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9" r:id="rId10"/>
    <p:sldId id="267" r:id="rId11"/>
    <p:sldId id="268" r:id="rId12"/>
    <p:sldId id="266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5EE48-BF8D-4BB6-A07C-101E5A2CE2D4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12BE1-8D35-4009-9A01-A8849C669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12BE1-8D35-4009-9A01-A8849C66998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9EF5-B48D-4007-8F32-8F4FD1C2FC7A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A5F9EF5-B48D-4007-8F32-8F4FD1C2FC7A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A6BC8D-EB7F-4212-9839-137DB4EE05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udobnovdome.ru/allcalc/" TargetMode="External"/><Relationship Id="rId2" Type="http://schemas.openxmlformats.org/officeDocument/2006/relationships/hyperlink" Target="https://e.gas.by/calc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и по запросу алгоритм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071942"/>
            <a:ext cx="3857652" cy="2605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Картинки по запросу алгоритм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57166"/>
            <a:ext cx="3143250" cy="238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6" descr="Картинки по запросу языки программировани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3571876"/>
            <a:ext cx="5715000" cy="2371726"/>
          </a:xfrm>
          <a:prstGeom prst="rect">
            <a:avLst/>
          </a:prstGeom>
          <a:noFill/>
        </p:spPr>
      </p:pic>
      <p:pic>
        <p:nvPicPr>
          <p:cNvPr id="24584" name="Picture 8" descr="Картинки по запросу языки программировани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1071546"/>
            <a:ext cx="4145625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7362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/>
              </a:rPr>
              <a:t>Расчет за газ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3"/>
              </a:rPr>
              <a:t>Полезные калькуляторы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Домашнее</a:t>
            </a:r>
            <a:r>
              <a:rPr lang="ru-RU" dirty="0" smtClean="0"/>
              <a:t> </a:t>
            </a:r>
            <a:r>
              <a:rPr lang="ru-RU" sz="40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задание</a:t>
            </a: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l="10926" t="39225" r="9225" b="32413"/>
          <a:stretch>
            <a:fillRect/>
          </a:stretch>
        </p:blipFill>
        <p:spPr bwMode="auto">
          <a:xfrm>
            <a:off x="571472" y="2357430"/>
            <a:ext cx="8186766" cy="248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8229600" cy="842970"/>
          </a:xfrm>
        </p:spPr>
        <p:txBody>
          <a:bodyPr>
            <a:normAutofit/>
          </a:bodyPr>
          <a:lstStyle/>
          <a:p>
            <a:r>
              <a:rPr lang="ru-RU" sz="4000" cap="none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Рефлексия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1472" y="1428736"/>
            <a:ext cx="7929618" cy="4643470"/>
          </a:xfrm>
        </p:spPr>
        <p:txBody>
          <a:bodyPr>
            <a:normAutofit/>
          </a:bodyPr>
          <a:lstStyle/>
          <a:p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Синий– оптимисты (выделяют плюсы урока, что понравилось)</a:t>
            </a:r>
          </a:p>
          <a:p>
            <a:endParaRPr lang="ru-RU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C00000"/>
              </a:solidFill>
            </a:endParaRPr>
          </a:p>
          <a:p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Желтый – пессимисты (выделяют, что не понравилось на уроке)</a:t>
            </a:r>
          </a:p>
          <a:p>
            <a:endParaRPr lang="ru-RU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FF00"/>
              </a:solidFill>
            </a:endParaRPr>
          </a:p>
          <a:p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B050"/>
                </a:solidFill>
              </a:rPr>
              <a:t>Зеленый – прогнозисты (выделяют что захотели еще узнать)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58204" cy="5429288"/>
          </a:xfrm>
        </p:spPr>
        <p:txBody>
          <a:bodyPr>
            <a:normAutofit fontScale="92500" lnSpcReduction="10000"/>
          </a:bodyPr>
          <a:lstStyle/>
          <a:p>
            <a:pPr marL="625475" indent="-442913">
              <a:buNone/>
            </a:pP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Программирование — это разбиение чего-то большого и невозможного на что-то маленькое и вполне реальное.</a:t>
            </a:r>
          </a:p>
          <a:p>
            <a:pPr>
              <a:buNone/>
            </a:pP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															</a:t>
            </a:r>
            <a:r>
              <a:rPr lang="ru-RU" sz="36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Стив Джобс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Если ты споткнулся и упал, это еще не значит, что ты идешь не туда.</a:t>
            </a:r>
          </a:p>
          <a:p>
            <a:pPr>
              <a:buNone/>
            </a:pP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							</a:t>
            </a:r>
            <a:r>
              <a:rPr lang="ru-RU" sz="36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Билл Гейтс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Тест </a:t>
            </a:r>
            <a:endParaRPr lang="ru-RU" sz="48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175736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2 варианта</a:t>
            </a:r>
          </a:p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По 10 вопросов</a:t>
            </a: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в каждом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</a:t>
            </a:r>
            <a:endParaRPr lang="ru-RU" sz="40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072494" cy="371477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Составить алгоритм оплаты за использование природного газа. 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Если у вас есть прибор учета газа (счетчик), то вы платите 5,47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руб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за 1 м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; если нет счетчика, то считается, что каждый из проживающих израсходовал 10 м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3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 цене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7,97 руб. за куб. м.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428868"/>
            <a:ext cx="8429684" cy="1928826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Реализация разветвляющихся алгоритмов в среде программирования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214546" y="857232"/>
            <a:ext cx="4429188" cy="1143008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Тема занятия: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082660"/>
          </a:xfrm>
        </p:spPr>
        <p:txBody>
          <a:bodyPr>
            <a:noAutofit/>
          </a:bodyPr>
          <a:lstStyle/>
          <a:p>
            <a:r>
              <a:rPr lang="ru-RU" sz="28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Условный оператор в среде программирования</a:t>
            </a:r>
            <a:endParaRPr lang="ru-RU" sz="28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06" y="1363046"/>
            <a:ext cx="8858312" cy="5137788"/>
          </a:xfrm>
          <a:ln>
            <a:solidFill>
              <a:schemeClr val="bg1">
                <a:lumMod val="85000"/>
                <a:lumOff val="15000"/>
              </a:schemeClr>
            </a:solidFill>
          </a:ln>
        </p:spPr>
        <p:txBody>
          <a:bodyPr/>
          <a:lstStyle/>
          <a:p>
            <a:pPr marL="268288" indent="-7938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ЕСЛИ</a:t>
            </a:r>
            <a:r>
              <a:rPr lang="ru-RU" sz="2000" i="1" dirty="0" smtClean="0">
                <a:solidFill>
                  <a:srgbClr val="00B050"/>
                </a:solidFill>
              </a:rPr>
              <a:t> условное выражение </a:t>
            </a:r>
            <a:r>
              <a:rPr lang="ru-RU" sz="2000" b="1" dirty="0" smtClean="0">
                <a:solidFill>
                  <a:srgbClr val="C00000"/>
                </a:solidFill>
              </a:rPr>
              <a:t>ТО</a:t>
            </a:r>
            <a:r>
              <a:rPr lang="ru-RU" sz="2000" b="1" dirty="0" smtClean="0">
                <a:solidFill>
                  <a:srgbClr val="00B050"/>
                </a:solidFill>
              </a:rPr>
              <a:t> </a:t>
            </a:r>
            <a:r>
              <a:rPr lang="ru-RU" sz="2000" i="1" dirty="0" smtClean="0">
                <a:solidFill>
                  <a:srgbClr val="00B050"/>
                </a:solidFill>
              </a:rPr>
              <a:t>действие1 </a:t>
            </a:r>
            <a:r>
              <a:rPr lang="ru-RU" sz="2000" b="1" dirty="0" smtClean="0">
                <a:solidFill>
                  <a:srgbClr val="C00000"/>
                </a:solidFill>
              </a:rPr>
              <a:t>ИНАЧЕ</a:t>
            </a:r>
            <a:r>
              <a:rPr lang="ru-RU" sz="2000" i="1" dirty="0" smtClean="0">
                <a:solidFill>
                  <a:srgbClr val="00B050"/>
                </a:solidFill>
              </a:rPr>
              <a:t> действие2</a:t>
            </a:r>
          </a:p>
          <a:p>
            <a:endParaRPr lang="ru-RU" sz="2600" i="1" u="sng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600" i="1" u="sng" dirty="0" smtClean="0">
                <a:solidFill>
                  <a:schemeClr val="accent3">
                    <a:lumMod val="50000"/>
                  </a:schemeClr>
                </a:solidFill>
              </a:rPr>
              <a:t>Однострочная </a:t>
            </a:r>
            <a:r>
              <a:rPr lang="ru-RU" sz="2600" i="1" u="sng" dirty="0" smtClean="0">
                <a:solidFill>
                  <a:schemeClr val="accent3">
                    <a:lumMod val="50000"/>
                  </a:schemeClr>
                </a:solidFill>
              </a:rPr>
              <a:t>форма записи:</a:t>
            </a:r>
          </a:p>
          <a:p>
            <a:pPr marL="7938" indent="-7938"/>
            <a:r>
              <a:rPr lang="en-US" sz="2200" b="1" dirty="0" smtClean="0">
                <a:solidFill>
                  <a:srgbClr val="C00000"/>
                </a:solidFill>
              </a:rPr>
              <a:t>IF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условное выражение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</a:rPr>
              <a:t>Then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оператор1 </a:t>
            </a:r>
            <a:r>
              <a:rPr lang="en-US" sz="2200" b="1" dirty="0" smtClean="0">
                <a:solidFill>
                  <a:srgbClr val="C00000"/>
                </a:solidFill>
              </a:rPr>
              <a:t>Else</a:t>
            </a:r>
            <a:r>
              <a:rPr lang="en-US" sz="2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оператор2</a:t>
            </a:r>
          </a:p>
          <a:p>
            <a:pPr marL="538163" indent="1588">
              <a:buNone/>
            </a:pPr>
            <a:endParaRPr lang="ru-RU" sz="2600" i="1" u="sng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538163" indent="1588">
              <a:buNone/>
            </a:pPr>
            <a:r>
              <a:rPr lang="ru-RU" sz="2600" i="1" u="sng" dirty="0" smtClean="0">
                <a:solidFill>
                  <a:schemeClr val="accent3">
                    <a:lumMod val="50000"/>
                  </a:schemeClr>
                </a:solidFill>
              </a:rPr>
              <a:t>Многострочная форма записи:</a:t>
            </a:r>
          </a:p>
          <a:p>
            <a:pPr>
              <a:buNone/>
            </a:pPr>
            <a:r>
              <a:rPr lang="ru-RU" sz="2200" b="1" dirty="0" err="1" smtClean="0">
                <a:solidFill>
                  <a:srgbClr val="C00000"/>
                </a:solidFill>
              </a:rPr>
              <a:t>If</a:t>
            </a:r>
            <a:r>
              <a:rPr lang="ru-RU" sz="2200" b="1" dirty="0" smtClean="0">
                <a:solidFill>
                  <a:srgbClr val="C00000"/>
                </a:solidFill>
              </a:rPr>
              <a:t> </a:t>
            </a:r>
            <a:r>
              <a:rPr lang="ru-RU" sz="2200" dirty="0" err="1" smtClean="0">
                <a:solidFill>
                  <a:schemeClr val="accent2">
                    <a:lumMod val="50000"/>
                  </a:schemeClr>
                </a:solidFill>
              </a:rPr>
              <a:t>УсловноеВыражение</a:t>
            </a:r>
            <a:r>
              <a:rPr lang="ru-RU" sz="2200" b="1" dirty="0" smtClean="0">
                <a:solidFill>
                  <a:srgbClr val="C00000"/>
                </a:solidFill>
              </a:rPr>
              <a:t> </a:t>
            </a:r>
            <a:r>
              <a:rPr lang="ru-RU" sz="2200" b="1" dirty="0" err="1" smtClean="0">
                <a:solidFill>
                  <a:srgbClr val="C00000"/>
                </a:solidFill>
              </a:rPr>
              <a:t>Then</a:t>
            </a:r>
            <a:endParaRPr lang="ru-RU" sz="22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200" b="1" dirty="0" smtClean="0">
                <a:solidFill>
                  <a:srgbClr val="C00000"/>
                </a:solidFill>
              </a:rPr>
              <a:t>		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ПоследовательностьОператоров1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C00000"/>
                </a:solidFill>
              </a:rPr>
              <a:t>[</a:t>
            </a:r>
            <a:r>
              <a:rPr lang="ru-RU" sz="2200" b="1" dirty="0" err="1" smtClean="0">
                <a:solidFill>
                  <a:srgbClr val="C00000"/>
                </a:solidFill>
              </a:rPr>
              <a:t>Else</a:t>
            </a:r>
            <a:endParaRPr lang="ru-RU" sz="22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200" b="1" dirty="0" smtClean="0">
                <a:solidFill>
                  <a:srgbClr val="C00000"/>
                </a:solidFill>
              </a:rPr>
              <a:t>		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ПоследовательностьОператоров2</a:t>
            </a:r>
            <a:r>
              <a:rPr lang="ru-RU" sz="2200" b="1" dirty="0" smtClean="0">
                <a:solidFill>
                  <a:srgbClr val="C00000"/>
                </a:solidFill>
              </a:rPr>
              <a:t>]</a:t>
            </a:r>
          </a:p>
          <a:p>
            <a:pPr>
              <a:buNone/>
            </a:pPr>
            <a:r>
              <a:rPr lang="ru-RU" sz="2200" b="1" dirty="0" err="1" smtClean="0">
                <a:solidFill>
                  <a:srgbClr val="C00000"/>
                </a:solidFill>
              </a:rPr>
              <a:t>End</a:t>
            </a:r>
            <a:r>
              <a:rPr lang="ru-RU" sz="2200" b="1" dirty="0" smtClean="0">
                <a:solidFill>
                  <a:srgbClr val="C00000"/>
                </a:solidFill>
              </a:rPr>
              <a:t> </a:t>
            </a:r>
            <a:r>
              <a:rPr lang="ru-RU" sz="2200" b="1" dirty="0" err="1" smtClean="0">
                <a:solidFill>
                  <a:srgbClr val="C00000"/>
                </a:solidFill>
              </a:rPr>
              <a:t>If</a:t>
            </a:r>
            <a:endParaRPr lang="ru-RU" sz="2200" b="1" dirty="0" smtClean="0">
              <a:solidFill>
                <a:srgbClr val="C00000"/>
              </a:solidFill>
            </a:endParaRPr>
          </a:p>
          <a:p>
            <a:pPr marL="538163" indent="1588">
              <a:buNone/>
            </a:pPr>
            <a:endParaRPr lang="ru-RU" sz="2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7938" indent="-7938"/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Программа на языке </a:t>
            </a:r>
            <a:r>
              <a:rPr lang="en-US" sz="32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Visual Basic</a:t>
            </a:r>
            <a:endParaRPr lang="ru-RU" sz="32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456" y="1857364"/>
            <a:ext cx="6286544" cy="3000396"/>
          </a:xfrm>
        </p:spPr>
        <p:txBody>
          <a:bodyPr/>
          <a:lstStyle/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Private Sub Command1_Click()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Dim V As Byte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Text1.text=V</a:t>
            </a:r>
          </a:p>
          <a:p>
            <a:pPr>
              <a:buNone/>
            </a:pPr>
            <a:r>
              <a:rPr lang="en-US" sz="1800" dirty="0" smtClean="0">
                <a:solidFill>
                  <a:srgbClr val="C00000"/>
                </a:solidFill>
              </a:rPr>
              <a:t>If </a:t>
            </a:r>
            <a:r>
              <a:rPr lang="ru-RU" sz="1800" dirty="0" smtClean="0">
                <a:solidFill>
                  <a:srgbClr val="C00000"/>
                </a:solidFill>
              </a:rPr>
              <a:t>счетчик_есть=1 </a:t>
            </a:r>
            <a:r>
              <a:rPr lang="en-US" sz="1800" dirty="0" smtClean="0">
                <a:solidFill>
                  <a:srgbClr val="C00000"/>
                </a:solidFill>
              </a:rPr>
              <a:t>Then S=V*5,47 Else S=V*7,97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Text2.Text=S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End Sub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27594" t="23295" r="28184" b="10372"/>
          <a:stretch>
            <a:fillRect/>
          </a:stretch>
        </p:blipFill>
        <p:spPr bwMode="auto">
          <a:xfrm>
            <a:off x="357158" y="1714488"/>
            <a:ext cx="2571768" cy="308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40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Задача 2</a:t>
            </a:r>
            <a:endParaRPr lang="ru-RU" sz="40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классе вы писали тест. Создайте программу на языке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Visual Basic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для определения своей оценки по количеству правильных ответов.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Если правильных ответов  больше 9, то оценка – «отлично». Если правильных ответов больше 8 – «хорошо», больше или равно 6 – «удовлетворительно», а иначе – «неудовлетворительно».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n w="63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Задача 2</a:t>
            </a:r>
            <a:endParaRPr lang="ru-RU" sz="4000" dirty="0">
              <a:ln w="6350">
                <a:solidFill>
                  <a:schemeClr val="accent1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5074" y="1714488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Ответ.</a:t>
            </a:r>
            <a:r>
              <a:rPr lang="en-US" sz="2400" dirty="0" smtClean="0">
                <a:solidFill>
                  <a:srgbClr val="C00000"/>
                </a:solidFill>
              </a:rPr>
              <a:t>Text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9388" y="3429000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Балл.</a:t>
            </a:r>
            <a:r>
              <a:rPr lang="en-US" sz="2400" dirty="0" smtClean="0">
                <a:solidFill>
                  <a:srgbClr val="C00000"/>
                </a:solidFill>
              </a:rPr>
              <a:t>Text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4929187" cy="3217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Прямая со стрелкой 6"/>
          <p:cNvCxnSpPr/>
          <p:nvPr/>
        </p:nvCxnSpPr>
        <p:spPr>
          <a:xfrm rot="10800000" flipV="1">
            <a:off x="4857752" y="1928802"/>
            <a:ext cx="1357322" cy="50006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>
            <a:off x="4786314" y="3429000"/>
            <a:ext cx="1643074" cy="14287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8543956" cy="57864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</a:rPr>
              <a:t>Dim N As Byte</a:t>
            </a:r>
          </a:p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</a:rPr>
              <a:t>N </a:t>
            </a:r>
            <a:r>
              <a:rPr lang="en-US" b="1" dirty="0" smtClean="0">
                <a:solidFill>
                  <a:schemeClr val="bg1"/>
                </a:solidFill>
              </a:rPr>
              <a:t>= </a:t>
            </a:r>
            <a:r>
              <a:rPr lang="ru-RU" b="1" dirty="0" smtClean="0">
                <a:solidFill>
                  <a:schemeClr val="bg1"/>
                </a:solidFill>
              </a:rPr>
              <a:t>Ответ.</a:t>
            </a:r>
            <a:r>
              <a:rPr lang="en-US" b="1" dirty="0" smtClean="0">
                <a:solidFill>
                  <a:schemeClr val="bg1"/>
                </a:solidFill>
              </a:rPr>
              <a:t>Text</a:t>
            </a:r>
          </a:p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</a:rPr>
              <a:t>If </a:t>
            </a:r>
            <a:r>
              <a:rPr lang="en-US" b="1" dirty="0" smtClean="0">
                <a:solidFill>
                  <a:schemeClr val="bg1"/>
                </a:solidFill>
              </a:rPr>
              <a:t>N &gt;= 9 Then</a:t>
            </a:r>
          </a:p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</a:rPr>
              <a:t>   </a:t>
            </a:r>
            <a:r>
              <a:rPr lang="ru-RU" b="1" dirty="0" smtClean="0">
                <a:solidFill>
                  <a:schemeClr val="bg1"/>
                </a:solidFill>
              </a:rPr>
              <a:t>	</a:t>
            </a:r>
            <a:r>
              <a:rPr lang="ru-RU" b="1" dirty="0" smtClean="0">
                <a:solidFill>
                  <a:schemeClr val="bg1"/>
                </a:solidFill>
              </a:rPr>
              <a:t>    Балл.</a:t>
            </a:r>
            <a:r>
              <a:rPr lang="en-US" b="1" dirty="0" smtClean="0">
                <a:solidFill>
                  <a:schemeClr val="bg1"/>
                </a:solidFill>
              </a:rPr>
              <a:t>Text = "</a:t>
            </a:r>
            <a:r>
              <a:rPr lang="ru-RU" b="1" dirty="0" smtClean="0">
                <a:solidFill>
                  <a:schemeClr val="bg1"/>
                </a:solidFill>
              </a:rPr>
              <a:t>Отлично«</a:t>
            </a:r>
            <a:endParaRPr lang="ru-RU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b="1" dirty="0" err="1" smtClean="0">
                <a:solidFill>
                  <a:schemeClr val="bg1"/>
                </a:solidFill>
              </a:rPr>
              <a:t>ElseIf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N &gt;= 8 Then</a:t>
            </a:r>
          </a:p>
          <a:p>
            <a:pPr marL="547688" indent="-7938">
              <a:buNone/>
            </a:pP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	</a:t>
            </a:r>
            <a:r>
              <a:rPr lang="ru-RU" b="1" dirty="0" smtClean="0">
                <a:solidFill>
                  <a:schemeClr val="bg1"/>
                </a:solidFill>
              </a:rPr>
              <a:t> Балл.</a:t>
            </a:r>
            <a:r>
              <a:rPr lang="en-US" b="1" dirty="0" smtClean="0">
                <a:solidFill>
                  <a:schemeClr val="bg1"/>
                </a:solidFill>
              </a:rPr>
              <a:t>Text = "</a:t>
            </a:r>
            <a:r>
              <a:rPr lang="ru-RU" b="1" dirty="0" smtClean="0">
                <a:solidFill>
                  <a:schemeClr val="bg1"/>
                </a:solidFill>
              </a:rPr>
              <a:t>Хорошо«</a:t>
            </a:r>
            <a:endParaRPr lang="ru-RU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b="1" dirty="0" err="1" smtClean="0">
                <a:solidFill>
                  <a:schemeClr val="bg1"/>
                </a:solidFill>
              </a:rPr>
              <a:t>ElseIf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N &gt;= 6 Then</a:t>
            </a:r>
            <a:endParaRPr lang="ru-RU" b="1" dirty="0" smtClean="0">
              <a:solidFill>
                <a:schemeClr val="bg1"/>
              </a:solidFill>
            </a:endParaRPr>
          </a:p>
          <a:p>
            <a:pPr marL="893763" indent="-7938">
              <a:buNone/>
            </a:pPr>
            <a:r>
              <a:rPr lang="ru-RU" b="1" dirty="0" smtClean="0">
                <a:solidFill>
                  <a:schemeClr val="bg1"/>
                </a:solidFill>
              </a:rPr>
              <a:t> Балл.</a:t>
            </a:r>
            <a:r>
              <a:rPr lang="en-US" b="1" dirty="0" smtClean="0">
                <a:solidFill>
                  <a:schemeClr val="bg1"/>
                </a:solidFill>
              </a:rPr>
              <a:t>Text = "</a:t>
            </a:r>
            <a:r>
              <a:rPr lang="ru-RU" b="1" dirty="0" smtClean="0">
                <a:solidFill>
                  <a:schemeClr val="bg1"/>
                </a:solidFill>
              </a:rPr>
              <a:t>удовлетворительно«</a:t>
            </a:r>
            <a:endParaRPr lang="ru-RU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</a:rPr>
              <a:t>Else</a:t>
            </a:r>
            <a:endParaRPr lang="en-US" b="1" dirty="0" smtClean="0">
              <a:solidFill>
                <a:schemeClr val="bg1"/>
              </a:solidFill>
            </a:endParaRPr>
          </a:p>
          <a:p>
            <a:pPr marL="547688" indent="-7938">
              <a:buNone/>
            </a:pPr>
            <a:r>
              <a:rPr lang="en-US" b="1" dirty="0" smtClean="0">
                <a:solidFill>
                  <a:schemeClr val="bg1"/>
                </a:solidFill>
              </a:rPr>
              <a:t>  </a:t>
            </a:r>
            <a:r>
              <a:rPr lang="ru-RU" b="1" dirty="0" smtClean="0">
                <a:solidFill>
                  <a:schemeClr val="bg1"/>
                </a:solidFill>
              </a:rPr>
              <a:t>  Балл.</a:t>
            </a:r>
            <a:r>
              <a:rPr lang="en-US" b="1" dirty="0" smtClean="0">
                <a:solidFill>
                  <a:schemeClr val="bg1"/>
                </a:solidFill>
              </a:rPr>
              <a:t>Text = "</a:t>
            </a:r>
            <a:r>
              <a:rPr lang="ru-RU" b="1" dirty="0" smtClean="0">
                <a:solidFill>
                  <a:schemeClr val="bg1"/>
                </a:solidFill>
              </a:rPr>
              <a:t>неудовлетворительно"</a:t>
            </a:r>
          </a:p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</a:rPr>
              <a:t>End If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947</TotalTime>
  <Words>244</Words>
  <Application>Microsoft Office PowerPoint</Application>
  <PresentationFormat>Экран (4:3)</PresentationFormat>
  <Paragraphs>60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Тест </vt:lpstr>
      <vt:lpstr>Задача</vt:lpstr>
      <vt:lpstr>Реализация разветвляющихся алгоритмов в среде программирования </vt:lpstr>
      <vt:lpstr>Условный оператор в среде программирования</vt:lpstr>
      <vt:lpstr>Программа на языке Visual Basic</vt:lpstr>
      <vt:lpstr>Задача 2</vt:lpstr>
      <vt:lpstr>Задача 2</vt:lpstr>
      <vt:lpstr>Слайд 9</vt:lpstr>
      <vt:lpstr>Слайд 10</vt:lpstr>
      <vt:lpstr>Домашнее задание</vt:lpstr>
      <vt:lpstr>Рефлексия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Махова</cp:lastModifiedBy>
  <cp:revision>75</cp:revision>
  <dcterms:created xsi:type="dcterms:W3CDTF">2017-12-08T18:49:54Z</dcterms:created>
  <dcterms:modified xsi:type="dcterms:W3CDTF">2017-12-14T06:34:56Z</dcterms:modified>
</cp:coreProperties>
</file>