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3F3"/>
    <a:srgbClr val="B4C7E7"/>
    <a:srgbClr val="DFE7F5"/>
    <a:srgbClr val="ADC2E5"/>
    <a:srgbClr val="E2E9F5"/>
    <a:srgbClr val="487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7AAA0-EB29-4A2B-AF8B-A1171D1AA1D8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CD801-586E-4B5E-9744-30D40F016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40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CD801-586E-4B5E-9744-30D40F016CD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974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CD801-586E-4B5E-9744-30D40F016CD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864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AD43DA-8BFF-491A-A668-8A6B23BDBF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C7799C-0626-4B39-ADEE-5D5279FCE1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A5FE21-8F7F-455C-9355-E1BC1C063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88ECCE-DF6A-412B-8E7A-2F68A4A31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1A3CC7-40CA-4F10-B2C2-80B5F4F58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13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F135D6-566C-4F61-94C4-F88B8AEA9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0E6D602-10AB-429D-A3D7-C9C47AD40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6ABA61-E3BB-4E97-B179-75F116ABD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D9B7D8-31EA-4A93-8A2E-2635F233F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0ECA41-17AF-44B3-88E9-6ADFC9E3E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12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AEBF9C6-07D0-42AF-A447-84D99203B4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115EEBA-1486-4CDF-8D6F-5A954C0DA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989B5A-B6C7-4399-BDAE-DAD7F155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3661BE-6DEF-4B96-A633-D8199EACA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9301A6-FBC9-44FE-9738-A207321A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80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3157B-2499-4BB7-892E-9CD43DE98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9853FE-A518-4B44-8BAF-EC516DC5C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D9295F-B5BC-4D33-ACBF-CF1118135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472E8F-4AE6-4B16-9339-96CF4ADC6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2C43D3-D952-4B66-901D-5943A275D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60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A041E1-90A5-4E5E-A538-2BCA7E50E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5C9B9D-3885-4775-9018-A2D41BBBE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C7F1AA-9CD5-41B9-BFF3-87EC697A2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DB0364-0C7C-4C66-A8B6-A781A5F0E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BA8601-4C36-406F-A0EC-AA4EE3F2D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96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13DAE-3161-4636-B441-84C54CF0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CF1D53-1908-493D-A1D1-58569B1303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0D10A4A-6F1E-47C9-B23D-6CB00A7E8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6062E7-4BEC-4271-AFC9-8A5551F1B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15A67E-2314-41BA-9035-7328A2386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B97A58-98A9-43D8-B11A-82F5200F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19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267F9-F506-425B-8162-216D41A8C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B145C6-1085-41B5-B974-40132F3CD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6C7025-20B1-4D7E-BCAB-1E4E66A05D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A387A7B-6136-4AB6-A70B-871A806AD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93FF8D2-A534-49F4-B19E-B86378A210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7B7AEFA-1D84-4F90-8B72-E04F76177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0BD5BE8-F4A0-48C8-B229-D107499F2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A17C8DF-30FA-4378-994B-5F82FEC29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80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1E3CDD-9797-4897-A0A7-FE2D7F43C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D084F0A-F727-4692-9461-CD9AD1EFB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7A31040-73CF-4CBC-9D61-C84DCCB2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B1DDAA3-D307-4893-9C1F-4176E12F4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2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0CE2478-24D1-4591-9CF3-5E301F457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0BBAF40-B7BD-42B0-BB94-9B630815F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7F2E720-3D74-454B-9E9D-CDC703A7B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99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4BE1A0-834A-4EAC-B5F7-A6DD7FFC1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40286F-C015-46D2-8255-EB70671C2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C6ECF2C-856E-4B22-A63D-094051625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A4FFBA-5151-4948-BEAB-5D790C90D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26CE3E-7F8A-4921-B3C1-11BC4D212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8FDCF1-9819-489F-8FF8-1AEFD9706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37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BFF3F0-FDDC-4005-8B9A-9F7CDE7F4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F47FEB8-3421-4B03-B1C6-EA384DAD87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CE6B58-080D-4805-A947-A6D44BD76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94BCAB-401C-40C2-99B3-1288A5567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E875CB-77BB-4505-853B-A26A5C1B1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143729-1FCC-4C85-B848-0CB3D0F51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74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3BE35-723D-42A6-9C87-B3E9C00AB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E1E246-03D4-4568-9FC1-512CE33DB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152E4F-7B68-4DC7-B1E7-342247057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12515-7C07-4D3D-A86A-E3821AFB2122}" type="datetimeFigureOut">
              <a:rPr lang="ru-RU" smtClean="0"/>
              <a:t>21.03.2018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BA3012-2864-4287-A148-E2273A2C91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B2C401-635F-40F3-916B-6867CE58D4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2E181-487D-4705-8BD4-A61BAFBDB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00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FC316A-CA29-4004-9193-041D50467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1155"/>
            <a:ext cx="9144000" cy="758857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perspectiveRelaxedModerately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5300" b="1" dirty="0"/>
              <a:t>Исследовательская работа на тему: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040A29-8627-4D80-AB80-2881D48DFA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11224"/>
            <a:ext cx="9144000" cy="1635551"/>
          </a:xfrm>
          <a:noFill/>
          <a:effectLst/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6">
                    <a:lumMod val="50000"/>
                  </a:schemeClr>
                </a:solidFill>
              </a:rPr>
              <a:t>«Есть ли в почве  воздух?»</a:t>
            </a: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5A5886-4DDB-41EA-B1E5-B1C9C15638D0}"/>
              </a:ext>
            </a:extLst>
          </p:cNvPr>
          <p:cNvSpPr txBox="1"/>
          <p:nvPr/>
        </p:nvSpPr>
        <p:spPr>
          <a:xfrm>
            <a:off x="6276110" y="5396845"/>
            <a:ext cx="5070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65225" indent="-1165225"/>
            <a:r>
              <a:rPr lang="ru-RU" b="1" dirty="0"/>
              <a:t>Выполнил:</a:t>
            </a:r>
            <a:r>
              <a:rPr lang="ru-RU" dirty="0"/>
              <a:t> Ученик 2 «В» класса </a:t>
            </a:r>
          </a:p>
          <a:p>
            <a:pPr marL="1165225" indent="-1165225"/>
            <a:r>
              <a:rPr lang="ru-RU" dirty="0"/>
              <a:t>                      </a:t>
            </a:r>
            <a:r>
              <a:rPr lang="ru-RU" dirty="0" smtClean="0"/>
              <a:t>МБОУ «Г</a:t>
            </a:r>
            <a:r>
              <a:rPr lang="ru-RU" dirty="0" smtClean="0"/>
              <a:t>имназия </a:t>
            </a:r>
            <a:r>
              <a:rPr lang="ru-RU" dirty="0"/>
              <a:t>им. </a:t>
            </a:r>
            <a:r>
              <a:rPr lang="ru-RU" dirty="0" err="1" smtClean="0"/>
              <a:t>И.С.Никитина</a:t>
            </a:r>
            <a:r>
              <a:rPr lang="ru-RU" dirty="0" smtClean="0"/>
              <a:t>»</a:t>
            </a:r>
            <a:endParaRPr lang="ru-RU" dirty="0"/>
          </a:p>
          <a:p>
            <a:pPr marL="1165225" indent="-1165225"/>
            <a:r>
              <a:rPr lang="ru-RU" dirty="0"/>
              <a:t>                      Сагайдак Егор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163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0" advTm="12000">
        <p:cover/>
      </p:transition>
    </mc:Choice>
    <mc:Fallback xmlns="">
      <p:transition spd="slow" advTm="12000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CDDF8D-F1F7-4FA3-ADA7-AABCB729EFA9}"/>
              </a:ext>
            </a:extLst>
          </p:cNvPr>
          <p:cNvSpPr txBox="1"/>
          <p:nvPr/>
        </p:nvSpPr>
        <p:spPr>
          <a:xfrm>
            <a:off x="0" y="85412"/>
            <a:ext cx="12192000" cy="674030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rgbClr val="487642"/>
                </a:solidFill>
              </a:rPr>
              <a:t>Мотив темы исследования:</a:t>
            </a:r>
            <a:r>
              <a:rPr lang="ru-RU" sz="3200" u="sng" dirty="0">
                <a:solidFill>
                  <a:srgbClr val="487642"/>
                </a:solidFill>
              </a:rPr>
              <a:t> </a:t>
            </a:r>
          </a:p>
          <a:p>
            <a:r>
              <a:rPr lang="ru-RU" sz="2400" i="1" dirty="0">
                <a:solidFill>
                  <a:schemeClr val="accent4">
                    <a:lumMod val="75000"/>
                  </a:schemeClr>
                </a:solidFill>
              </a:rPr>
              <a:t>Значимость воздуха для почвенных организмов и растений.</a:t>
            </a:r>
          </a:p>
          <a:p>
            <a:r>
              <a:rPr lang="ru-RU" sz="3200" b="1" u="sng" dirty="0">
                <a:solidFill>
                  <a:srgbClr val="487642"/>
                </a:solidFill>
              </a:rPr>
              <a:t>Актуальность исследования:</a:t>
            </a:r>
            <a:r>
              <a:rPr lang="ru-RU" u="sng" dirty="0">
                <a:solidFill>
                  <a:srgbClr val="487642"/>
                </a:solidFill>
              </a:rPr>
              <a:t> </a:t>
            </a:r>
          </a:p>
          <a:p>
            <a:r>
              <a:rPr lang="ru-RU" sz="2400" i="1" dirty="0">
                <a:solidFill>
                  <a:schemeClr val="accent4">
                    <a:lumMod val="75000"/>
                  </a:schemeClr>
                </a:solidFill>
              </a:rPr>
              <a:t>Снижение плодородия почвы в связи с воздействием на нее человеком.</a:t>
            </a:r>
          </a:p>
          <a:p>
            <a:r>
              <a:rPr lang="ru-RU" sz="3200" b="1" u="sng" dirty="0">
                <a:solidFill>
                  <a:srgbClr val="487642"/>
                </a:solidFill>
              </a:rPr>
              <a:t>Цель исследования:</a:t>
            </a:r>
            <a:r>
              <a:rPr lang="ru-RU" u="sng" dirty="0">
                <a:solidFill>
                  <a:srgbClr val="487642"/>
                </a:solidFill>
              </a:rPr>
              <a:t> </a:t>
            </a:r>
          </a:p>
          <a:p>
            <a:r>
              <a:rPr lang="ru-RU" sz="2400" i="1" dirty="0">
                <a:solidFill>
                  <a:schemeClr val="accent4">
                    <a:lumMod val="75000"/>
                  </a:schemeClr>
                </a:solidFill>
              </a:rPr>
              <a:t>Изучить наличие воздуха в почве.</a:t>
            </a:r>
          </a:p>
          <a:p>
            <a:r>
              <a:rPr lang="ru-RU" sz="3200" b="1" u="sng" dirty="0">
                <a:solidFill>
                  <a:srgbClr val="487642"/>
                </a:solidFill>
              </a:rPr>
              <a:t>Задачи:</a:t>
            </a:r>
            <a:r>
              <a:rPr lang="ru-RU" u="sng" dirty="0">
                <a:solidFill>
                  <a:srgbClr val="487642"/>
                </a:solidFill>
              </a:rPr>
              <a:t> </a:t>
            </a:r>
          </a:p>
          <a:p>
            <a:r>
              <a:rPr lang="ru-RU" sz="2400" i="1" dirty="0">
                <a:solidFill>
                  <a:schemeClr val="accent4">
                    <a:lumMod val="75000"/>
                  </a:schemeClr>
                </a:solidFill>
              </a:rPr>
              <a:t>Изучить литературу по данному вопросу, интернет ресурсы, проанализировать поставленные опыты.</a:t>
            </a:r>
          </a:p>
          <a:p>
            <a:r>
              <a:rPr lang="ru-RU" sz="3200" b="1" u="sng" dirty="0">
                <a:solidFill>
                  <a:srgbClr val="487642"/>
                </a:solidFill>
              </a:rPr>
              <a:t>Объект  исследования:</a:t>
            </a:r>
            <a:r>
              <a:rPr lang="ru-RU" dirty="0">
                <a:solidFill>
                  <a:srgbClr val="487642"/>
                </a:solidFill>
              </a:rPr>
              <a:t> </a:t>
            </a:r>
          </a:p>
          <a:p>
            <a:r>
              <a:rPr lang="ru-RU" sz="2400" i="1" dirty="0">
                <a:solidFill>
                  <a:schemeClr val="accent4">
                    <a:lumMod val="75000"/>
                  </a:schemeClr>
                </a:solidFill>
              </a:rPr>
              <a:t>Почвенный воздух.</a:t>
            </a:r>
          </a:p>
          <a:p>
            <a:r>
              <a:rPr lang="ru-RU" sz="3200" b="1" u="sng" dirty="0">
                <a:solidFill>
                  <a:srgbClr val="487642"/>
                </a:solidFill>
              </a:rPr>
              <a:t>Предмет исследования:</a:t>
            </a:r>
            <a:r>
              <a:rPr lang="ru-RU" u="sng" dirty="0">
                <a:solidFill>
                  <a:srgbClr val="487642"/>
                </a:solidFill>
              </a:rPr>
              <a:t> </a:t>
            </a:r>
          </a:p>
          <a:p>
            <a:r>
              <a:rPr lang="ru-RU" sz="2400" i="1" dirty="0">
                <a:solidFill>
                  <a:schemeClr val="accent4">
                    <a:lumMod val="75000"/>
                  </a:schemeClr>
                </a:solidFill>
              </a:rPr>
              <a:t>Почва.</a:t>
            </a:r>
          </a:p>
          <a:p>
            <a:endParaRPr lang="ru-RU" sz="2400" i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2400" i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24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184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6000">
        <p:cover/>
      </p:transition>
    </mc:Choice>
    <mc:Fallback xmlns="">
      <p:transition spd="slow" advTm="16000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1BBBAC-EE0B-426B-94F0-F1B4DEBC02DA}"/>
              </a:ext>
            </a:extLst>
          </p:cNvPr>
          <p:cNvSpPr txBox="1"/>
          <p:nvPr/>
        </p:nvSpPr>
        <p:spPr>
          <a:xfrm>
            <a:off x="432080" y="241160"/>
            <a:ext cx="1142497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u="sng" dirty="0"/>
              <a:t>Значение почвенного воздуха.   </a:t>
            </a:r>
            <a:r>
              <a:rPr lang="ru-RU" dirty="0"/>
              <a:t>Помимо влаги, во всякой почве всегда содержится то или иное количество воздуха, заполняющего свободные от воды почвенные поры. Кроме того, в почве содержится воздух адсорбированный — сгущенный на поверхности почвенных частиц, а также воздух, растворенный в почвенной воде. Содержание воздуха в различных почвах весьма варьирует и в значительной степени зависит от почвенного типа, структуры, культурного состояния, наличии пор, степени влажности и многих других условий.</a:t>
            </a:r>
          </a:p>
          <a:p>
            <a:pPr algn="just"/>
            <a:r>
              <a:rPr lang="ru-RU" dirty="0"/>
              <a:t>Кислород воздуха в почве необходим прежде всего для дыхания корней растений, поэтому нормальное развитие растений возможно только в условиях достаточного доступа воздуха в почву. При недостаточном же проникновении воздуха в почву, растения угнетаются, замедляют рост, а иногда и совсем погибают. Также, существенное значение имеет почвенный воздух для жизнедеятельности аэробных микроорганизмов, интенсивная жизнедеятельность которых протекает только при наличии в почве кислорода воздуха. При отсутствии доступа воздуха деятельность аэробных бактерий прекращается, а в связи с этим прекращается, следовательно, и образование в почве необходимых для растений питательных веществ. </a:t>
            </a:r>
          </a:p>
          <a:p>
            <a:pPr algn="just"/>
            <a:r>
              <a:rPr lang="ru-RU" dirty="0"/>
              <a:t>Помимо того, в анаэробных условиях, неизбежно возникают процессы, в результате которых в почве могут накапливаться различного рода вредные для растений закисные соединения. Таким образом, при недостаточном доступе воздуха в почву растения могут страдать не только от недостатка кислорода и пищи, но одновременно и от наличия в почве вредных соединений.</a:t>
            </a:r>
          </a:p>
          <a:p>
            <a:pPr algn="just"/>
            <a:r>
              <a:rPr lang="ru-RU" b="1" u="sng" dirty="0"/>
              <a:t>Условия газообмена между почвой и атмосферой.  </a:t>
            </a:r>
            <a:r>
              <a:rPr lang="ru-RU" dirty="0"/>
              <a:t>Так как почвенный воздух занимает свободные, не заполненные водой промежутки, то общее количество содержащегося в той или иной почве воздуха всегда зависит от скважности и степени влажности почвы. Большое значение для растений имеет не только количество имеющегося в почве воздуха, но и скорость его обмена с атмосферой. Чем быстрее и полнее обменивается почвенный воздух с атмосферным, тем благоприятнее создаются в почве условия для жизни культурных растений, а также и для биохимических почвенных процессов. В почвах, уплотненных и загрязненных вредными веществами,  процесс аэрации  затруднен.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07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42000">
        <p:cover/>
      </p:transition>
    </mc:Choice>
    <mc:Fallback xmlns="">
      <p:transition spd="slow" advTm="42000">
        <p:cov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60127F-BEEC-4935-A3E5-5D70B5262F73}"/>
              </a:ext>
            </a:extLst>
          </p:cNvPr>
          <p:cNvSpPr txBox="1"/>
          <p:nvPr/>
        </p:nvSpPr>
        <p:spPr>
          <a:xfrm>
            <a:off x="874207" y="170822"/>
            <a:ext cx="11118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Опыт №1</a:t>
            </a:r>
            <a:endParaRPr lang="ru-RU" dirty="0"/>
          </a:p>
          <a:p>
            <a:pPr fontAlgn="t"/>
            <a:r>
              <a:rPr lang="ru-RU" b="1" dirty="0"/>
              <a:t>Цель: </a:t>
            </a:r>
            <a:r>
              <a:rPr lang="ru-RU" dirty="0"/>
              <a:t>Показать, что в почве есть воздух.</a:t>
            </a:r>
          </a:p>
        </p:txBody>
      </p:sp>
      <p:pic>
        <p:nvPicPr>
          <p:cNvPr id="3" name="Рисунок 2" descr="C:\Users\Алена\Desktop\Школа\2 класс\Проекты\земля\DSC04027.JPG">
            <a:extLst>
              <a:ext uri="{FF2B5EF4-FFF2-40B4-BE49-F238E27FC236}">
                <a16:creationId xmlns:a16="http://schemas.microsoft.com/office/drawing/2014/main" id="{68D97293-913C-44F1-9E10-E5CF9C1123A6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44638" y="1592439"/>
            <a:ext cx="5044275" cy="418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Алена\Desktop\Школа\2 класс\Проекты\земля\DSC04029.JPG">
            <a:extLst>
              <a:ext uri="{FF2B5EF4-FFF2-40B4-BE49-F238E27FC236}">
                <a16:creationId xmlns:a16="http://schemas.microsoft.com/office/drawing/2014/main" id="{F83B0708-54FE-4A65-B3BB-5E22BDD1FBCA}"/>
              </a:ext>
            </a:extLst>
          </p:cNvPr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6687177" y="1537400"/>
            <a:ext cx="5044274" cy="430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1727B5-7775-4101-BBD6-A6A3831F1FB0}"/>
              </a:ext>
            </a:extLst>
          </p:cNvPr>
          <p:cNvSpPr txBox="1"/>
          <p:nvPr/>
        </p:nvSpPr>
        <p:spPr>
          <a:xfrm>
            <a:off x="7013749" y="1123675"/>
            <a:ext cx="4391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B4C7E7"/>
                </a:solidFill>
              </a:rPr>
              <a:t>Опускаем образец почвы в стакан с водой и наблюдаем появление пузырьков  воздуха на поверхности воды. </a:t>
            </a:r>
          </a:p>
          <a:p>
            <a:endParaRPr lang="ru-RU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954B47-BF5B-4BF8-9D78-10A74B40E1DE}"/>
              </a:ext>
            </a:extLst>
          </p:cNvPr>
          <p:cNvSpPr txBox="1"/>
          <p:nvPr/>
        </p:nvSpPr>
        <p:spPr>
          <a:xfrm>
            <a:off x="2409092" y="1162870"/>
            <a:ext cx="2803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ru-RU" b="1" dirty="0">
                <a:solidFill>
                  <a:srgbClr val="B4C7E7"/>
                </a:solidFill>
              </a:rPr>
              <a:t>Образец почвы (рыхлой); стакан с чистой водой.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62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24000">
        <p:cover/>
      </p:transition>
    </mc:Choice>
    <mc:Fallback xmlns="">
      <p:transition spd="slow" advTm="24000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4" descr="1">
            <a:extLst>
              <a:ext uri="{FF2B5EF4-FFF2-40B4-BE49-F238E27FC236}">
                <a16:creationId xmlns:a16="http://schemas.microsoft.com/office/drawing/2014/main" id="{B186D08B-23B9-4ED2-A33A-B78A8D7F4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53" y="818941"/>
            <a:ext cx="5596932" cy="443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" descr="DSC04045">
            <a:extLst>
              <a:ext uri="{FF2B5EF4-FFF2-40B4-BE49-F238E27FC236}">
                <a16:creationId xmlns:a16="http://schemas.microsoft.com/office/drawing/2014/main" id="{64E5E240-C7A1-4296-970B-A8FA78EE61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827" y="818941"/>
            <a:ext cx="6345534" cy="445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AC1EF082-791C-4152-BD44-D60C0B3AE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75" y="890905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486590-54CF-4938-9443-9F42C4E6C303}"/>
              </a:ext>
            </a:extLst>
          </p:cNvPr>
          <p:cNvSpPr txBox="1"/>
          <p:nvPr/>
        </p:nvSpPr>
        <p:spPr>
          <a:xfrm>
            <a:off x="5862899" y="963971"/>
            <a:ext cx="6395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t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DAE3F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Берем комочек влажной рыхлой земли.  Обращаем   внимание на то, что внутри комочков есть "пустые места" - там и "прячется" воздух. Затем сжимаем комочек земли в руке. Что с ним произошло?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0870FD-7336-4025-84C8-8061F97DDFCC}"/>
              </a:ext>
            </a:extLst>
          </p:cNvPr>
          <p:cNvSpPr txBox="1"/>
          <p:nvPr/>
        </p:nvSpPr>
        <p:spPr>
          <a:xfrm>
            <a:off x="185895" y="4803112"/>
            <a:ext cx="5596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>
                <a:solidFill>
                  <a:srgbClr val="DAE3F3"/>
                </a:solidFill>
                <a:ea typeface="Times New Roman" panose="02020603050405020304" pitchFamily="18" charset="0"/>
              </a:rPr>
              <a:t>Образцы почвы - комочки рыхлой, влажной земли.</a:t>
            </a:r>
            <a:endParaRPr lang="ru-RU" altLang="ru-RU" b="1" dirty="0">
              <a:solidFill>
                <a:srgbClr val="DAE3F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b="1" dirty="0">
              <a:solidFill>
                <a:srgbClr val="DAE3F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CE10B9-8273-4DA3-B0A8-AC1EF1D43881}"/>
              </a:ext>
            </a:extLst>
          </p:cNvPr>
          <p:cNvSpPr txBox="1"/>
          <p:nvPr/>
        </p:nvSpPr>
        <p:spPr>
          <a:xfrm>
            <a:off x="-1" y="79487"/>
            <a:ext cx="8837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54000" eaLnBrk="0" fontAlgn="t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 №2</a:t>
            </a:r>
            <a:endParaRPr lang="ru-RU" altLang="ru-RU" dirty="0">
              <a:ea typeface="Times New Roman" panose="02020603050405020304" pitchFamily="18" charset="0"/>
            </a:endParaRPr>
          </a:p>
          <a:p>
            <a:pPr lvl="0" indent="254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alt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Показать, что при сжимании комочка земли, из него, как бы "уходит" воздух.</a:t>
            </a:r>
            <a:endParaRPr lang="ru-RU" altLang="ru-RU" dirty="0"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FF7AC1-C8E4-4260-A07F-5068452C4D45}"/>
              </a:ext>
            </a:extLst>
          </p:cNvPr>
          <p:cNvSpPr txBox="1"/>
          <p:nvPr/>
        </p:nvSpPr>
        <p:spPr>
          <a:xfrm>
            <a:off x="135653" y="5335675"/>
            <a:ext cx="11992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Комочек стал меньше, потому что "пустых мест" между частичками земли стало меньше, они "прижались" друг к другу, а воздух "ушел": для него не осталось места. Точно так же, под тяжестью нашего тела сжимается земля на тропинках, дорогах, а воздух «уходит» и почвенным обитателям становится трудно дышать.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949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30000">
        <p:cover/>
      </p:transition>
    </mc:Choice>
    <mc:Fallback xmlns="">
      <p:transition spd="slow" advTm="30000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DC6879-B722-4E23-BBB1-1E193E70EA42}"/>
              </a:ext>
            </a:extLst>
          </p:cNvPr>
          <p:cNvSpPr txBox="1"/>
          <p:nvPr/>
        </p:nvSpPr>
        <p:spPr>
          <a:xfrm>
            <a:off x="532563" y="226088"/>
            <a:ext cx="11575701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t"/>
            <a:r>
              <a:rPr lang="ru-RU" dirty="0"/>
              <a:t>   </a:t>
            </a:r>
          </a:p>
          <a:p>
            <a:pPr algn="just" fontAlgn="t"/>
            <a:r>
              <a:rPr lang="ru-RU" b="1" u="sng" dirty="0"/>
              <a:t>Вывод: </a:t>
            </a:r>
            <a:endParaRPr lang="ru-RU" b="1" u="sng" dirty="0" smtClean="0"/>
          </a:p>
          <a:p>
            <a:pPr algn="just" fontAlgn="t"/>
            <a:r>
              <a:rPr lang="ru-RU" sz="2000" b="1" dirty="0" smtClean="0"/>
              <a:t>В </a:t>
            </a:r>
            <a:r>
              <a:rPr lang="ru-RU" sz="2000" b="1" dirty="0"/>
              <a:t>лесах, парках, скверах много тропинок. Живых существ можно больше обнаружить  на участках, которые люди не посещают, а под тропинками и дорожками их практически не найти, так как там им нечем дышать.</a:t>
            </a:r>
            <a:r>
              <a:rPr lang="ru-RU" sz="2000" dirty="0"/>
              <a:t> Чем больше мест в лесу, в парке будут вытаптывать люди, тем меньше подземных жителей там останется. На некоторых участках они вообще могут исчезнуть, что и происходит сейчас во многих местах отдыха. Поэтому желательно ходить по дорожкам, стараться не топтать все вокруг; тем самым можно сберечь "дома" и даже жизнь многих подземных обитателей.</a:t>
            </a:r>
          </a:p>
          <a:p>
            <a:pPr algn="just"/>
            <a:r>
              <a:rPr lang="ru-RU" sz="2000" dirty="0"/>
              <a:t>Почва – важнейшее  богатство, которым располагает человек. Она  является важнейшим звеном в экологических связях, живущих на Земле живых организмов с почвой, воздухом и водой.  Однако хозяйственная деятельность человека привела к устойчивому развитию процессов ухудшения  почвы, снижение её плодородия и загрязнению различными источниками.</a:t>
            </a:r>
          </a:p>
          <a:p>
            <a:pPr algn="just" fontAlgn="t"/>
            <a:r>
              <a:rPr lang="ru-RU" sz="2000" dirty="0"/>
              <a:t>Охрана почв является важной задачей человека, так как любые вредные соединения, находящиеся в почве, рано или поздно попадают в организм человека. Поэтому хорошее и крепкое здоровье человека зависит, в том числе от структуры и состава почвы! Бережное отношение к почве сбережет  не только растения и животных, но и человека. </a:t>
            </a:r>
          </a:p>
          <a:p>
            <a:pPr fontAlgn="t"/>
            <a:r>
              <a:rPr lang="ru-RU" sz="2000" dirty="0"/>
              <a:t> </a:t>
            </a:r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43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40000">
        <p:cover/>
      </p:transition>
    </mc:Choice>
    <mc:Fallback xmlns="">
      <p:transition spd="slow" advTm="40000">
        <p:cov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0327" y="595745"/>
            <a:ext cx="8603673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4400" b="1" u="sng" dirty="0"/>
              <a:t>Использованная литература</a:t>
            </a:r>
            <a:r>
              <a:rPr lang="ru-RU" sz="4400" b="1" u="sng" dirty="0" smtClean="0"/>
              <a:t>:</a:t>
            </a:r>
          </a:p>
          <a:p>
            <a:pPr fontAlgn="t"/>
            <a:endParaRPr lang="ru-RU" u="sng" dirty="0"/>
          </a:p>
          <a:p>
            <a:r>
              <a:rPr lang="ru-RU" sz="3200" dirty="0"/>
              <a:t>1. Охрана окружающей среды: Учеб. для </a:t>
            </a:r>
            <a:r>
              <a:rPr lang="ru-RU" sz="3200" dirty="0" err="1"/>
              <a:t>техн</a:t>
            </a:r>
            <a:r>
              <a:rPr lang="ru-RU" sz="3200" dirty="0"/>
              <a:t>. спец. Вузов / Под ред. </a:t>
            </a:r>
            <a:r>
              <a:rPr lang="ru-RU" sz="3200" dirty="0" err="1"/>
              <a:t>С.В.Белова</a:t>
            </a:r>
            <a:r>
              <a:rPr lang="ru-RU" sz="3200" dirty="0"/>
              <a:t> – М.: Высшая школа,1991.</a:t>
            </a:r>
          </a:p>
          <a:p>
            <a:r>
              <a:rPr lang="ru-RU" sz="3200" dirty="0"/>
              <a:t>2. Попова Т.А. Экология в школе: Мониторинг природной среды: Методическое пособие. – М.: ТЦ Сфера, 2005.</a:t>
            </a:r>
          </a:p>
          <a:p>
            <a:r>
              <a:rPr lang="ru-RU" sz="3200" dirty="0"/>
              <a:t>3. http://www.ivalex.vistcom.ru/zanatia12.htm</a:t>
            </a:r>
          </a:p>
          <a:p>
            <a:r>
              <a:rPr lang="ru-RU" sz="3200" dirty="0"/>
              <a:t>4 http://agroflora.ru/pochvennyj-vozdux/</a:t>
            </a:r>
          </a:p>
          <a:p>
            <a:pPr fontAlgn="t"/>
            <a:r>
              <a:rPr lang="ru-RU" sz="3200" dirty="0"/>
              <a:t>5. ru.wikipedia.org/</a:t>
            </a:r>
            <a:r>
              <a:rPr lang="ru-RU" sz="3200" dirty="0" err="1"/>
              <a:t>wiki</a:t>
            </a:r>
            <a:r>
              <a:rPr lang="ru-RU" sz="3200" dirty="0"/>
              <a:t>/Почва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8237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over/>
      </p:transition>
    </mc:Choice>
    <mc:Fallback xmlns="">
      <p:transition spd="slow">
        <p:cover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2.2|1.7|1.1|0.9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5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662</Words>
  <Application>Microsoft Office PowerPoint</Application>
  <PresentationFormat>Широкоэкранный</PresentationFormat>
  <Paragraphs>49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 Исследовательская работа на тему: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Исследовательская работа на тему:</dc:title>
  <dc:creator>Сагайдак</dc:creator>
  <cp:lastModifiedBy>Пользователь</cp:lastModifiedBy>
  <cp:revision>16</cp:revision>
  <dcterms:created xsi:type="dcterms:W3CDTF">2018-03-20T17:18:10Z</dcterms:created>
  <dcterms:modified xsi:type="dcterms:W3CDTF">2018-03-21T06:47:49Z</dcterms:modified>
</cp:coreProperties>
</file>