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7" r:id="rId3"/>
    <p:sldId id="258" r:id="rId4"/>
    <p:sldId id="260" r:id="rId5"/>
    <p:sldId id="262" r:id="rId6"/>
    <p:sldId id="263" r:id="rId7"/>
    <p:sldId id="274" r:id="rId8"/>
    <p:sldId id="269" r:id="rId9"/>
    <p:sldId id="280" r:id="rId10"/>
    <p:sldId id="279" r:id="rId11"/>
    <p:sldId id="270" r:id="rId12"/>
    <p:sldId id="278" r:id="rId13"/>
    <p:sldId id="276" r:id="rId14"/>
    <p:sldId id="277" r:id="rId15"/>
    <p:sldId id="282" r:id="rId16"/>
    <p:sldId id="284" r:id="rId17"/>
    <p:sldId id="283" r:id="rId18"/>
    <p:sldId id="28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45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7" name="Picture 6" descr="SD-PanelTitle-V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4"/>
            <a:stretch/>
          </p:blipFill>
          <p:spPr>
            <a:xfrm rot="5400000">
              <a:off x="3739196" y="525780"/>
              <a:ext cx="1664208" cy="612648"/>
            </a:xfrm>
            <a:prstGeom prst="rect">
              <a:avLst/>
            </a:prstGeom>
          </p:spPr>
        </p:pic>
        <p:pic>
          <p:nvPicPr>
            <p:cNvPr id="14" name="Picture 13" descr="HDRibbonTitle-UniformTrim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4"/>
            <a:stretch/>
          </p:blipFill>
          <p:spPr>
            <a:xfrm rot="5400000">
              <a:off x="3739196" y="5719572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85272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09563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93290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83487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53130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389719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88353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65718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75524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6" y="2354670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65282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47392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43914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08296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60029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34961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986239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70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18479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44000" cy="6858001"/>
            <a:chOff x="0" y="0"/>
            <a:chExt cx="9144000" cy="6858001"/>
          </a:xfrm>
        </p:grpSpPr>
        <p:pic>
          <p:nvPicPr>
            <p:cNvPr id="8" name="Picture 7" descr="SD-PanelContent-V.png"/>
            <p:cNvPicPr>
              <a:picLocks noChangeAspect="1"/>
            </p:cNvPicPr>
            <p:nvPr/>
          </p:nvPicPr>
          <p:blipFill>
            <a:blip r:embed="rId1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>
              <a:off x="4221675" y="39689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>
              <a:off x="4221675" y="6211888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6097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  <p:sldLayoutId id="2147483840" r:id="rId12"/>
    <p:sldLayoutId id="2147483841" r:id="rId13"/>
    <p:sldLayoutId id="2147483842" r:id="rId14"/>
    <p:sldLayoutId id="2147483843" r:id="rId15"/>
    <p:sldLayoutId id="2147483844" r:id="rId16"/>
    <p:sldLayoutId id="2147483845" r:id="rId17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71400"/>
            <a:ext cx="9144000" cy="7317949"/>
          </a:xfrm>
          <a:prstGeom prst="rect">
            <a:avLst/>
          </a:prstGeom>
        </p:spPr>
      </p:pic>
      <p:sp>
        <p:nvSpPr>
          <p:cNvPr id="6" name="Заголовок 1"/>
          <p:cNvSpPr>
            <a:spLocks noGrp="1"/>
          </p:cNvSpPr>
          <p:nvPr>
            <p:ph type="ctrTitle"/>
          </p:nvPr>
        </p:nvSpPr>
        <p:spPr>
          <a:xfrm>
            <a:off x="395536" y="692696"/>
            <a:ext cx="4536504" cy="1728192"/>
          </a:xfrm>
          <a:ln>
            <a:noFill/>
          </a:ln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Михаил Юрьевич Лермонтов.</a:t>
            </a:r>
            <a:b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Адресаты любовной </a:t>
            </a:r>
            <a:r>
              <a:rPr lang="ru-RU" sz="36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лирики поэта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1520" y="5157192"/>
            <a:ext cx="38884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chemeClr val="bg1"/>
                </a:solidFill>
              </a:rPr>
              <a:t>Работу выполнил </a:t>
            </a:r>
          </a:p>
          <a:p>
            <a:pPr algn="ctr"/>
            <a:r>
              <a:rPr lang="ru-RU" b="1" i="1" dirty="0" smtClean="0">
                <a:solidFill>
                  <a:schemeClr val="bg1"/>
                </a:solidFill>
              </a:rPr>
              <a:t>ученик 9 А класса </a:t>
            </a:r>
          </a:p>
          <a:p>
            <a:pPr algn="ctr"/>
            <a:r>
              <a:rPr lang="ru-RU" b="1" i="1" dirty="0" smtClean="0">
                <a:solidFill>
                  <a:schemeClr val="bg1"/>
                </a:solidFill>
              </a:rPr>
              <a:t>МБОУ СОШ №44 г. Мурманска</a:t>
            </a:r>
          </a:p>
          <a:p>
            <a:pPr algn="ctr"/>
            <a:r>
              <a:rPr lang="ru-RU" b="1" i="1" dirty="0" smtClean="0">
                <a:solidFill>
                  <a:schemeClr val="bg1"/>
                </a:solidFill>
              </a:rPr>
              <a:t>Михайлевич Дмитрий</a:t>
            </a:r>
            <a:endParaRPr lang="ru-RU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76672"/>
            <a:ext cx="2675054" cy="56944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Молитва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908720"/>
            <a:ext cx="7920880" cy="4824536"/>
          </a:xfrm>
        </p:spPr>
        <p:txBody>
          <a:bodyPr numCol="2">
            <a:noAutofit/>
          </a:bodyPr>
          <a:lstStyle/>
          <a:p>
            <a:pPr marL="0" indent="0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Я, матерь божия, ныне с молитвою</a:t>
            </a:r>
          </a:p>
          <a:p>
            <a:pPr marL="0" indent="0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 твоим образом, ярким сиянием,</a:t>
            </a:r>
          </a:p>
          <a:p>
            <a:pPr marL="0" indent="0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о спасении, не перед битвою,</a:t>
            </a:r>
          </a:p>
          <a:p>
            <a:pPr marL="0" indent="0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с благодарностью, иль покаянием,</a:t>
            </a:r>
          </a:p>
          <a:p>
            <a:pPr marL="0" indent="0">
              <a:buNone/>
            </a:pPr>
            <a:endParaRPr lang="ru-RU" sz="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за свою молю душу пустынную,</a:t>
            </a:r>
          </a:p>
          <a:p>
            <a:pPr marL="0" indent="0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душу странника в свете безродного;</a:t>
            </a:r>
          </a:p>
          <a:p>
            <a:pPr marL="0" indent="0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 я вручить хочу деву невинную</a:t>
            </a:r>
          </a:p>
          <a:p>
            <a:pPr marL="0" indent="0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Теплой заступнице мира холодного.</a:t>
            </a:r>
          </a:p>
          <a:p>
            <a:pPr marL="0" indent="0">
              <a:buNone/>
            </a:pPr>
            <a:endParaRPr lang="ru-RU" sz="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Окружи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счастием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душу достойную;</a:t>
            </a:r>
          </a:p>
          <a:p>
            <a:pPr marL="0" indent="0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Дай ей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сопутников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полных внимания,</a:t>
            </a:r>
          </a:p>
          <a:p>
            <a:pPr marL="0" indent="0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Молодость светлую, старость покойную,</a:t>
            </a:r>
          </a:p>
          <a:p>
            <a:pPr marL="0" indent="0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Сердцу незлобному мир упования.</a:t>
            </a:r>
          </a:p>
          <a:p>
            <a:pPr marL="0" indent="0">
              <a:buNone/>
            </a:pPr>
            <a:endParaRPr lang="ru-RU" sz="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Срок ли приблизится часу прощальному</a:t>
            </a:r>
          </a:p>
          <a:p>
            <a:pPr marL="0" indent="0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утро ли шумное, в ночь ли безгласную,</a:t>
            </a:r>
          </a:p>
          <a:p>
            <a:pPr marL="0" indent="0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восприять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пошли к ложу печальному</a:t>
            </a:r>
          </a:p>
          <a:p>
            <a:pPr marL="0" indent="0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Лучшего ангела душу прекрасную.</a:t>
            </a:r>
          </a:p>
          <a:p>
            <a:pPr marL="0" indent="0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1837 г.</a:t>
            </a:r>
          </a:p>
        </p:txBody>
      </p:sp>
    </p:spTree>
    <p:extLst>
      <p:ext uri="{BB962C8B-B14F-4D97-AF65-F5344CB8AC3E}">
        <p14:creationId xmlns:p14="http://schemas.microsoft.com/office/powerpoint/2010/main" val="37436070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4547262" cy="857479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Екатерина Сушкова</a:t>
            </a:r>
            <a:endParaRPr lang="ru-RU" sz="36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420888"/>
            <a:ext cx="7992888" cy="3960440"/>
          </a:xfr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С Екатериной Александровной Сушковой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поэт познакомился в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Москве. Неудержимая кокетка смеялась над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влюбленностью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юного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поэта.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неё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Лермонтов написал около одиннадцати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стихотворений. Юношеская влюбленность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поэта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оборвалась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некоторое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время.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При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повторной встрече с Сушковой в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Петербурге поэт был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уже офицером, а она готовилась к замужеству с А. Лопухиным, другом поэта. Михаил Юрьевич немного ревновал Сушкову к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Лопухину. Интригами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Лермонтову удалось разорвать намечавшуюся помолвку Алексея и Екатерины. Играя на чувствах других людей, Лермонтову удалось влюбить в себя Е.А. Сушкову.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76030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404664"/>
            <a:ext cx="3600400" cy="5688632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Нищий</a:t>
            </a:r>
            <a:endParaRPr lang="ru-RU" sz="1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ru-RU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У врат обители святой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Стоял просящий подаянья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Бедняк иссохший, чуть живой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От глада, жажды и страданья.</a:t>
            </a:r>
          </a:p>
          <a:p>
            <a:pPr marL="0" indent="0">
              <a:spcBef>
                <a:spcPts val="0"/>
              </a:spcBef>
              <a:buNone/>
            </a:pP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Куска лишь хлеба он просил,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И взор являл живую муку,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И кто-то камень положил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В его протянутую руку.</a:t>
            </a:r>
          </a:p>
          <a:p>
            <a:pPr marL="0" indent="0">
              <a:spcBef>
                <a:spcPts val="0"/>
              </a:spcBef>
              <a:buNone/>
            </a:pP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Так я молил твоей любви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С слезами горькими, с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тоскою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Так чувства лучшие мои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Обмануты навек тобою!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1830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775"/>
          <a:stretch/>
        </p:blipFill>
        <p:spPr>
          <a:xfrm>
            <a:off x="4932040" y="836712"/>
            <a:ext cx="3242926" cy="37890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521917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35896" y="915337"/>
            <a:ext cx="4339704" cy="1303867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Наталья Иванова</a:t>
            </a:r>
            <a:endParaRPr lang="ru-RU" sz="36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3789040"/>
            <a:ext cx="7992888" cy="229010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образом Натальи Федоровной Ивановой у молодого поэта связано нечто большее, чем обычная дружба. Поэт испытывал к ней мучительное, но огромное любовное чувство.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Долгое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время образ Н.Ф. Ивановой был загадкой для биографов, так как сам поэт писал только ее инициалы «Н. Ф. И.». Благодаря деятельности многих сотрудников удалось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разгадать,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ком идет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речь, и поведать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миру о безответном чувстве поэта.</a:t>
            </a:r>
          </a:p>
          <a:p>
            <a:endParaRPr lang="ru-RU" sz="1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756541"/>
            <a:ext cx="2808312" cy="2925326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5821920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692696"/>
            <a:ext cx="7230784" cy="5256584"/>
          </a:xfrm>
        </p:spPr>
        <p:txBody>
          <a:bodyPr numCol="2">
            <a:noAutofit/>
          </a:bodyPr>
          <a:lstStyle/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/>
              <a:t>Я не унижусь пред тобою;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/>
              <a:t>Ни твой привет, ни твой укор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/>
              <a:t>Не властны над моей душою.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/>
              <a:t>Знай: мы чужие с этих пор.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/>
              <a:t>Ты позабыла: я свободы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/>
              <a:t>Для заблужденья не отдам;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/>
              <a:t>И так пожертвовал я годы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/>
              <a:t>Твоей улыбке и глазам,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/>
              <a:t>И так я слишком долго видел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/>
              <a:t>В тебе надежду юных дней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/>
              <a:t>И целый мир возненавидел,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/>
              <a:t>Чтобы тебя любить </a:t>
            </a:r>
            <a:r>
              <a:rPr lang="ru-RU" sz="1800" dirty="0" smtClean="0"/>
              <a:t>сильней…</a:t>
            </a:r>
            <a:endParaRPr lang="ru-RU" sz="1800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ru-RU" sz="1800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/>
              <a:t>Я горд!.. Прости! Люби другого,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/>
              <a:t>Мечтай любовь найти в другом;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/>
              <a:t>Чего б то ни было земного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/>
              <a:t>Я не </a:t>
            </a:r>
            <a:r>
              <a:rPr lang="ru-RU" sz="1800" dirty="0" err="1"/>
              <a:t>соделаюсь</a:t>
            </a:r>
            <a:r>
              <a:rPr lang="ru-RU" sz="1800" dirty="0"/>
              <a:t> рабом.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/>
              <a:t>К чужим горам под небо юга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/>
              <a:t>Я </a:t>
            </a:r>
            <a:r>
              <a:rPr lang="ru-RU" sz="1800" dirty="0" err="1"/>
              <a:t>удалюся</a:t>
            </a:r>
            <a:r>
              <a:rPr lang="ru-RU" sz="1800" dirty="0"/>
              <a:t>, может быть;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/>
              <a:t>Но слишком знаем мы друг друга,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/>
              <a:t>Чтобы друг друга позабыть</a:t>
            </a:r>
            <a:r>
              <a:rPr lang="ru-RU" sz="1800" dirty="0" smtClean="0"/>
              <a:t>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ru-RU" sz="1800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/>
              <a:t>Отныне стану наслаждаться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/>
              <a:t>И в страсти стану клясться всем;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/>
              <a:t>Со всеми буду я смеяться,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/>
              <a:t>А плакать не хочу ни с кем;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/>
              <a:t>Начну обманывать безбожно,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/>
              <a:t>Чтоб не любить, как я любил;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/>
              <a:t>Иль женщин уважать возможно,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/>
              <a:t>Когда мне ангел изменил?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/>
              <a:t>Я был готов на смерть и муку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/>
              <a:t>И целый мир на битву звать,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/>
              <a:t>Чтобы твою младую руку –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/>
              <a:t>Безумец! – лишний раз пожать!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/>
              <a:t>Не знав коварную измену,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/>
              <a:t>Тебе я душу отдавал;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/>
              <a:t>Такой души ты знала ль цену?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/>
              <a:t>Ты знала – я тебя не знал!</a:t>
            </a:r>
          </a:p>
        </p:txBody>
      </p:sp>
    </p:spTree>
    <p:extLst>
      <p:ext uri="{BB962C8B-B14F-4D97-AF65-F5344CB8AC3E}">
        <p14:creationId xmlns:p14="http://schemas.microsoft.com/office/powerpoint/2010/main" val="37626040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10337" y="881948"/>
            <a:ext cx="5051318" cy="785471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Мария Щербатова</a:t>
            </a: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700808"/>
            <a:ext cx="7992888" cy="4536504"/>
          </a:xfr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Мария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Алексеевна Щербатова – княгиня, вдова, поклонница таланта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М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Лермонтова.  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Как-то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Лермонтов пожаловался Марии Алексеевне, что ему грустно. Щербатова спросила, молится ли он когда-нибудь? Он отвечал, что забыл все молитвы. Щербатова тут же прочитала Лермонтову Богородицу. К концу вечера поэт написал стихотворение «Молитва» («В минуту жизни трудную...»), которое преподнес ей. М. А. Щербатовой посвящено и стихотворение «Отчего».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Лермонтов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«влюбился во вдову княгиню Щербатову..., за которой волочился сын французского посла барона Баранта. Соперничество в любви и сплетни поссорили Лермонтова с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Барантом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... Они дрались...». Последовала ссылка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Вопреки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молве Мария Алексеевна не признавала себя виновницей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этой дуэли.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dirty="0" smtClean="0"/>
              <a:t> 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41609518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620688"/>
            <a:ext cx="5548084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ОТЧЕГО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грустно, потому что я тебя люблю,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знаю: молодость цветущую твою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пощадит молвы коварное гоненье.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каждый светлый день иль сладкое мгновенье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Слезами и тоской заплатишь ты судьбе.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Мне грустно... потому что весело тебе.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436096" y="2492896"/>
            <a:ext cx="3456384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МОЛИТВА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минуту жизни трудную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Теснится ль в сердце грусть,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Одну молитву чудную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Твержу я наизусть.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Есть сила благодатная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созвучьи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слов живых,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дышит непонятная,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Святая прелесть в них.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души как бремя скатится,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Сомненье далеко —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верится, и плачется,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так легко, легко...</a:t>
            </a:r>
          </a:p>
        </p:txBody>
      </p:sp>
    </p:spTree>
    <p:extLst>
      <p:ext uri="{BB962C8B-B14F-4D97-AF65-F5344CB8AC3E}">
        <p14:creationId xmlns:p14="http://schemas.microsoft.com/office/powerpoint/2010/main" val="29862409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4547262" cy="929487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Екатерина Быховец</a:t>
            </a: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1" y="1988840"/>
            <a:ext cx="5616624" cy="4248471"/>
          </a:xfr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Катя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рассказывала о Лермонтове: «Мы с ним так дружны были - он мне правнучатый брат - и всегда называл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cousine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я его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cousin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любила как родного брата. Так меня здесь и знали под именем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charmante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cousine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Лермонтова».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Лермонтов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питал к Быховец дружеские чувства, ей он доверил историю своей любви к В. А. Лопухиной. 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«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был страстно влюблен в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А.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Бахметеву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... я думаю он и меня оттого любил, что находил в нас сходство, и об ней его любимый разговор был», - писала Екатерина Григорьевна.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Г. Быховец была свидетельницей последнего дня жизни поэта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Он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был убит на дуэли Н. С. Мартыновым. «Мой добрый друг убит, а давно ли он мне этого изверга, его убийцу, рекомендовал как товарища, друга!» - с горечью восклицала Е. Г. Быховец.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9433" y="584685"/>
            <a:ext cx="2176954" cy="280831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5278591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692696"/>
            <a:ext cx="8136904" cy="5616624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lnSpc>
                <a:spcPct val="170000"/>
              </a:lnSpc>
              <a:buNone/>
            </a:pP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Лермонтов искал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Екатерине Григорьевне милые черты Вареньки Лопухиной. И находил, что радовало его безмерно. В своем стихотворении, </a:t>
            </a: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обращенном                    к Е.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Быховец, он написал</a:t>
            </a: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 algn="ctr">
              <a:lnSpc>
                <a:spcPct val="170000"/>
              </a:lnSpc>
              <a:buNone/>
            </a:pP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9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 </a:t>
            </a:r>
            <a:r>
              <a:rPr lang="ru-RU" sz="2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порой я на тебя смотрю,</a:t>
            </a:r>
            <a:br>
              <a:rPr lang="ru-RU" sz="2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твои глаза вникая долгим взором:</a:t>
            </a:r>
            <a:br>
              <a:rPr lang="ru-RU" sz="2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Таинственным я занят разговором,</a:t>
            </a:r>
            <a:br>
              <a:rPr lang="ru-RU" sz="2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 не с тобой я сердцем говорю.</a:t>
            </a:r>
            <a:br>
              <a:rPr lang="ru-RU" sz="2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говорю с подругой юных дней,</a:t>
            </a:r>
            <a:br>
              <a:rPr lang="ru-RU" sz="2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твоих чертах ищу черты другие...</a:t>
            </a:r>
            <a:br>
              <a:rPr lang="ru-RU" sz="2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М.Ю. Лермонтов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своим другом и советчиком мог назвать только одну женщину -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В. Лопухину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Любовь к ней он пронес через всю свою жизнь. И даже день перед дуэлью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с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Мартыновым провел в воспоминаниях о ней.</a:t>
            </a:r>
          </a:p>
        </p:txBody>
      </p:sp>
    </p:spTree>
    <p:extLst>
      <p:ext uri="{BB962C8B-B14F-4D97-AF65-F5344CB8AC3E}">
        <p14:creationId xmlns:p14="http://schemas.microsoft.com/office/powerpoint/2010/main" val="4792046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9555" y="1340768"/>
            <a:ext cx="5400600" cy="63846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3300"/>
                </a:solidFill>
              </a:rPr>
              <a:t>Детство М. Лермонтова</a:t>
            </a:r>
            <a:endParaRPr lang="ru-RU" b="1" dirty="0">
              <a:solidFill>
                <a:srgbClr val="FF33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2348880"/>
            <a:ext cx="8208912" cy="2664296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Михаил Юрьевич Лермонтов родился 3 октября 1814 года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своё детство Лермонтов провел у бабушки в поместье Тарханы (Пензенская губерния)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Маленький Миша был очень болезненным ребёнком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112" y="4149080"/>
            <a:ext cx="2927055" cy="21266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3608" y="4149080"/>
            <a:ext cx="1522011" cy="20612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800" y="548680"/>
            <a:ext cx="3106688" cy="1001266"/>
          </a:xfrm>
        </p:spPr>
        <p:txBody>
          <a:bodyPr/>
          <a:lstStyle/>
          <a:p>
            <a:r>
              <a:rPr lang="ru-RU" b="1" dirty="0" smtClean="0">
                <a:solidFill>
                  <a:srgbClr val="FF3300"/>
                </a:solidFill>
              </a:rPr>
              <a:t>Семья</a:t>
            </a:r>
            <a:endParaRPr lang="ru-RU" b="1" dirty="0">
              <a:solidFill>
                <a:srgbClr val="FF33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1" y="3216745"/>
            <a:ext cx="3600399" cy="2718387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dirty="0" smtClean="0"/>
              <a:t>Отец  </a:t>
            </a:r>
          </a:p>
          <a:p>
            <a:pPr marL="0" indent="0" algn="ctr">
              <a:buNone/>
            </a:pPr>
            <a:r>
              <a:rPr lang="ru-RU" b="1" dirty="0" smtClean="0"/>
              <a:t>Юрий Петрович Лермонтов</a:t>
            </a:r>
          </a:p>
          <a:p>
            <a:pPr algn="ctr">
              <a:buNone/>
            </a:pPr>
            <a:r>
              <a:rPr lang="ru-RU" b="1" dirty="0" smtClean="0"/>
              <a:t>   	(1787-1831) </a:t>
            </a:r>
          </a:p>
          <a:p>
            <a:pPr algn="ctr">
              <a:buNone/>
            </a:pPr>
            <a:r>
              <a:rPr lang="ru-RU" b="1" dirty="0" smtClean="0"/>
              <a:t>   Капитан в отставке</a:t>
            </a:r>
            <a:r>
              <a:rPr lang="en-US" b="1" dirty="0" smtClean="0"/>
              <a:t>,</a:t>
            </a:r>
            <a:r>
              <a:rPr lang="ru-RU" b="1" dirty="0" smtClean="0"/>
              <a:t> статный мужчина. Был очень вспыльчив и раздражителен</a:t>
            </a:r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r>
              <a:rPr lang="ru-RU" b="1" dirty="0" smtClean="0"/>
              <a:t>   </a:t>
            </a:r>
          </a:p>
          <a:p>
            <a:pPr algn="just">
              <a:buNone/>
            </a:pPr>
            <a:endParaRPr lang="ru-RU" b="1" dirty="0" smtClean="0"/>
          </a:p>
        </p:txBody>
      </p:sp>
      <p:pic>
        <p:nvPicPr>
          <p:cNvPr id="2050" name="Picture 2" descr="C:\Users\happy\Desktop\51_250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6000" b="24000"/>
          <a:stretch/>
        </p:blipFill>
        <p:spPr bwMode="auto">
          <a:xfrm>
            <a:off x="683910" y="754861"/>
            <a:ext cx="2460997" cy="24618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C:\Users\happy\Desktop\00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71964" y="754861"/>
            <a:ext cx="2483768" cy="24618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4325144" y="3216745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/>
              <a:t>Мать</a:t>
            </a:r>
            <a:endParaRPr lang="ru-RU" dirty="0"/>
          </a:p>
          <a:p>
            <a:pPr algn="ctr"/>
            <a:r>
              <a:rPr lang="ru-RU" b="1" dirty="0"/>
              <a:t>Марья Михайловна </a:t>
            </a:r>
            <a:r>
              <a:rPr lang="ru-RU" b="1" dirty="0" smtClean="0"/>
              <a:t>Лермонтова</a:t>
            </a:r>
            <a:endParaRPr lang="ru-RU" dirty="0"/>
          </a:p>
          <a:p>
            <a:pPr algn="ctr">
              <a:buNone/>
            </a:pPr>
            <a:r>
              <a:rPr lang="ru-RU" b="1" dirty="0"/>
              <a:t>   (1795-1817)</a:t>
            </a:r>
          </a:p>
          <a:p>
            <a:pPr algn="ctr">
              <a:buNone/>
            </a:pPr>
            <a:r>
              <a:rPr lang="ru-RU" b="1" dirty="0"/>
              <a:t>   Одаренная</a:t>
            </a:r>
            <a:r>
              <a:rPr lang="en-US" b="1" dirty="0"/>
              <a:t>,</a:t>
            </a:r>
            <a:r>
              <a:rPr lang="ru-RU" b="1" dirty="0"/>
              <a:t> </a:t>
            </a:r>
            <a:r>
              <a:rPr lang="ru-RU" b="1" dirty="0" smtClean="0"/>
              <a:t>образованная </a:t>
            </a:r>
            <a:r>
              <a:rPr lang="ru-RU" b="1" dirty="0"/>
              <a:t>женщина</a:t>
            </a:r>
            <a:r>
              <a:rPr lang="en-US" b="1" dirty="0" smtClean="0"/>
              <a:t>,</a:t>
            </a:r>
            <a:r>
              <a:rPr lang="ru-RU" b="1" dirty="0" smtClean="0"/>
              <a:t> Часто  </a:t>
            </a:r>
            <a:r>
              <a:rPr lang="ru-RU" b="1" dirty="0"/>
              <a:t>посвящала свободное </a:t>
            </a:r>
          </a:p>
          <a:p>
            <a:pPr algn="ctr">
              <a:buNone/>
            </a:pPr>
            <a:r>
              <a:rPr lang="ru-RU" b="1" dirty="0"/>
              <a:t>    время игре на фортепиано. </a:t>
            </a:r>
          </a:p>
          <a:p>
            <a:pPr algn="ctr">
              <a:buNone/>
            </a:pPr>
            <a:r>
              <a:rPr lang="ru-RU" b="1" dirty="0"/>
              <a:t>   Очень рано ушла из жизни </a:t>
            </a:r>
          </a:p>
          <a:p>
            <a:pPr algn="ctr">
              <a:buNone/>
            </a:pPr>
            <a:r>
              <a:rPr lang="ru-RU" b="1" dirty="0"/>
              <a:t>   </a:t>
            </a:r>
            <a:r>
              <a:rPr lang="ru-RU" b="1" dirty="0" smtClean="0"/>
              <a:t>(на 22-м году жизни)</a:t>
            </a:r>
            <a:endParaRPr lang="ru-RU" b="1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1952100"/>
            <a:ext cx="5112568" cy="396191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Бабушка</a:t>
            </a: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Елизавета Алексеевна Арсеньева</a:t>
            </a:r>
          </a:p>
          <a:p>
            <a:pPr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(1773-1845)</a:t>
            </a:r>
          </a:p>
          <a:p>
            <a:pPr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Происходила из известного </a:t>
            </a:r>
          </a:p>
          <a:p>
            <a:pPr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рода Столыпиных. </a:t>
            </a:r>
          </a:p>
          <a:p>
            <a:pPr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Была образованной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умной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суровой женщиной. Именно она после смерти дочери воспитывала юного поэта (внука)</a:t>
            </a:r>
          </a:p>
        </p:txBody>
      </p:sp>
      <p:pic>
        <p:nvPicPr>
          <p:cNvPr id="4098" name="Picture 2" descr="C:\Users\happy\Desktop\i_00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692696"/>
            <a:ext cx="2936749" cy="32403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Образование</a:t>
            </a: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54044" y="2492896"/>
            <a:ext cx="6798736" cy="3444997"/>
          </a:xfrm>
        </p:spPr>
        <p:txBody>
          <a:bodyPr/>
          <a:lstStyle/>
          <a:p>
            <a:pPr algn="just"/>
            <a:r>
              <a:rPr lang="ru-RU" dirty="0" smtClean="0"/>
              <a:t>После домашнего образования учился в университетском пансионе Москвы. </a:t>
            </a:r>
          </a:p>
          <a:p>
            <a:pPr algn="just"/>
            <a:r>
              <a:rPr lang="ru-RU" dirty="0" smtClean="0"/>
              <a:t>После этого проходил обучение в Московском университете. </a:t>
            </a:r>
          </a:p>
          <a:p>
            <a:pPr algn="just"/>
            <a:r>
              <a:rPr lang="ru-RU" dirty="0" smtClean="0"/>
              <a:t>Затем два года провел в школе гвардейских прапорщиков Петербурга. 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6866" y="1556792"/>
            <a:ext cx="4331238" cy="662412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Личная жизнь</a:t>
            </a: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2490135"/>
            <a:ext cx="7704856" cy="344499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/>
              <a:t>Музы и вдохновительницы таланта Лермонтова  </a:t>
            </a:r>
            <a:r>
              <a:rPr lang="ru-RU" dirty="0" smtClean="0"/>
              <a:t>                           в </a:t>
            </a:r>
            <a:r>
              <a:rPr lang="ru-RU" dirty="0"/>
              <a:t>большинстве случаев не разделяли </a:t>
            </a:r>
            <a:r>
              <a:rPr lang="ru-RU" dirty="0" smtClean="0"/>
              <a:t>чувств </a:t>
            </a:r>
            <a:r>
              <a:rPr lang="ru-RU" dirty="0"/>
              <a:t>поэта. Все красивые произведения, адресованные им, не разжигали </a:t>
            </a:r>
            <a:r>
              <a:rPr lang="ru-RU" dirty="0" smtClean="0"/>
              <a:t>                 в </a:t>
            </a:r>
            <a:r>
              <a:rPr lang="ru-RU" dirty="0"/>
              <a:t>них того пламени, которое пылало в душе </a:t>
            </a:r>
            <a:r>
              <a:rPr lang="ru-RU" dirty="0" smtClean="0"/>
              <a:t>                               М.Ю. Лермонтова. </a:t>
            </a:r>
            <a:r>
              <a:rPr lang="ru-RU" dirty="0"/>
              <a:t>Посвященные им произведения автор обязательно </a:t>
            </a:r>
            <a:r>
              <a:rPr lang="ru-RU" dirty="0" smtClean="0"/>
              <a:t>подписывал. Поэт относился </a:t>
            </a:r>
            <a:r>
              <a:rPr lang="ru-RU" dirty="0"/>
              <a:t>к своим адресатам трепетно и нежно, с некой долей чистоты и заботы. Образы </a:t>
            </a:r>
            <a:r>
              <a:rPr lang="ru-RU" dirty="0" smtClean="0"/>
              <a:t>возлюбленных Лермонтова </a:t>
            </a:r>
            <a:r>
              <a:rPr lang="ru-RU" dirty="0"/>
              <a:t>не только вдохновляли поэта, но и являлись для него священными.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104" y="591992"/>
            <a:ext cx="2552773" cy="17626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1192" y="1052736"/>
            <a:ext cx="4187222" cy="785471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Варвара Лопухина</a:t>
            </a: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1" y="2492896"/>
            <a:ext cx="4896544" cy="3444997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Михаил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Юрьевич познакомился с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ней в ранней юности.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Варвара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Александровна была очаровательна 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умна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своих юных лет.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Любовь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Лопухиной по-настоящему сильно и ярко воспылала в поэте. Это огромное чувство он пронесет через все свое творчество.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0" y="1268760"/>
            <a:ext cx="2766385" cy="3877617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6851838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908720"/>
            <a:ext cx="7992888" cy="5616624"/>
          </a:xfrm>
        </p:spPr>
        <p:txBody>
          <a:bodyPr>
            <a:noAutofit/>
          </a:bodyPr>
          <a:lstStyle/>
          <a:p>
            <a:pPr marL="0" indent="271463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Лермонтов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бережно хранил в сердце образ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Вареньки Лопухиной до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самой смерти.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271463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Их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чувства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были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взаимны, но родители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В. Лопухиной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1935 году решили выдать ее замуж, подыскав выгодную партию - богатого помещика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Ф. Бахметева, который был намного старше ее.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271463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Варенька была верной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покорной женой, но счастливой ей стать не довелось - муж был ревнив и не разрешал даже вспоминать о Лермонтове.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271463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ссылки,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1838 году, Лермонтов виделся с Лопухиной-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Бахметевой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К тому времени она уже была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больна. </a:t>
            </a:r>
          </a:p>
          <a:p>
            <a:pPr marL="0" indent="271463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Литературоведы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уверены, что Варенька  стала прототипом Веры романе «Герой нашего времени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4840645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485553"/>
            <a:ext cx="2952328" cy="561662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Она не гордой красотою</a:t>
            </a:r>
          </a:p>
          <a:p>
            <a:pPr marL="0" indent="0">
              <a:buNone/>
            </a:pP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Прельщает юношей живых,</a:t>
            </a:r>
          </a:p>
          <a:p>
            <a:pPr marL="0" indent="0">
              <a:buNone/>
            </a:pP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Она не водит за собою</a:t>
            </a:r>
          </a:p>
          <a:p>
            <a:pPr marL="0" indent="0">
              <a:buNone/>
            </a:pP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Толпу вздыхателей немых.</a:t>
            </a:r>
          </a:p>
          <a:p>
            <a:pPr marL="0" indent="0">
              <a:buNone/>
            </a:pP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стан её не стан богини,</a:t>
            </a:r>
          </a:p>
          <a:p>
            <a:pPr marL="0" indent="0">
              <a:buNone/>
            </a:pP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грудь волною не встает,</a:t>
            </a:r>
          </a:p>
          <a:p>
            <a:pPr marL="0" indent="0">
              <a:buNone/>
            </a:pP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в ней никто своей святыни,</a:t>
            </a:r>
          </a:p>
          <a:p>
            <a:pPr marL="0" indent="0">
              <a:buNone/>
            </a:pP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Припав к земле, не признает;</a:t>
            </a:r>
          </a:p>
          <a:p>
            <a:pPr marL="0" indent="0">
              <a:buNone/>
            </a:pP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Однако все её движенья,</a:t>
            </a:r>
          </a:p>
          <a:p>
            <a:pPr marL="0" indent="0">
              <a:buNone/>
            </a:pP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Улыбки, речи и черты</a:t>
            </a:r>
          </a:p>
          <a:p>
            <a:pPr marL="0" indent="0">
              <a:buNone/>
            </a:pP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 полны жизни, вдохновенья,</a:t>
            </a:r>
          </a:p>
          <a:p>
            <a:pPr marL="0" indent="0">
              <a:buNone/>
            </a:pP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 полны чудной простоты.</a:t>
            </a:r>
          </a:p>
          <a:p>
            <a:pPr marL="0" indent="0">
              <a:buNone/>
            </a:pP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 голос душу проникает</a:t>
            </a:r>
          </a:p>
          <a:p>
            <a:pPr marL="0" indent="0">
              <a:buNone/>
            </a:pP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sz="1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вспоминанье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лучших дней,</a:t>
            </a:r>
          </a:p>
          <a:p>
            <a:pPr marL="0" indent="0">
              <a:buNone/>
            </a:pP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сердце любит и страдает,</a:t>
            </a:r>
          </a:p>
          <a:p>
            <a:pPr marL="0" indent="0">
              <a:buNone/>
            </a:pP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Почти стыдясь любви своей.</a:t>
            </a:r>
          </a:p>
          <a:p>
            <a:pPr marL="0" indent="0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1832 г.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0" y="908720"/>
            <a:ext cx="4104456" cy="47702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6136298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B15E28"/>
      </a:accent1>
      <a:accent2>
        <a:srgbClr val="B13228"/>
      </a:accent2>
      <a:accent3>
        <a:srgbClr val="8B7B56"/>
      </a:accent3>
      <a:accent4>
        <a:srgbClr val="E09C41"/>
      </a:accent4>
      <a:accent5>
        <a:srgbClr val="9EAE51"/>
      </a:accent5>
      <a:accent6>
        <a:srgbClr val="6E7355"/>
      </a:accent6>
      <a:hlink>
        <a:srgbClr val="D37A21"/>
      </a:hlink>
      <a:folHlink>
        <a:srgbClr val="CA8F55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039A4B3-0617-4CFC-B614-27363ECC28A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592</TotalTime>
  <Words>1003</Words>
  <Application>Microsoft Office PowerPoint</Application>
  <PresentationFormat>Экран (4:3)</PresentationFormat>
  <Paragraphs>172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Garamond</vt:lpstr>
      <vt:lpstr>Times New Roman</vt:lpstr>
      <vt:lpstr>Натуральные материалы</vt:lpstr>
      <vt:lpstr>Михаил Юрьевич Лермонтов.  Адресаты любовной лирики поэта</vt:lpstr>
      <vt:lpstr>Детство М. Лермонтова</vt:lpstr>
      <vt:lpstr>Семья</vt:lpstr>
      <vt:lpstr>Презентация PowerPoint</vt:lpstr>
      <vt:lpstr>Образование</vt:lpstr>
      <vt:lpstr>Личная жизнь</vt:lpstr>
      <vt:lpstr>Варвара Лопухина</vt:lpstr>
      <vt:lpstr>Презентация PowerPoint</vt:lpstr>
      <vt:lpstr>Презентация PowerPoint</vt:lpstr>
      <vt:lpstr>Молитва</vt:lpstr>
      <vt:lpstr>Екатерина Сушкова</vt:lpstr>
      <vt:lpstr>Презентация PowerPoint</vt:lpstr>
      <vt:lpstr>Наталья Иванова</vt:lpstr>
      <vt:lpstr>Презентация PowerPoint</vt:lpstr>
      <vt:lpstr>Мария Щербатова</vt:lpstr>
      <vt:lpstr>Презентация PowerPoint</vt:lpstr>
      <vt:lpstr>Екатерина Быховец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Михаил Юрьевич Лермонтов</dc:title>
  <dc:creator>Dmitry Mikhaylevich</dc:creator>
  <cp:lastModifiedBy>Ира</cp:lastModifiedBy>
  <cp:revision>35</cp:revision>
  <dcterms:created xsi:type="dcterms:W3CDTF">2017-05-02T19:21:28Z</dcterms:created>
  <dcterms:modified xsi:type="dcterms:W3CDTF">2018-06-19T17:17:41Z</dcterms:modified>
</cp:coreProperties>
</file>