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6" r:id="rId3"/>
    <p:sldId id="257" r:id="rId4"/>
    <p:sldId id="258" r:id="rId5"/>
    <p:sldId id="259" r:id="rId6"/>
    <p:sldId id="261" r:id="rId7"/>
    <p:sldId id="260"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16" name="Дата 15"/>
          <p:cNvSpPr>
            <a:spLocks noGrp="1"/>
          </p:cNvSpPr>
          <p:nvPr>
            <p:ph type="dt" sz="half" idx="10"/>
          </p:nvPr>
        </p:nvSpPr>
        <p:spPr/>
        <p:txBody>
          <a:bodyPr/>
          <a:lstStyle/>
          <a:p>
            <a:fld id="{490CBD92-3FAA-4E97-BB10-7118F2D10D06}" type="datetimeFigureOut">
              <a:rPr lang="ru-RU" smtClean="0"/>
              <a:t>27.12.2017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317A2AD-AA3C-40CB-914E-06F3116CEBD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490CBD92-3FAA-4E97-BB10-7118F2D10D06}" type="datetimeFigureOut">
              <a:rPr lang="ru-RU" smtClean="0"/>
              <a:t>27.12.2017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17A2AD-AA3C-40CB-914E-06F3116CEBD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490CBD92-3FAA-4E97-BB10-7118F2D10D06}" type="datetimeFigureOut">
              <a:rPr lang="ru-RU" smtClean="0"/>
              <a:t>27.12.2017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17A2AD-AA3C-40CB-914E-06F3116CEBD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5" name="Дата 24"/>
          <p:cNvSpPr>
            <a:spLocks noGrp="1"/>
          </p:cNvSpPr>
          <p:nvPr>
            <p:ph type="dt" sz="half" idx="10"/>
          </p:nvPr>
        </p:nvSpPr>
        <p:spPr/>
        <p:txBody>
          <a:bodyPr/>
          <a:lstStyle/>
          <a:p>
            <a:fld id="{490CBD92-3FAA-4E97-BB10-7118F2D10D06}" type="datetimeFigureOut">
              <a:rPr lang="ru-RU" smtClean="0"/>
              <a:t>27.12.2017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317A2AD-AA3C-40CB-914E-06F3116CEBD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19" name="Дата 18"/>
          <p:cNvSpPr>
            <a:spLocks noGrp="1"/>
          </p:cNvSpPr>
          <p:nvPr>
            <p:ph type="dt" sz="half" idx="10"/>
          </p:nvPr>
        </p:nvSpPr>
        <p:spPr/>
        <p:txBody>
          <a:bodyPr/>
          <a:lstStyle/>
          <a:p>
            <a:fld id="{490CBD92-3FAA-4E97-BB10-7118F2D10D06}" type="datetimeFigureOut">
              <a:rPr lang="ru-RU" smtClean="0"/>
              <a:t>27.12.2017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317A2AD-AA3C-40CB-914E-06F3116CEBDB}"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1" name="Дата 20"/>
          <p:cNvSpPr>
            <a:spLocks noGrp="1"/>
          </p:cNvSpPr>
          <p:nvPr>
            <p:ph type="dt" sz="half" idx="10"/>
          </p:nvPr>
        </p:nvSpPr>
        <p:spPr/>
        <p:txBody>
          <a:bodyPr/>
          <a:lstStyle/>
          <a:p>
            <a:fld id="{490CBD92-3FAA-4E97-BB10-7118F2D10D06}" type="datetimeFigureOut">
              <a:rPr lang="ru-RU" smtClean="0"/>
              <a:t>27.12.2017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317A2AD-AA3C-40CB-914E-06F3116CEBD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 name="Дата 9"/>
          <p:cNvSpPr>
            <a:spLocks noGrp="1"/>
          </p:cNvSpPr>
          <p:nvPr>
            <p:ph type="dt" sz="half" idx="10"/>
          </p:nvPr>
        </p:nvSpPr>
        <p:spPr/>
        <p:txBody>
          <a:bodyPr/>
          <a:lstStyle/>
          <a:p>
            <a:fld id="{490CBD92-3FAA-4E97-BB10-7118F2D10D06}" type="datetimeFigureOut">
              <a:rPr lang="ru-RU" smtClean="0"/>
              <a:t>27.12.2017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317A2AD-AA3C-40CB-914E-06F3116CEBDB}"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a:t>Образец заголовка</a:t>
            </a:r>
            <a:endParaRPr kumimoji="0" lang="en-US"/>
          </a:p>
        </p:txBody>
      </p:sp>
      <p:sp>
        <p:nvSpPr>
          <p:cNvPr id="12" name="Дата 11"/>
          <p:cNvSpPr>
            <a:spLocks noGrp="1"/>
          </p:cNvSpPr>
          <p:nvPr>
            <p:ph type="dt" sz="half" idx="10"/>
          </p:nvPr>
        </p:nvSpPr>
        <p:spPr/>
        <p:txBody>
          <a:bodyPr/>
          <a:lstStyle/>
          <a:p>
            <a:fld id="{490CBD92-3FAA-4E97-BB10-7118F2D10D06}" type="datetimeFigureOut">
              <a:rPr lang="ru-RU" smtClean="0"/>
              <a:t>27.12.2017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17A2AD-AA3C-40CB-914E-06F3116CEBD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90CBD92-3FAA-4E97-BB10-7118F2D10D06}" type="datetimeFigureOut">
              <a:rPr lang="ru-RU" smtClean="0"/>
              <a:t>27.12.2017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317A2AD-AA3C-40CB-914E-06F3116CEBD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5" name="Дата 24"/>
          <p:cNvSpPr>
            <a:spLocks noGrp="1"/>
          </p:cNvSpPr>
          <p:nvPr>
            <p:ph type="dt" sz="half" idx="10"/>
          </p:nvPr>
        </p:nvSpPr>
        <p:spPr/>
        <p:txBody>
          <a:bodyPr/>
          <a:lstStyle/>
          <a:p>
            <a:fld id="{490CBD92-3FAA-4E97-BB10-7118F2D10D06}" type="datetimeFigureOut">
              <a:rPr lang="ru-RU" smtClean="0"/>
              <a:t>27.12.2017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317A2AD-AA3C-40CB-914E-06F3116CEBD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a:t>Вставка рисунка</a:t>
            </a:r>
            <a:endParaRPr kumimoji="0" lang="en-US" dirty="0"/>
          </a:p>
        </p:txBody>
      </p:sp>
      <p:sp>
        <p:nvSpPr>
          <p:cNvPr id="7" name="Дата 6"/>
          <p:cNvSpPr>
            <a:spLocks noGrp="1"/>
          </p:cNvSpPr>
          <p:nvPr>
            <p:ph type="dt" sz="half" idx="10"/>
          </p:nvPr>
        </p:nvSpPr>
        <p:spPr/>
        <p:txBody>
          <a:bodyPr/>
          <a:lstStyle/>
          <a:p>
            <a:fld id="{490CBD92-3FAA-4E97-BB10-7118F2D10D06}" type="datetimeFigureOut">
              <a:rPr lang="ru-RU" smtClean="0"/>
              <a:t>27.12.2017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317A2AD-AA3C-40CB-914E-06F3116CEBDB}"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90CBD92-3FAA-4E97-BB10-7118F2D10D06}" type="datetimeFigureOut">
              <a:rPr lang="ru-RU" smtClean="0"/>
              <a:t>27.12.2017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317A2AD-AA3C-40CB-914E-06F3116CEBDB}"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D029D3D7-EAEC-483F-AE6D-4037D5B4831D}"/>
              </a:ext>
            </a:extLst>
          </p:cNvPr>
          <p:cNvSpPr/>
          <p:nvPr/>
        </p:nvSpPr>
        <p:spPr>
          <a:xfrm>
            <a:off x="2447764" y="692696"/>
            <a:ext cx="4248472" cy="646331"/>
          </a:xfrm>
          <a:prstGeom prst="rect">
            <a:avLst/>
          </a:prstGeom>
          <a:effectLst>
            <a:outerShdw blurRad="50800" dist="38100" dir="10800000" algn="r" rotWithShape="0">
              <a:prstClr val="black">
                <a:alpha val="40000"/>
              </a:prstClr>
            </a:outerShdw>
          </a:effectLst>
          <a:scene3d>
            <a:camera prst="orthographicFront"/>
            <a:lightRig rig="threePt" dir="t"/>
          </a:scene3d>
          <a:sp3d>
            <a:bevelT/>
          </a:sp3d>
        </p:spPr>
        <p:txBody>
          <a:bodyPr wrap="square">
            <a:spAutoFit/>
          </a:bodyPr>
          <a:lstStyle/>
          <a:p>
            <a:r>
              <a:rPr lang="en-US" sz="3600" dirty="0">
                <a:solidFill>
                  <a:schemeClr val="accent3">
                    <a:lumMod val="50000"/>
                  </a:schemeClr>
                </a:solidFill>
              </a:rPr>
              <a:t>Alan Alexander Milne</a:t>
            </a:r>
            <a:endParaRPr lang="ru-RU" sz="3600" dirty="0">
              <a:solidFill>
                <a:schemeClr val="accent3">
                  <a:lumMod val="50000"/>
                </a:schemeClr>
              </a:solidFill>
            </a:endParaRPr>
          </a:p>
        </p:txBody>
      </p:sp>
      <p:pic>
        <p:nvPicPr>
          <p:cNvPr id="6" name="Рисунок 5">
            <a:extLst>
              <a:ext uri="{FF2B5EF4-FFF2-40B4-BE49-F238E27FC236}">
                <a16:creationId xmlns:a16="http://schemas.microsoft.com/office/drawing/2014/main" id="{D03C4CAE-FEDD-4FD5-8B63-8A64A9F6E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612900"/>
            <a:ext cx="6350000" cy="3632200"/>
          </a:xfrm>
          <a:prstGeom prst="rect">
            <a:avLst/>
          </a:prstGeom>
        </p:spPr>
      </p:pic>
      <p:sp>
        <p:nvSpPr>
          <p:cNvPr id="7" name="TextBox 6">
            <a:extLst>
              <a:ext uri="{FF2B5EF4-FFF2-40B4-BE49-F238E27FC236}">
                <a16:creationId xmlns:a16="http://schemas.microsoft.com/office/drawing/2014/main" id="{F05BF959-464D-4A20-9542-AEEDA4EB2210}"/>
              </a:ext>
            </a:extLst>
          </p:cNvPr>
          <p:cNvSpPr txBox="1"/>
          <p:nvPr/>
        </p:nvSpPr>
        <p:spPr>
          <a:xfrm>
            <a:off x="1397000" y="5877272"/>
            <a:ext cx="4615160" cy="400110"/>
          </a:xfrm>
          <a:prstGeom prst="rect">
            <a:avLst/>
          </a:prstGeom>
          <a:noFill/>
        </p:spPr>
        <p:txBody>
          <a:bodyPr wrap="square" rtlCol="0">
            <a:spAutoFit/>
          </a:bodyPr>
          <a:lstStyle/>
          <a:p>
            <a:r>
              <a:rPr lang="en-US" sz="2000" i="1" dirty="0">
                <a:solidFill>
                  <a:schemeClr val="accent3">
                    <a:lumMod val="50000"/>
                  </a:schemeClr>
                </a:solidFill>
              </a:rPr>
              <a:t>Made by </a:t>
            </a:r>
            <a:r>
              <a:rPr lang="en-US" sz="2000" i="1" dirty="0" err="1">
                <a:solidFill>
                  <a:schemeClr val="accent3">
                    <a:lumMod val="50000"/>
                  </a:schemeClr>
                </a:solidFill>
              </a:rPr>
              <a:t>A.Petrich</a:t>
            </a:r>
            <a:r>
              <a:rPr lang="en-US" sz="2000" i="1" dirty="0">
                <a:solidFill>
                  <a:schemeClr val="accent3">
                    <a:lumMod val="50000"/>
                  </a:schemeClr>
                </a:solidFill>
              </a:rPr>
              <a:t> (7-v, school 180)</a:t>
            </a:r>
            <a:endParaRPr lang="ru-RU" sz="2000" i="1" dirty="0">
              <a:solidFill>
                <a:schemeClr val="accent3">
                  <a:lumMod val="50000"/>
                </a:schemeClr>
              </a:solidFill>
            </a:endParaRPr>
          </a:p>
        </p:txBody>
      </p:sp>
      <p:sp>
        <p:nvSpPr>
          <p:cNvPr id="8" name="TextBox 7">
            <a:extLst>
              <a:ext uri="{FF2B5EF4-FFF2-40B4-BE49-F238E27FC236}">
                <a16:creationId xmlns:a16="http://schemas.microsoft.com/office/drawing/2014/main" id="{46F8726B-ABE2-42BB-86E9-055D78AB4FE4}"/>
              </a:ext>
            </a:extLst>
          </p:cNvPr>
          <p:cNvSpPr txBox="1"/>
          <p:nvPr/>
        </p:nvSpPr>
        <p:spPr>
          <a:xfrm>
            <a:off x="6228184" y="6525344"/>
            <a:ext cx="2197846" cy="338554"/>
          </a:xfrm>
          <a:prstGeom prst="rect">
            <a:avLst/>
          </a:prstGeom>
          <a:noFill/>
        </p:spPr>
        <p:txBody>
          <a:bodyPr wrap="none" rtlCol="0">
            <a:spAutoFit/>
          </a:bodyPr>
          <a:lstStyle/>
          <a:p>
            <a:r>
              <a:rPr lang="en-US" sz="1600" i="1" dirty="0">
                <a:solidFill>
                  <a:schemeClr val="accent3">
                    <a:lumMod val="50000"/>
                  </a:schemeClr>
                </a:solidFill>
              </a:rPr>
              <a:t>Teacher: </a:t>
            </a:r>
            <a:r>
              <a:rPr lang="en-US" sz="1600" i="1" dirty="0" err="1">
                <a:solidFill>
                  <a:schemeClr val="accent3">
                    <a:lumMod val="50000"/>
                  </a:schemeClr>
                </a:solidFill>
              </a:rPr>
              <a:t>E.D.Belobrova</a:t>
            </a:r>
            <a:endParaRPr lang="ru-RU" sz="1600" i="1" dirty="0">
              <a:solidFill>
                <a:schemeClr val="accent3">
                  <a:lumMod val="50000"/>
                </a:schemeClr>
              </a:solidFill>
            </a:endParaRPr>
          </a:p>
        </p:txBody>
      </p:sp>
    </p:spTree>
    <p:extLst>
      <p:ext uri="{BB962C8B-B14F-4D97-AF65-F5344CB8AC3E}">
        <p14:creationId xmlns:p14="http://schemas.microsoft.com/office/powerpoint/2010/main" val="1090686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1"/>
            <a:ext cx="8458200" cy="908719"/>
          </a:xfrm>
        </p:spPr>
        <p:txBody>
          <a:bodyPr/>
          <a:lstStyle/>
          <a:p>
            <a:r>
              <a:rPr lang="en-US" dirty="0"/>
              <a:t>Alan Alexander Milne</a:t>
            </a:r>
            <a:endParaRPr lang="ru-RU" dirty="0"/>
          </a:p>
        </p:txBody>
      </p:sp>
      <p:sp>
        <p:nvSpPr>
          <p:cNvPr id="3" name="Подзаголовок 2"/>
          <p:cNvSpPr>
            <a:spLocks noGrp="1"/>
          </p:cNvSpPr>
          <p:nvPr>
            <p:ph type="subTitle" idx="1"/>
          </p:nvPr>
        </p:nvSpPr>
        <p:spPr>
          <a:xfrm>
            <a:off x="3491880" y="908720"/>
            <a:ext cx="5652120" cy="5112568"/>
          </a:xfrm>
        </p:spPr>
        <p:txBody>
          <a:bodyPr>
            <a:normAutofit fontScale="92500"/>
          </a:bodyPr>
          <a:lstStyle/>
          <a:p>
            <a:r>
              <a:rPr lang="en-US" dirty="0"/>
              <a:t>Alan Alexander Milne (1882 — 1956) — an English writer, an author of novels about the "bear of very little brain" — Winnie-the-Pooh. </a:t>
            </a:r>
          </a:p>
          <a:p>
            <a:r>
              <a:rPr lang="en-US" dirty="0" err="1"/>
              <a:t>A.A.Milne</a:t>
            </a:r>
            <a:r>
              <a:rPr lang="en-US" dirty="0"/>
              <a:t> was a member of the English humor magazine “Punch“ for many years.</a:t>
            </a:r>
          </a:p>
          <a:p>
            <a:r>
              <a:rPr lang="en-US" dirty="0"/>
              <a:t>He started to write stories about Winnie-the-Pooh for his son Christopher Robin Milne (1920-1996). </a:t>
            </a:r>
          </a:p>
          <a:p>
            <a:r>
              <a:rPr lang="en-US" dirty="0"/>
              <a:t>Before the publication of books about Winnie the Pooh Milne was already quite a famous playwright, but the success of Winnie-the-Pooh has acquired such a scale that other works of A.A. Milne is now virtually unknown.</a:t>
            </a:r>
            <a:endParaRPr lang="ru-RU" dirty="0"/>
          </a:p>
        </p:txBody>
      </p:sp>
      <p:pic>
        <p:nvPicPr>
          <p:cNvPr id="27650" name="Picture 2" descr="A a milne.jpg"/>
          <p:cNvPicPr>
            <a:picLocks noChangeAspect="1" noChangeArrowheads="1"/>
          </p:cNvPicPr>
          <p:nvPr/>
        </p:nvPicPr>
        <p:blipFill>
          <a:blip r:embed="rId2" cstate="print"/>
          <a:srcRect/>
          <a:stretch>
            <a:fillRect/>
          </a:stretch>
        </p:blipFill>
        <p:spPr bwMode="auto">
          <a:xfrm>
            <a:off x="107504" y="2564904"/>
            <a:ext cx="3240360" cy="393305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1"/>
            <a:ext cx="8458200" cy="836711"/>
          </a:xfrm>
        </p:spPr>
        <p:txBody>
          <a:bodyPr/>
          <a:lstStyle/>
          <a:p>
            <a:r>
              <a:rPr lang="en-US" dirty="0"/>
              <a:t>Biography</a:t>
            </a:r>
            <a:r>
              <a:rPr lang="ru-RU" dirty="0"/>
              <a:t> </a:t>
            </a:r>
          </a:p>
        </p:txBody>
      </p:sp>
      <p:sp>
        <p:nvSpPr>
          <p:cNvPr id="3" name="Подзаголовок 2"/>
          <p:cNvSpPr>
            <a:spLocks noGrp="1"/>
          </p:cNvSpPr>
          <p:nvPr>
            <p:ph type="subTitle" idx="1"/>
          </p:nvPr>
        </p:nvSpPr>
        <p:spPr>
          <a:xfrm>
            <a:off x="0" y="548680"/>
            <a:ext cx="9144000" cy="2520280"/>
          </a:xfrm>
        </p:spPr>
        <p:txBody>
          <a:bodyPr>
            <a:normAutofit lnSpcReduction="10000"/>
          </a:bodyPr>
          <a:lstStyle/>
          <a:p>
            <a:r>
              <a:rPr lang="en-US" sz="2000" dirty="0"/>
              <a:t>Milne was born in London. He studied at a small private school owned by his father, John Milne . One of his teachers in 1889-1890 was HG Wells. </a:t>
            </a:r>
          </a:p>
          <a:p>
            <a:r>
              <a:rPr lang="en-US" sz="2000" dirty="0"/>
              <a:t>He then enrolled in Westminster school and then at Trinity College, Cambridge, where from 1900 to 1903 he studied mathematics. </a:t>
            </a:r>
          </a:p>
          <a:p>
            <a:r>
              <a:rPr lang="en-US" sz="2000" dirty="0"/>
              <a:t>As a student, he wrote notes in the student newspaper "Grant". Usually he wrote with his brother, Kenneth, and they had signed notes with the name AKM. The work of Milne was seen, and British humor magazine "Punch” began to cooperate with him.  Later Milne became assistant editor.</a:t>
            </a:r>
            <a:endParaRPr lang="ru-RU" sz="2000" dirty="0"/>
          </a:p>
        </p:txBody>
      </p:sp>
      <p:pic>
        <p:nvPicPr>
          <p:cNvPr id="16386" name="Picture 2" descr="H.G. Wells by Beresford.jpg"/>
          <p:cNvPicPr>
            <a:picLocks noChangeAspect="1" noChangeArrowheads="1"/>
          </p:cNvPicPr>
          <p:nvPr/>
        </p:nvPicPr>
        <p:blipFill>
          <a:blip r:embed="rId2" cstate="print"/>
          <a:srcRect/>
          <a:stretch>
            <a:fillRect/>
          </a:stretch>
        </p:blipFill>
        <p:spPr bwMode="auto">
          <a:xfrm>
            <a:off x="381000" y="3284985"/>
            <a:ext cx="2606824" cy="3360568"/>
          </a:xfrm>
          <a:prstGeom prst="rect">
            <a:avLst/>
          </a:prstGeom>
          <a:noFill/>
        </p:spPr>
      </p:pic>
      <p:sp>
        <p:nvSpPr>
          <p:cNvPr id="5" name="Прямоугольник 4"/>
          <p:cNvSpPr/>
          <p:nvPr/>
        </p:nvSpPr>
        <p:spPr>
          <a:xfrm>
            <a:off x="3491880" y="5445224"/>
            <a:ext cx="5271120" cy="1200329"/>
          </a:xfrm>
          <a:prstGeom prst="rect">
            <a:avLst/>
          </a:prstGeom>
        </p:spPr>
        <p:txBody>
          <a:bodyPr wrap="square">
            <a:spAutoFit/>
          </a:bodyPr>
          <a:lstStyle/>
          <a:p>
            <a:r>
              <a:rPr lang="en-US" i="1" dirty="0"/>
              <a:t>Herbert George Wells (1866— 1946)  was an English writer and publicist. The author of the famous science fiction novels "the time Machine", “Invisible Man", “War of the worlds", etc.</a:t>
            </a:r>
            <a:endParaRPr lang="ru-RU"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1"/>
            <a:ext cx="8458200" cy="836711"/>
          </a:xfrm>
        </p:spPr>
        <p:txBody>
          <a:bodyPr/>
          <a:lstStyle/>
          <a:p>
            <a:r>
              <a:rPr lang="en-US" dirty="0"/>
              <a:t>Biography</a:t>
            </a:r>
            <a:r>
              <a:rPr lang="ru-RU" dirty="0"/>
              <a:t> </a:t>
            </a:r>
          </a:p>
        </p:txBody>
      </p:sp>
      <p:sp>
        <p:nvSpPr>
          <p:cNvPr id="3" name="Подзаголовок 2"/>
          <p:cNvSpPr>
            <a:spLocks noGrp="1"/>
          </p:cNvSpPr>
          <p:nvPr>
            <p:ph type="subTitle" idx="1"/>
          </p:nvPr>
        </p:nvSpPr>
        <p:spPr>
          <a:xfrm>
            <a:off x="0" y="2636912"/>
            <a:ext cx="9144000" cy="3960440"/>
          </a:xfrm>
        </p:spPr>
        <p:txBody>
          <a:bodyPr>
            <a:normAutofit/>
          </a:bodyPr>
          <a:lstStyle/>
          <a:p>
            <a:r>
              <a:rPr lang="en-US" sz="2800" dirty="0"/>
              <a:t>In 1913 Milne married Dorothy "Daphne" de </a:t>
            </a:r>
            <a:r>
              <a:rPr lang="en-US" sz="2800" dirty="0" err="1"/>
              <a:t>Selincourt</a:t>
            </a:r>
            <a:r>
              <a:rPr lang="en-US" sz="2800" dirty="0"/>
              <a:t>.</a:t>
            </a:r>
            <a:r>
              <a:rPr lang="ru-RU" sz="2800" dirty="0"/>
              <a:t> </a:t>
            </a:r>
            <a:r>
              <a:rPr lang="en-US" sz="2800" dirty="0"/>
              <a:t>Milne participated in the First world war as an officer in the British army. He worked for MI7 propaganda unit of the British intelligence. </a:t>
            </a:r>
          </a:p>
          <a:p>
            <a:r>
              <a:rPr lang="en-US" sz="2800" dirty="0"/>
              <a:t>He later wrote the book "Peace with honor" in which he condemned the war. In 1920  the only Milne’s  son Christopher Robin was born.</a:t>
            </a:r>
            <a:endParaRPr lang="ru-RU" sz="2800" dirty="0"/>
          </a:p>
        </p:txBody>
      </p:sp>
      <p:pic>
        <p:nvPicPr>
          <p:cNvPr id="15362" name="Picture 2" descr="Картинки по запросу Дороти «Дафни» де Селинкурт."/>
          <p:cNvPicPr>
            <a:picLocks noChangeAspect="1" noChangeArrowheads="1"/>
          </p:cNvPicPr>
          <p:nvPr/>
        </p:nvPicPr>
        <p:blipFill>
          <a:blip r:embed="rId2" cstate="print"/>
          <a:srcRect/>
          <a:stretch>
            <a:fillRect/>
          </a:stretch>
        </p:blipFill>
        <p:spPr bwMode="auto">
          <a:xfrm>
            <a:off x="6228184" y="0"/>
            <a:ext cx="2915816" cy="2729806"/>
          </a:xfrm>
          <a:prstGeom prst="rect">
            <a:avLst/>
          </a:prstGeom>
          <a:noFill/>
        </p:spPr>
      </p:pic>
      <p:pic>
        <p:nvPicPr>
          <p:cNvPr id="15364" name="Picture 4" descr="Похожее изображение"/>
          <p:cNvPicPr>
            <a:picLocks noChangeAspect="1" noChangeArrowheads="1"/>
          </p:cNvPicPr>
          <p:nvPr/>
        </p:nvPicPr>
        <p:blipFill>
          <a:blip r:embed="rId3" cstate="print"/>
          <a:srcRect/>
          <a:stretch>
            <a:fillRect/>
          </a:stretch>
        </p:blipFill>
        <p:spPr bwMode="auto">
          <a:xfrm>
            <a:off x="3059832" y="0"/>
            <a:ext cx="3230132" cy="2797101"/>
          </a:xfrm>
          <a:prstGeom prst="rect">
            <a:avLst/>
          </a:prstGeom>
          <a:noFill/>
        </p:spPr>
      </p:pic>
      <p:pic>
        <p:nvPicPr>
          <p:cNvPr id="15366" name="Picture 6" descr="Картинки по запросу Дороти «Дафни» де Селинкурт."/>
          <p:cNvPicPr>
            <a:picLocks noChangeAspect="1" noChangeArrowheads="1"/>
          </p:cNvPicPr>
          <p:nvPr/>
        </p:nvPicPr>
        <p:blipFill>
          <a:blip r:embed="rId4" cstate="print"/>
          <a:srcRect/>
          <a:stretch>
            <a:fillRect/>
          </a:stretch>
        </p:blipFill>
        <p:spPr bwMode="auto">
          <a:xfrm>
            <a:off x="381000" y="836712"/>
            <a:ext cx="2174776" cy="259228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1"/>
            <a:ext cx="8458200" cy="908719"/>
          </a:xfrm>
        </p:spPr>
        <p:txBody>
          <a:bodyPr/>
          <a:lstStyle/>
          <a:p>
            <a:r>
              <a:rPr lang="en-US" dirty="0"/>
              <a:t>Works</a:t>
            </a:r>
            <a:endParaRPr lang="ru-RU" dirty="0"/>
          </a:p>
        </p:txBody>
      </p:sp>
      <p:sp>
        <p:nvSpPr>
          <p:cNvPr id="14338" name="AutoShape 2" descr="Картинки по запросу картинки винни пух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0" name="AutoShape 4" descr="Картинки по запросу картинки винни пух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2" name="AutoShape 6" descr="Картинки по запросу картинки винни пух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4" name="AutoShape 8" descr="Картинки по запросу картинки винни пух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6" name="AutoShape 10" descr="Картинки по запросу картинки винни пух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8" name="AutoShape 12" descr="Картинки по запросу картинки винни пух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50" name="AutoShape 14" descr="Картинки по запросу картинки винни пух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52" name="AutoShape 16" descr="Картинки по запросу картинки винни пуха"/>
          <p:cNvSpPr>
            <a:spLocks noGrp="1" noChangeAspect="1" noChangeArrowheads="1"/>
          </p:cNvSpPr>
          <p:nvPr>
            <p:ph type="subTitle" idx="1"/>
          </p:nvPr>
        </p:nvSpPr>
        <p:spPr bwMode="auto">
          <a:xfrm>
            <a:off x="0" y="620713"/>
            <a:ext cx="6875463" cy="6237287"/>
          </a:xfrm>
          <a:prstGeom prst="rect">
            <a:avLst/>
          </a:prstGeom>
          <a:noFill/>
        </p:spPr>
        <p:txBody>
          <a:bodyPr vert="horz" wrap="square" lIns="91440" tIns="45720" rIns="91440" bIns="45720" numCol="1" anchor="t" anchorCtr="0" compatLnSpc="1">
            <a:prstTxWarp prst="textNoShape">
              <a:avLst/>
            </a:prstTxWarp>
          </a:bodyPr>
          <a:lstStyle/>
          <a:p>
            <a:r>
              <a:rPr lang="en-US" dirty="0"/>
              <a:t>Milne’s plays were a success with audience and critics. In a short time Milne was "one of the most successful and well-known playwrights in England." However, the success of his children's books overshadowed all other accomplishments, and much to Milne’s dismay he was thought to be a children's writer. </a:t>
            </a:r>
          </a:p>
          <a:p>
            <a:r>
              <a:rPr lang="en-US" dirty="0"/>
              <a:t>According to P. Connolly , the works of Milne for children were similar to Frankenstein, the creature possessed the Creator: the audience demanded new books in this genre, and other critics have considered the work of Milne in the context of his children's books. </a:t>
            </a:r>
          </a:p>
          <a:p>
            <a:r>
              <a:rPr lang="en-US" dirty="0"/>
              <a:t>At the end of his life the circulation of Milne’s children's books  was 7 million copies, and his books for adults were no longer reprinted.</a:t>
            </a:r>
            <a:endParaRPr lang="ru-RU" dirty="0"/>
          </a:p>
        </p:txBody>
      </p:sp>
      <p:pic>
        <p:nvPicPr>
          <p:cNvPr id="14356" name="Picture 20" descr="Картинки по запросу картинки винни пуха"/>
          <p:cNvPicPr>
            <a:picLocks noChangeAspect="1" noChangeArrowheads="1"/>
          </p:cNvPicPr>
          <p:nvPr/>
        </p:nvPicPr>
        <p:blipFill>
          <a:blip r:embed="rId2" cstate="print"/>
          <a:srcRect/>
          <a:stretch>
            <a:fillRect/>
          </a:stretch>
        </p:blipFill>
        <p:spPr bwMode="auto">
          <a:xfrm>
            <a:off x="6660232" y="3573016"/>
            <a:ext cx="2376264" cy="288032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1"/>
            <a:ext cx="8458200" cy="836711"/>
          </a:xfrm>
        </p:spPr>
        <p:txBody>
          <a:bodyPr/>
          <a:lstStyle/>
          <a:p>
            <a:r>
              <a:rPr lang="en-US" dirty="0"/>
              <a:t>the last years of his life</a:t>
            </a:r>
            <a:endParaRPr lang="ru-RU" dirty="0"/>
          </a:p>
        </p:txBody>
      </p:sp>
      <p:sp>
        <p:nvSpPr>
          <p:cNvPr id="3" name="Подзаголовок 2"/>
          <p:cNvSpPr>
            <a:spLocks noGrp="1"/>
          </p:cNvSpPr>
          <p:nvPr>
            <p:ph type="subTitle" idx="1"/>
          </p:nvPr>
        </p:nvSpPr>
        <p:spPr>
          <a:xfrm>
            <a:off x="179512" y="908720"/>
            <a:ext cx="8856984" cy="4680520"/>
          </a:xfrm>
        </p:spPr>
        <p:txBody>
          <a:bodyPr>
            <a:normAutofit fontScale="92500"/>
          </a:bodyPr>
          <a:lstStyle/>
          <a:p>
            <a:r>
              <a:rPr lang="en-US" sz="2800" dirty="0"/>
              <a:t>In 1934 Milne, being a pacifist, published the book "Peace with honor", which sounded a call for peace and renouncement from war. </a:t>
            </a:r>
          </a:p>
          <a:p>
            <a:r>
              <a:rPr lang="en-US" sz="2800" dirty="0"/>
              <a:t>The book became a matter of serious controversy. </a:t>
            </a:r>
          </a:p>
          <a:p>
            <a:r>
              <a:rPr lang="en-US" sz="2800" dirty="0"/>
              <a:t>In the 1930-ies Milne wrote novels "Two" , "Very short-lived sensation". </a:t>
            </a:r>
          </a:p>
          <a:p>
            <a:r>
              <a:rPr lang="en-US" sz="2800" dirty="0"/>
              <a:t>In 1939 he wrote his autobiography called “It's too late”.</a:t>
            </a:r>
          </a:p>
          <a:p>
            <a:r>
              <a:rPr lang="en-US" sz="2800" dirty="0"/>
              <a:t>The last novel by Milne "Chloe Marr" was published 1946.</a:t>
            </a:r>
          </a:p>
          <a:p>
            <a:r>
              <a:rPr lang="en-US" sz="2800" dirty="0"/>
              <a:t>In 1952, the writer suffered a stroke. 31 January 1956 Alan Alexander Milne died in his home in Harefield in Sussex.</a:t>
            </a:r>
            <a:endParaRPr lang="ru-RU"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116632"/>
            <a:ext cx="6862536" cy="1181816"/>
          </a:xfrm>
        </p:spPr>
        <p:txBody>
          <a:bodyPr>
            <a:normAutofit fontScale="90000"/>
          </a:bodyPr>
          <a:lstStyle/>
          <a:p>
            <a:r>
              <a:rPr lang="en-US" dirty="0"/>
              <a:t>thank you for your attention </a:t>
            </a:r>
            <a:endParaRPr lang="ru-RU" dirty="0"/>
          </a:p>
        </p:txBody>
      </p:sp>
      <p:pic>
        <p:nvPicPr>
          <p:cNvPr id="13314" name="Picture 2" descr="Картинки по запросу алан милн"/>
          <p:cNvPicPr>
            <a:picLocks noChangeAspect="1" noChangeArrowheads="1"/>
          </p:cNvPicPr>
          <p:nvPr/>
        </p:nvPicPr>
        <p:blipFill>
          <a:blip r:embed="rId2" cstate="print"/>
          <a:srcRect/>
          <a:stretch>
            <a:fillRect/>
          </a:stretch>
        </p:blipFill>
        <p:spPr bwMode="auto">
          <a:xfrm>
            <a:off x="0" y="2276872"/>
            <a:ext cx="3419872" cy="4581128"/>
          </a:xfrm>
          <a:prstGeom prst="rect">
            <a:avLst/>
          </a:prstGeom>
          <a:noFill/>
        </p:spPr>
      </p:pic>
      <p:pic>
        <p:nvPicPr>
          <p:cNvPr id="13316" name="Picture 4" descr="Картинки по запросу картинки винни пуха"/>
          <p:cNvPicPr>
            <a:picLocks noChangeAspect="1" noChangeArrowheads="1"/>
          </p:cNvPicPr>
          <p:nvPr/>
        </p:nvPicPr>
        <p:blipFill>
          <a:blip r:embed="rId3" cstate="print"/>
          <a:srcRect/>
          <a:stretch>
            <a:fillRect/>
          </a:stretch>
        </p:blipFill>
        <p:spPr bwMode="auto">
          <a:xfrm>
            <a:off x="7164288" y="0"/>
            <a:ext cx="1979712" cy="184482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84</TotalTime>
  <Words>593</Words>
  <Application>Microsoft Office PowerPoint</Application>
  <PresentationFormat>Экран (4:3)</PresentationFormat>
  <Paragraphs>28</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Franklin Gothic Book</vt:lpstr>
      <vt:lpstr>Franklin Gothic Medium</vt:lpstr>
      <vt:lpstr>Wingdings 2</vt:lpstr>
      <vt:lpstr>Трек</vt:lpstr>
      <vt:lpstr>Презентация PowerPoint</vt:lpstr>
      <vt:lpstr>Alan Alexander Milne</vt:lpstr>
      <vt:lpstr>Biography </vt:lpstr>
      <vt:lpstr>Biography </vt:lpstr>
      <vt:lpstr>Works</vt:lpstr>
      <vt:lpstr>the last years of his life</vt:lpstr>
      <vt:lpstr>thank you for your attention </vt:lpstr>
    </vt:vector>
  </TitlesOfParts>
  <Company>Reanimator Extreme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Alan Alexander Milne</dc:title>
  <dc:creator>Валера</dc:creator>
  <cp:lastModifiedBy>user</cp:lastModifiedBy>
  <cp:revision>13</cp:revision>
  <dcterms:created xsi:type="dcterms:W3CDTF">2017-12-23T15:45:25Z</dcterms:created>
  <dcterms:modified xsi:type="dcterms:W3CDTF">2017-12-27T19:47:02Z</dcterms:modified>
</cp:coreProperties>
</file>