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1445"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05.06.2018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B106E36-FD25-4E2D-B0AA-010F637433A0}" type="datetimeFigureOut">
              <a:rPr lang="ru-RU" smtClean="0"/>
              <a:pPr/>
              <a:t>05.06.2018</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42910" y="1500174"/>
            <a:ext cx="8191528" cy="2328308"/>
          </a:xfrm>
        </p:spPr>
        <p:txBody>
          <a:bodyPr/>
          <a:lstStyle/>
          <a:p>
            <a:r>
              <a:rPr lang="ru-RU" sz="3600" dirty="0" smtClean="0"/>
              <a:t>Семейное право .Права и обязанности членов семьи</a:t>
            </a:r>
          </a:p>
          <a:p>
            <a:endParaRPr lang="ru-RU" dirty="0"/>
          </a:p>
        </p:txBody>
      </p:sp>
      <p:sp>
        <p:nvSpPr>
          <p:cNvPr id="2" name="Заголовок 1"/>
          <p:cNvSpPr>
            <a:spLocks noGrp="1"/>
          </p:cNvSpPr>
          <p:nvPr>
            <p:ph type="ctrTitle"/>
          </p:nvPr>
        </p:nvSpPr>
        <p:spPr>
          <a:xfrm>
            <a:off x="5857884" y="4286256"/>
            <a:ext cx="3286116" cy="2428868"/>
          </a:xfrm>
        </p:spPr>
        <p:txBody>
          <a:bodyPr>
            <a:normAutofit/>
          </a:bodyPr>
          <a:lstStyle/>
          <a:p>
            <a:pPr algn="l"/>
            <a:r>
              <a:rPr lang="ru-RU" sz="1600" dirty="0" smtClean="0"/>
              <a:t>Выполнила: </a:t>
            </a:r>
            <a:br>
              <a:rPr lang="ru-RU" sz="1600" dirty="0" smtClean="0"/>
            </a:br>
            <a:r>
              <a:rPr lang="ru-RU" sz="1600" dirty="0" err="1" smtClean="0"/>
              <a:t>Крысанова</a:t>
            </a:r>
            <a:r>
              <a:rPr lang="ru-RU" sz="1600" dirty="0" smtClean="0"/>
              <a:t> </a:t>
            </a:r>
            <a:r>
              <a:rPr lang="ru-RU" sz="1600" dirty="0" smtClean="0"/>
              <a:t>А.О</a:t>
            </a:r>
            <a:br>
              <a:rPr lang="ru-RU" sz="1600" dirty="0" smtClean="0"/>
            </a:br>
            <a:r>
              <a:rPr lang="ru-RU" sz="1600" dirty="0" smtClean="0"/>
              <a:t>Ученица 11 класс </a:t>
            </a:r>
            <a:br>
              <a:rPr lang="ru-RU" sz="1600" dirty="0" smtClean="0"/>
            </a:br>
            <a:r>
              <a:rPr lang="ru-RU" sz="1600" dirty="0" smtClean="0"/>
              <a:t>МОБУ СОШ №5</a:t>
            </a:r>
            <a:br>
              <a:rPr lang="ru-RU" sz="1600" dirty="0" smtClean="0"/>
            </a:br>
            <a:r>
              <a:rPr lang="ru-RU" sz="1600" dirty="0" smtClean="0"/>
              <a:t>с.Нагорное </a:t>
            </a:r>
            <a:r>
              <a:rPr lang="ru-RU" sz="1600" dirty="0" err="1" smtClean="0"/>
              <a:t>пожарский</a:t>
            </a:r>
            <a:r>
              <a:rPr lang="ru-RU" sz="1600" dirty="0" smtClean="0"/>
              <a:t> район, приморский </a:t>
            </a:r>
            <a:r>
              <a:rPr lang="ru-RU" sz="1600" dirty="0" smtClean="0"/>
              <a:t>край</a:t>
            </a:r>
            <a:br>
              <a:rPr lang="ru-RU" sz="1600" dirty="0" smtClean="0"/>
            </a:br>
            <a:r>
              <a:rPr lang="ru-RU" sz="1600" dirty="0" smtClean="0"/>
              <a:t>Руководитель</a:t>
            </a:r>
            <a:br>
              <a:rPr lang="ru-RU" sz="1600" dirty="0" smtClean="0"/>
            </a:br>
            <a:r>
              <a:rPr lang="ru-RU" sz="1600" dirty="0" smtClean="0"/>
              <a:t>Шевчик Олег Дмитриевич</a:t>
            </a:r>
            <a:r>
              <a:rPr lang="ru-RU" sz="2400" dirty="0" smtClean="0"/>
              <a:t/>
            </a:r>
            <a:br>
              <a:rPr lang="ru-RU" sz="2400" dirty="0" smtClean="0"/>
            </a:b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normAutofit fontScale="70000" lnSpcReduction="20000"/>
          </a:bodyPr>
          <a:lstStyle/>
          <a:p>
            <a:r>
              <a:rPr lang="ru-RU" sz="1800" b="1" dirty="0">
                <a:latin typeface="Arial"/>
              </a:rPr>
              <a:t>Права </a:t>
            </a:r>
            <a:r>
              <a:rPr lang="ru-RU" sz="1800" b="1" dirty="0" err="1">
                <a:latin typeface="Arial"/>
              </a:rPr>
              <a:t>родителей</a:t>
            </a:r>
            <a:r>
              <a:rPr lang="ru-RU" sz="1800" dirty="0" err="1">
                <a:latin typeface="Arial"/>
              </a:rPr>
              <a:t>являются</a:t>
            </a:r>
            <a:r>
              <a:rPr lang="ru-RU" sz="1800" dirty="0">
                <a:latin typeface="Arial"/>
              </a:rPr>
              <a:t> исключительными (приоритетными)- перед всеми другими лицами. Ограничение этих прав возможно только по решению суда и только если нарушаются интересы ребенка.</a:t>
            </a:r>
          </a:p>
          <a:p>
            <a:r>
              <a:rPr lang="ru-RU" sz="1800" b="1" dirty="0">
                <a:latin typeface="Arial"/>
              </a:rPr>
              <a:t>Обязанности родителей:</a:t>
            </a:r>
            <a:endParaRPr lang="ru-RU" sz="1800" dirty="0">
              <a:latin typeface="Arial"/>
            </a:endParaRPr>
          </a:p>
          <a:p>
            <a:pPr>
              <a:buFont typeface="Arial"/>
              <a:buChar char="•"/>
            </a:pPr>
            <a:r>
              <a:rPr lang="ru-RU" sz="1800" dirty="0">
                <a:latin typeface="Arial"/>
              </a:rPr>
              <a:t>содержание детей</a:t>
            </a:r>
          </a:p>
          <a:p>
            <a:pPr>
              <a:buFont typeface="Arial"/>
              <a:buChar char="•"/>
            </a:pPr>
            <a:r>
              <a:rPr lang="ru-RU" sz="1800" dirty="0">
                <a:latin typeface="Arial"/>
              </a:rPr>
              <a:t>воспитание детей</a:t>
            </a:r>
          </a:p>
          <a:p>
            <a:pPr>
              <a:buFont typeface="Arial"/>
              <a:buChar char="•"/>
            </a:pPr>
            <a:r>
              <a:rPr lang="ru-RU" sz="1800" dirty="0">
                <a:latin typeface="Arial"/>
              </a:rPr>
              <a:t>образование детей</a:t>
            </a:r>
          </a:p>
          <a:p>
            <a:pPr>
              <a:buFont typeface="Arial"/>
              <a:buChar char="•"/>
            </a:pPr>
            <a:r>
              <a:rPr lang="ru-RU" sz="1800" dirty="0">
                <a:latin typeface="Arial"/>
              </a:rPr>
              <a:t>сохранение личного достоинства детей</a:t>
            </a:r>
          </a:p>
          <a:p>
            <a:pPr>
              <a:buFont typeface="Arial"/>
              <a:buChar char="•"/>
            </a:pPr>
            <a:r>
              <a:rPr lang="ru-RU" sz="1800" dirty="0">
                <a:latin typeface="Arial"/>
              </a:rPr>
              <a:t>защита ребенка</a:t>
            </a:r>
          </a:p>
          <a:p>
            <a:r>
              <a:rPr lang="ru-RU" sz="1800" b="1" dirty="0">
                <a:latin typeface="Arial"/>
              </a:rPr>
              <a:t>Мера юридической ответственности является:</a:t>
            </a:r>
            <a:endParaRPr lang="ru-RU" sz="1800" dirty="0">
              <a:latin typeface="Arial"/>
            </a:endParaRPr>
          </a:p>
          <a:p>
            <a:pPr>
              <a:buFont typeface="Arial"/>
              <a:buChar char="•"/>
            </a:pPr>
            <a:r>
              <a:rPr lang="ru-RU" sz="1800" dirty="0">
                <a:latin typeface="Arial"/>
              </a:rPr>
              <a:t>лишение родительских прав</a:t>
            </a:r>
          </a:p>
          <a:p>
            <a:pPr>
              <a:buFont typeface="Arial"/>
              <a:buChar char="•"/>
            </a:pPr>
            <a:r>
              <a:rPr lang="ru-RU" sz="1800" dirty="0">
                <a:latin typeface="Arial"/>
              </a:rPr>
              <a:t>ограничение в родительских правах, временное ограничение на право жить с ребенком</a:t>
            </a:r>
          </a:p>
          <a:p>
            <a:endParaRPr lang="ru-RU" sz="1800" dirty="0"/>
          </a:p>
        </p:txBody>
      </p:sp>
      <p:sp>
        <p:nvSpPr>
          <p:cNvPr id="3" name="Объект 2"/>
          <p:cNvSpPr>
            <a:spLocks noGrp="1"/>
          </p:cNvSpPr>
          <p:nvPr>
            <p:ph sz="quarter" idx="14"/>
          </p:nvPr>
        </p:nvSpPr>
        <p:spPr/>
        <p:txBody>
          <a:bodyPr>
            <a:noAutofit/>
          </a:bodyPr>
          <a:lstStyle/>
          <a:p>
            <a:r>
              <a:rPr lang="ru-RU" sz="1100" b="1" dirty="0">
                <a:latin typeface="Arial"/>
              </a:rPr>
              <a:t>Имущественные права детей:</a:t>
            </a:r>
            <a:endParaRPr lang="ru-RU" sz="1100" dirty="0">
              <a:latin typeface="Arial"/>
            </a:endParaRPr>
          </a:p>
          <a:p>
            <a:pPr>
              <a:buFont typeface="Arial"/>
              <a:buChar char="•"/>
            </a:pPr>
            <a:r>
              <a:rPr lang="ru-RU" sz="1100" dirty="0">
                <a:latin typeface="Arial"/>
              </a:rPr>
              <a:t>свои доходы (стипендия, заработок)</a:t>
            </a:r>
          </a:p>
          <a:p>
            <a:pPr>
              <a:buFont typeface="Arial"/>
              <a:buChar char="•"/>
            </a:pPr>
            <a:r>
              <a:rPr lang="ru-RU" sz="1100" dirty="0">
                <a:latin typeface="Arial"/>
              </a:rPr>
              <a:t>право собственности ребенка на вещи, подаренные ему</a:t>
            </a:r>
          </a:p>
          <a:p>
            <a:pPr>
              <a:buFont typeface="Arial"/>
              <a:buChar char="•"/>
            </a:pPr>
            <a:r>
              <a:rPr lang="ru-RU" sz="1100" dirty="0">
                <a:latin typeface="Arial"/>
              </a:rPr>
              <a:t>право пользования жилым помещением по месту жительства (должны защищаться родителями и органами опеки и попечительства)</a:t>
            </a:r>
          </a:p>
          <a:p>
            <a:r>
              <a:rPr lang="ru-RU" sz="1100" b="1" dirty="0">
                <a:latin typeface="Arial"/>
              </a:rPr>
              <a:t>Права ребенка:</a:t>
            </a:r>
            <a:endParaRPr lang="ru-RU" sz="1100" dirty="0">
              <a:latin typeface="Arial"/>
            </a:endParaRPr>
          </a:p>
          <a:p>
            <a:pPr>
              <a:buFont typeface="Arial"/>
              <a:buChar char="•"/>
            </a:pPr>
            <a:r>
              <a:rPr lang="ru-RU" sz="1100" dirty="0">
                <a:latin typeface="Arial"/>
              </a:rPr>
              <a:t>право на жизнь</a:t>
            </a:r>
          </a:p>
          <a:p>
            <a:pPr>
              <a:buFont typeface="Arial"/>
              <a:buChar char="•"/>
            </a:pPr>
            <a:r>
              <a:rPr lang="ru-RU" sz="1100" dirty="0">
                <a:latin typeface="Arial"/>
              </a:rPr>
              <a:t>на сохранение индивидуальности (имя, фамилия, гражданство, семейные связи)</a:t>
            </a:r>
          </a:p>
          <a:p>
            <a:pPr>
              <a:buFont typeface="Arial"/>
              <a:buChar char="•"/>
            </a:pPr>
            <a:r>
              <a:rPr lang="ru-RU" sz="1100" dirty="0">
                <a:latin typeface="Arial"/>
              </a:rPr>
              <a:t>право на выражение своего мнения</a:t>
            </a:r>
          </a:p>
          <a:p>
            <a:pPr>
              <a:buFont typeface="Arial"/>
              <a:buChar char="•"/>
            </a:pPr>
            <a:r>
              <a:rPr lang="ru-RU" sz="1100" dirty="0">
                <a:latin typeface="Arial"/>
              </a:rPr>
              <a:t>совместное проживание с родителями</a:t>
            </a:r>
          </a:p>
          <a:p>
            <a:pPr>
              <a:buFont typeface="Arial"/>
              <a:buChar char="•"/>
            </a:pPr>
            <a:r>
              <a:rPr lang="ru-RU" sz="1100" dirty="0">
                <a:latin typeface="Arial"/>
              </a:rPr>
              <a:t>заботу со стороны родителей</a:t>
            </a:r>
          </a:p>
          <a:p>
            <a:pPr>
              <a:buFont typeface="Arial"/>
              <a:buChar char="•"/>
            </a:pPr>
            <a:r>
              <a:rPr lang="ru-RU" sz="1100" dirty="0">
                <a:latin typeface="Arial"/>
              </a:rPr>
              <a:t>семейное воспитание</a:t>
            </a:r>
          </a:p>
          <a:p>
            <a:pPr>
              <a:buFont typeface="Arial"/>
              <a:buChar char="•"/>
            </a:pPr>
            <a:r>
              <a:rPr lang="ru-RU" sz="1100" dirty="0">
                <a:latin typeface="Arial"/>
              </a:rPr>
              <a:t>общение с родственниками</a:t>
            </a:r>
          </a:p>
          <a:p>
            <a:pPr>
              <a:buFont typeface="Arial"/>
              <a:buChar char="•"/>
            </a:pPr>
            <a:r>
              <a:rPr lang="ru-RU" sz="1100" dirty="0">
                <a:latin typeface="Arial"/>
              </a:rPr>
              <a:t>имущественные права</a:t>
            </a:r>
          </a:p>
          <a:p>
            <a:pPr>
              <a:buFont typeface="Arial"/>
              <a:buChar char="•"/>
            </a:pPr>
            <a:r>
              <a:rPr lang="ru-RU" sz="1100" dirty="0">
                <a:latin typeface="Arial"/>
              </a:rPr>
              <a:t>право на защиту (родители, органы опеки и попечительства)</a:t>
            </a:r>
          </a:p>
          <a:p>
            <a:endParaRPr lang="ru-RU" sz="1100" dirty="0"/>
          </a:p>
        </p:txBody>
      </p:sp>
      <p:sp>
        <p:nvSpPr>
          <p:cNvPr id="4" name="Заголовок 3"/>
          <p:cNvSpPr>
            <a:spLocks noGrp="1"/>
          </p:cNvSpPr>
          <p:nvPr>
            <p:ph type="title"/>
          </p:nvPr>
        </p:nvSpPr>
        <p:spPr/>
        <p:txBody>
          <a:bodyPr/>
          <a:lstStyle/>
          <a:p>
            <a:endParaRPr lang="ru-RU"/>
          </a:p>
        </p:txBody>
      </p:sp>
    </p:spTree>
    <p:extLst>
      <p:ext uri="{BB962C8B-B14F-4D97-AF65-F5344CB8AC3E}">
        <p14:creationId xmlns="" xmlns:p14="http://schemas.microsoft.com/office/powerpoint/2010/main" val="177120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2000240"/>
          </a:xfrm>
        </p:spPr>
        <p:txBody>
          <a:bodyPr>
            <a:noAutofit/>
          </a:bodyPr>
          <a:lstStyle/>
          <a:p>
            <a:r>
              <a:rPr lang="ru-RU" sz="2400" dirty="0" smtClean="0"/>
              <a:t>Семейное право — одна из отраслей права. Семейное право – система правовых норм, регулирующих семейные отношения, т. е. личные и связанные с ними имущественные отношения, возникающие между гражданами во время брака, родства, усыновления, принятия детей в семью на воспитание.</a:t>
            </a:r>
            <a:endParaRPr lang="ru-RU" sz="2400" dirty="0"/>
          </a:p>
        </p:txBody>
      </p:sp>
      <p:sp>
        <p:nvSpPr>
          <p:cNvPr id="2" name="Заголовок 1"/>
          <p:cNvSpPr>
            <a:spLocks noGrp="1"/>
          </p:cNvSpPr>
          <p:nvPr>
            <p:ph type="ctrTitle"/>
          </p:nvPr>
        </p:nvSpPr>
        <p:spPr>
          <a:xfrm>
            <a:off x="0" y="2214554"/>
            <a:ext cx="9144000" cy="4643446"/>
          </a:xfrm>
        </p:spPr>
        <p:txBody>
          <a:bodyPr/>
          <a:lstStyle/>
          <a:p>
            <a:endParaRPr lang="ru-RU" dirty="0"/>
          </a:p>
        </p:txBody>
      </p:sp>
      <p:sp>
        <p:nvSpPr>
          <p:cNvPr id="4" name="Прямоугольник 3"/>
          <p:cNvSpPr/>
          <p:nvPr/>
        </p:nvSpPr>
        <p:spPr>
          <a:xfrm>
            <a:off x="2786050" y="2214554"/>
            <a:ext cx="3214710"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bg1"/>
                </a:solidFill>
              </a:rPr>
              <a:t>Семейное законодательство</a:t>
            </a:r>
            <a:endParaRPr lang="ru-RU" sz="2000" dirty="0">
              <a:solidFill>
                <a:schemeClr val="bg1"/>
              </a:solidFill>
            </a:endParaRPr>
          </a:p>
        </p:txBody>
      </p:sp>
      <p:cxnSp>
        <p:nvCxnSpPr>
          <p:cNvPr id="6" name="Прямая соединительная линия 5"/>
          <p:cNvCxnSpPr/>
          <p:nvPr/>
        </p:nvCxnSpPr>
        <p:spPr>
          <a:xfrm rot="10800000" flipV="1">
            <a:off x="1428728" y="3429000"/>
            <a:ext cx="1285884" cy="928694"/>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214282" y="4357694"/>
            <a:ext cx="1857388" cy="1500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Условия и порядок  вступления в брак</a:t>
            </a:r>
            <a:endParaRPr lang="ru-RU" dirty="0">
              <a:solidFill>
                <a:schemeClr val="bg1"/>
              </a:solidFill>
            </a:endParaRPr>
          </a:p>
        </p:txBody>
      </p:sp>
      <p:cxnSp>
        <p:nvCxnSpPr>
          <p:cNvPr id="9" name="Прямая соединительная линия 8"/>
          <p:cNvCxnSpPr/>
          <p:nvPr/>
        </p:nvCxnSpPr>
        <p:spPr>
          <a:xfrm rot="5400000">
            <a:off x="3929058" y="392906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3143240" y="4214818"/>
            <a:ext cx="2357454" cy="1857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Регулирует  личные и имущественные  отношения</a:t>
            </a:r>
            <a:endParaRPr lang="ru-RU" dirty="0">
              <a:solidFill>
                <a:schemeClr val="bg1"/>
              </a:solidFill>
            </a:endParaRPr>
          </a:p>
        </p:txBody>
      </p:sp>
      <p:cxnSp>
        <p:nvCxnSpPr>
          <p:cNvPr id="12" name="Прямая соединительная линия 11"/>
          <p:cNvCxnSpPr/>
          <p:nvPr/>
        </p:nvCxnSpPr>
        <p:spPr>
          <a:xfrm>
            <a:off x="6072198" y="3429000"/>
            <a:ext cx="857256" cy="428628"/>
          </a:xfrm>
          <a:prstGeom prst="line">
            <a:avLst/>
          </a:prstGeom>
        </p:spPr>
        <p:style>
          <a:lnRef idx="1">
            <a:schemeClr val="accent1"/>
          </a:lnRef>
          <a:fillRef idx="0">
            <a:schemeClr val="accent1"/>
          </a:fillRef>
          <a:effectRef idx="0">
            <a:schemeClr val="accent1"/>
          </a:effectRef>
          <a:fontRef idx="minor">
            <a:schemeClr val="tx1"/>
          </a:fontRef>
        </p:style>
      </p:cxnSp>
      <p:sp>
        <p:nvSpPr>
          <p:cNvPr id="13" name="Прямоугольник 12"/>
          <p:cNvSpPr/>
          <p:nvPr/>
        </p:nvSpPr>
        <p:spPr>
          <a:xfrm>
            <a:off x="6215074" y="4000504"/>
            <a:ext cx="2714644" cy="1928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Определяет формы и порядок  устройства в семью детей ,оставшихся без попечения родителей </a:t>
            </a:r>
            <a:endParaRPr lang="ru-RU"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5800" y="0"/>
            <a:ext cx="8077200" cy="1571612"/>
          </a:xfrm>
        </p:spPr>
        <p:txBody>
          <a:bodyPr>
            <a:normAutofit/>
          </a:bodyPr>
          <a:lstStyle/>
          <a:p>
            <a:pPr algn="ctr"/>
            <a:r>
              <a:rPr lang="ru-RU" sz="2800" dirty="0" smtClean="0">
                <a:solidFill>
                  <a:schemeClr val="tx1"/>
                </a:solidFill>
              </a:rPr>
              <a:t>Условия и порядок  вступления в брак</a:t>
            </a:r>
          </a:p>
          <a:p>
            <a:endParaRPr lang="ru-RU" sz="2800" dirty="0" smtClean="0">
              <a:solidFill>
                <a:schemeClr val="tx1"/>
              </a:solidFill>
            </a:endParaRPr>
          </a:p>
        </p:txBody>
      </p:sp>
      <p:sp>
        <p:nvSpPr>
          <p:cNvPr id="2" name="Заголовок 1"/>
          <p:cNvSpPr>
            <a:spLocks noGrp="1"/>
          </p:cNvSpPr>
          <p:nvPr>
            <p:ph type="ctrTitle"/>
          </p:nvPr>
        </p:nvSpPr>
        <p:spPr>
          <a:xfrm>
            <a:off x="0" y="1142984"/>
            <a:ext cx="9144000" cy="5715016"/>
          </a:xfrm>
        </p:spPr>
        <p:txBody>
          <a:bodyPr>
            <a:noAutofit/>
          </a:bodyPr>
          <a:lstStyle/>
          <a:p>
            <a:r>
              <a:rPr lang="ru-RU" sz="2000" dirty="0" smtClean="0"/>
              <a:t>Статья 11. Порядок заключения брака</a:t>
            </a:r>
            <a:br>
              <a:rPr lang="ru-RU" sz="2000" dirty="0" smtClean="0"/>
            </a:br>
            <a:r>
              <a:rPr lang="ru-RU" sz="2000" dirty="0" smtClean="0"/>
              <a:t> 1. Заключение брака производится в личном присутствии лиц, вступающих в брак, по истечении месяца со дня подачи ими заявления в органы записи актов гражданского состояния.</a:t>
            </a:r>
            <a:br>
              <a:rPr lang="ru-RU" sz="2000" dirty="0" smtClean="0"/>
            </a:br>
            <a:r>
              <a:rPr lang="ru-RU" sz="2000" dirty="0" smtClean="0"/>
              <a:t>При наличии уважительных причин орган записи актов гражданского состояния по месту государственной регистрации заключения брака может разрешить заключение брака до истечения месяца, а также может увеличить этот срок, но не более чем на месяц.</a:t>
            </a:r>
            <a:br>
              <a:rPr lang="ru-RU" sz="2000" dirty="0" smtClean="0"/>
            </a:br>
            <a:r>
              <a:rPr lang="ru-RU" sz="2000" dirty="0" smtClean="0"/>
              <a:t>При наличии особых обстоятельств (беременности, рождения ребенка, непосредственной угрозы жизни одной из сторон и других особых обстоятельств) брак может быть заключен в день подачи заявления.</a:t>
            </a:r>
            <a:br>
              <a:rPr lang="ru-RU" sz="2000" dirty="0" smtClean="0"/>
            </a:br>
            <a:r>
              <a:rPr lang="ru-RU" sz="2000" dirty="0" smtClean="0"/>
              <a:t>2. Государственная регистрация заключения брака производится в порядке, установленном для государственной регистрации актов гражданского состояния.</a:t>
            </a:r>
            <a:br>
              <a:rPr lang="ru-RU" sz="2000" dirty="0" smtClean="0"/>
            </a:br>
            <a:r>
              <a:rPr lang="ru-RU" sz="2000" dirty="0" smtClean="0"/>
              <a:t>3. Отказ органа записи актов гражданского состояния в регистрации брака может быть обжалован в суд лицами, желающими вступить в брак (одним из них).</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29642" cy="3133724"/>
          </a:xfrm>
        </p:spPr>
        <p:txBody>
          <a:bodyPr>
            <a:normAutofit/>
          </a:bodyPr>
          <a:lstStyle/>
          <a:p>
            <a:r>
              <a:rPr lang="ru-RU" sz="2400" dirty="0" smtClean="0"/>
              <a:t>Статья 12. Условия заключения брака</a:t>
            </a:r>
            <a:br>
              <a:rPr lang="ru-RU" sz="2400" dirty="0" smtClean="0"/>
            </a:br>
            <a:r>
              <a:rPr lang="ru-RU" sz="2400" dirty="0" smtClean="0"/>
              <a:t>1. Для заключения брака необходимы взаимное добровольное согласие мужчины и женщины, вступающих в брак, и достижение ими брачного возраста.</a:t>
            </a:r>
            <a:br>
              <a:rPr lang="ru-RU" sz="2400" dirty="0" smtClean="0"/>
            </a:br>
            <a:r>
              <a:rPr lang="ru-RU" sz="2400" dirty="0" smtClean="0"/>
              <a:t>2. Брак не может быть заключен при наличии обстоятельств, указанных в статье 14 настоящего Кодекса.</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1000108"/>
          </a:xfrm>
        </p:spPr>
        <p:txBody>
          <a:bodyPr/>
          <a:lstStyle/>
          <a:p>
            <a:pPr algn="ctr"/>
            <a:r>
              <a:rPr lang="ru-RU" sz="2800" dirty="0" smtClean="0">
                <a:solidFill>
                  <a:schemeClr val="tx1"/>
                </a:solidFill>
              </a:rPr>
              <a:t>Регулирует  личные и имущественные  отношения</a:t>
            </a:r>
          </a:p>
          <a:p>
            <a:endParaRPr lang="ru-RU" dirty="0">
              <a:solidFill>
                <a:schemeClr val="tx1"/>
              </a:solidFill>
            </a:endParaRPr>
          </a:p>
        </p:txBody>
      </p:sp>
      <p:sp>
        <p:nvSpPr>
          <p:cNvPr id="2" name="Заголовок 1"/>
          <p:cNvSpPr>
            <a:spLocks noGrp="1"/>
          </p:cNvSpPr>
          <p:nvPr>
            <p:ph type="ctrTitle"/>
          </p:nvPr>
        </p:nvSpPr>
        <p:spPr>
          <a:xfrm>
            <a:off x="0" y="785794"/>
            <a:ext cx="8964488" cy="5451518"/>
          </a:xfrm>
        </p:spPr>
        <p:txBody>
          <a:bodyPr>
            <a:normAutofit fontScale="90000"/>
          </a:bodyPr>
          <a:lstStyle/>
          <a:p>
            <a:r>
              <a:rPr lang="ru-RU" sz="2000" dirty="0" smtClean="0"/>
              <a:t>•Имущественные отношения возникают в процессе производства, распределения, обмена и потребления средств и продуктов производства. Следовательно, имущественные отношения - это волевые отношения, в которых производственные отношения находят выражение в общественной жизни как отношения между конкретными лицами по поводу принадлежности или перехода имущественных благ.</a:t>
            </a:r>
            <a:br>
              <a:rPr lang="ru-RU" sz="2000" dirty="0" smtClean="0"/>
            </a:br>
            <a:r>
              <a:rPr lang="ru-RU" sz="2000" dirty="0" smtClean="0"/>
              <a:t>•Личные неимущественные отношения характеризуются следующими основными чертами: личные неимущественные отношения возникают по поводу неимущественных (духовных) благ, таких, как честь, достоинство, деловая репутация, имя гражданина, наименование юридического лица, авторское произведение, изобретение, промышленный образец и т.п.; личные неимущественные отношения неразрывно связаны с личностью участвующих в них лиц. В этих отношениях проявляется оценка их нравственных и иных социальных качеств; отсутствие экономического содержания независимо от их связи с имущественными отношениями; субъекты обладают ими от рождения или в силу закона; </a:t>
            </a:r>
            <a:r>
              <a:rPr lang="ru-RU" sz="2000" dirty="0" err="1" smtClean="0"/>
              <a:t>неотчуждаемость</a:t>
            </a:r>
            <a:r>
              <a:rPr lang="ru-RU" sz="2000" dirty="0" smtClean="0"/>
              <a:t> - в силу закона они не могут передаваться другим лицам.  Иоффе О. С. Охрана чести и достоинства граждан. СГП., 1962.- № 7. - С. 62.</a:t>
            </a:r>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1285860"/>
          </a:xfrm>
        </p:spPr>
        <p:txBody>
          <a:bodyPr/>
          <a:lstStyle/>
          <a:p>
            <a:pPr algn="ctr"/>
            <a:r>
              <a:rPr lang="ru-RU" dirty="0" smtClean="0">
                <a:solidFill>
                  <a:schemeClr val="tx1"/>
                </a:solidFill>
              </a:rPr>
              <a:t>Определяет формы и порядок  устройства в семью детей ,оставшихся без попечения родителей </a:t>
            </a:r>
          </a:p>
          <a:p>
            <a:pPr algn="ctr"/>
            <a:endParaRPr lang="ru-RU" dirty="0">
              <a:solidFill>
                <a:schemeClr val="tx1"/>
              </a:solidFill>
            </a:endParaRPr>
          </a:p>
        </p:txBody>
      </p:sp>
      <p:sp>
        <p:nvSpPr>
          <p:cNvPr id="2" name="Заголовок 1"/>
          <p:cNvSpPr>
            <a:spLocks noGrp="1"/>
          </p:cNvSpPr>
          <p:nvPr>
            <p:ph type="ctrTitle"/>
          </p:nvPr>
        </p:nvSpPr>
        <p:spPr>
          <a:xfrm>
            <a:off x="0" y="1000108"/>
            <a:ext cx="9144000" cy="3653028"/>
          </a:xfrm>
        </p:spPr>
        <p:txBody>
          <a:bodyPr>
            <a:normAutofit/>
          </a:bodyPr>
          <a:lstStyle/>
          <a:p>
            <a:r>
              <a:rPr lang="ru-RU" sz="2000" dirty="0" smtClean="0"/>
              <a:t>1. усыновление (удочерение),</a:t>
            </a:r>
            <a:br>
              <a:rPr lang="ru-RU" sz="2000" dirty="0" smtClean="0"/>
            </a:br>
            <a:r>
              <a:rPr lang="ru-RU" sz="2000" dirty="0" smtClean="0"/>
              <a:t/>
            </a:r>
            <a:br>
              <a:rPr lang="ru-RU" sz="2000" dirty="0" smtClean="0"/>
            </a:br>
            <a:r>
              <a:rPr lang="ru-RU" sz="2000" dirty="0" smtClean="0"/>
              <a:t>2. опека (попечительство),</a:t>
            </a:r>
            <a:br>
              <a:rPr lang="ru-RU" sz="2000" dirty="0" smtClean="0"/>
            </a:br>
            <a:r>
              <a:rPr lang="ru-RU" sz="2000" dirty="0" smtClean="0"/>
              <a:t/>
            </a:r>
            <a:br>
              <a:rPr lang="ru-RU" sz="2000" dirty="0" smtClean="0"/>
            </a:br>
            <a:r>
              <a:rPr lang="ru-RU" sz="2000" dirty="0" smtClean="0"/>
              <a:t>3. передача в приемную семью,</a:t>
            </a:r>
            <a:br>
              <a:rPr lang="ru-RU" sz="2000" dirty="0" smtClean="0"/>
            </a:br>
            <a:r>
              <a:rPr lang="ru-RU" sz="2000" dirty="0" smtClean="0"/>
              <a:t/>
            </a:r>
            <a:br>
              <a:rPr lang="ru-RU" sz="2000" dirty="0" smtClean="0"/>
            </a:br>
            <a:r>
              <a:rPr lang="ru-RU" sz="2000" dirty="0" smtClean="0"/>
              <a:t>4. устройство в учреждения для детей-сирот или детей, оставшихся без попечения родителей всех типов (например, детский дом семейного типа, лечебные учреждения, учреждения социальной защиты и др.).</a:t>
            </a: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8138864" cy="5746650"/>
          </a:xfrm>
        </p:spPr>
        <p:txBody>
          <a:bodyPr/>
          <a:lstStyle/>
          <a:p>
            <a:pPr algn="just"/>
            <a:r>
              <a:rPr lang="ru-RU" sz="1200" dirty="0">
                <a:latin typeface="Arial"/>
              </a:rPr>
              <a:t>1.</a:t>
            </a:r>
            <a:r>
              <a:rPr lang="ru-RU" sz="1200" b="1" dirty="0">
                <a:latin typeface="Arial"/>
              </a:rPr>
              <a:t> усыновление (удочерение) –</a:t>
            </a:r>
            <a:r>
              <a:rPr lang="ru-RU" sz="1200" b="1" i="1" dirty="0">
                <a:latin typeface="Arial"/>
              </a:rPr>
              <a:t> </a:t>
            </a:r>
            <a:r>
              <a:rPr lang="ru-RU" sz="1200" dirty="0">
                <a:latin typeface="Arial"/>
              </a:rPr>
              <a:t>это приоритетная форма устройства детей, оставшихся без попечения родителей, на воспитание в семью.</a:t>
            </a:r>
            <a:br>
              <a:rPr lang="ru-RU" sz="1200" dirty="0">
                <a:latin typeface="Arial"/>
              </a:rPr>
            </a:br>
            <a:r>
              <a:rPr lang="ru-RU" sz="1200" b="1" i="1" dirty="0">
                <a:latin typeface="Arial"/>
              </a:rPr>
              <a:t>Условия и порядок усыновления</a:t>
            </a:r>
            <a:r>
              <a:rPr lang="ru-RU" sz="1200" dirty="0">
                <a:latin typeface="Arial"/>
              </a:rPr>
              <a:t/>
            </a:r>
            <a:br>
              <a:rPr lang="ru-RU" sz="1200" dirty="0">
                <a:latin typeface="Arial"/>
              </a:rPr>
            </a:br>
            <a:r>
              <a:rPr lang="ru-RU" sz="1200" dirty="0" err="1">
                <a:latin typeface="Arial"/>
              </a:rPr>
              <a:t>внастоящее</a:t>
            </a:r>
            <a:r>
              <a:rPr lang="ru-RU" sz="1200" dirty="0">
                <a:latin typeface="Arial"/>
              </a:rPr>
              <a:t> время усыновление производится только судом (ранее осуществлялось органами опеки и попечительства).</a:t>
            </a:r>
            <a:br>
              <a:rPr lang="ru-RU" sz="1200" dirty="0">
                <a:latin typeface="Arial"/>
              </a:rPr>
            </a:br>
            <a:r>
              <a:rPr lang="ru-RU" sz="1200" dirty="0">
                <a:latin typeface="Arial"/>
              </a:rPr>
              <a:t>В качестве усыновленных могут быть только несовершеннолетние дети, оставшиеся без попечения родителей. По достижении ребенком десяти лет необходимо его согласие. усыновление братьев и сестер разными лицами как правило, не допускается.</a:t>
            </a:r>
            <a:br>
              <a:rPr lang="ru-RU" sz="1200" dirty="0">
                <a:latin typeface="Arial"/>
              </a:rPr>
            </a:br>
            <a:r>
              <a:rPr lang="ru-RU" sz="1200" dirty="0">
                <a:latin typeface="Arial"/>
              </a:rPr>
              <a:t>Одним из важнейших условий усыновления является согласие лиц, определенных в законе. Так, для усыновления ребенка необходимо согласие его родителей, поскольку усыновление прекращает правовые связи между ними и ребенком.</a:t>
            </a:r>
            <a:br>
              <a:rPr lang="ru-RU" sz="1200" dirty="0">
                <a:latin typeface="Arial"/>
              </a:rPr>
            </a:br>
            <a:r>
              <a:rPr lang="ru-RU" sz="1200" dirty="0">
                <a:latin typeface="Arial"/>
              </a:rPr>
              <a:t>согласие родителей не требуется, если они (ст. 130 СК РФ):</a:t>
            </a:r>
            <a:br>
              <a:rPr lang="ru-RU" sz="1200" dirty="0">
                <a:latin typeface="Arial"/>
              </a:rPr>
            </a:br>
            <a:r>
              <a:rPr lang="ru-RU" sz="1200" dirty="0">
                <a:latin typeface="Arial"/>
              </a:rPr>
              <a:t>- неизвестны,</a:t>
            </a:r>
            <a:br>
              <a:rPr lang="ru-RU" sz="1200" dirty="0">
                <a:latin typeface="Arial"/>
              </a:rPr>
            </a:br>
            <a:r>
              <a:rPr lang="ru-RU" sz="1200" dirty="0">
                <a:latin typeface="Arial"/>
              </a:rPr>
              <a:t>- признаны судом недееспособными,</a:t>
            </a:r>
            <a:br>
              <a:rPr lang="ru-RU" sz="1200" dirty="0">
                <a:latin typeface="Arial"/>
              </a:rPr>
            </a:br>
            <a:r>
              <a:rPr lang="ru-RU" sz="1200" dirty="0">
                <a:latin typeface="Arial"/>
              </a:rPr>
              <a:t>- лишены судом родительских прав,</a:t>
            </a:r>
            <a:br>
              <a:rPr lang="ru-RU" sz="1200" dirty="0">
                <a:latin typeface="Arial"/>
              </a:rPr>
            </a:br>
            <a:r>
              <a:rPr lang="ru-RU" sz="1200" dirty="0">
                <a:latin typeface="Arial"/>
              </a:rPr>
              <a:t>- по причинам, признанным судом неуважительными, более шести месяцев не проживают совместно с ребенком и уклоняются от его воспитания и содержания.</a:t>
            </a:r>
            <a:br>
              <a:rPr lang="ru-RU" sz="1200" dirty="0">
                <a:latin typeface="Arial"/>
              </a:rPr>
            </a:br>
            <a:r>
              <a:rPr lang="ru-RU" sz="1200" dirty="0">
                <a:latin typeface="Arial"/>
              </a:rPr>
              <a:t>при этом между усыновителями и усыновленными возникают такие же юридические отношения (в том числе личные неимущественные и имущественные отношения) как между родителями и родными детьми по происхождению.</a:t>
            </a:r>
            <a:br>
              <a:rPr lang="ru-RU" sz="1200" dirty="0">
                <a:latin typeface="Arial"/>
              </a:rPr>
            </a:br>
            <a:r>
              <a:rPr lang="ru-RU" sz="1200" b="1" i="1" dirty="0">
                <a:latin typeface="Arial"/>
              </a:rPr>
              <a:t>Отмена усыновления</a:t>
            </a:r>
            <a:r>
              <a:rPr lang="ru-RU" sz="1200" dirty="0">
                <a:latin typeface="Arial"/>
              </a:rPr>
              <a:t/>
            </a:r>
            <a:br>
              <a:rPr lang="ru-RU" sz="1200" dirty="0">
                <a:latin typeface="Arial"/>
              </a:rPr>
            </a:br>
            <a:r>
              <a:rPr lang="ru-RU" sz="1200" dirty="0">
                <a:latin typeface="Arial"/>
              </a:rPr>
              <a:t>Усыновление может быть отменено в судебном порядке в следующих случаях:</a:t>
            </a:r>
            <a:br>
              <a:rPr lang="ru-RU" sz="1200" dirty="0">
                <a:latin typeface="Arial"/>
              </a:rPr>
            </a:br>
            <a:r>
              <a:rPr lang="ru-RU" sz="1200" dirty="0">
                <a:latin typeface="Arial"/>
              </a:rPr>
              <a:t>- уклонения усыновителей от выполнения возложенных на них обязанностей родителей,</a:t>
            </a:r>
            <a:br>
              <a:rPr lang="ru-RU" sz="1200" dirty="0">
                <a:latin typeface="Arial"/>
              </a:rPr>
            </a:br>
            <a:r>
              <a:rPr lang="ru-RU" sz="1200" dirty="0">
                <a:latin typeface="Arial"/>
              </a:rPr>
              <a:t>- злоупотребления этими правами,</a:t>
            </a:r>
            <a:br>
              <a:rPr lang="ru-RU" sz="1200" dirty="0">
                <a:latin typeface="Arial"/>
              </a:rPr>
            </a:br>
            <a:r>
              <a:rPr lang="ru-RU" sz="1200" dirty="0">
                <a:latin typeface="Arial"/>
              </a:rPr>
              <a:t>- жестокого обращения с усыновленными,</a:t>
            </a:r>
            <a:br>
              <a:rPr lang="ru-RU" sz="1200" dirty="0">
                <a:latin typeface="Arial"/>
              </a:rPr>
            </a:br>
            <a:r>
              <a:rPr lang="ru-RU" sz="1200" dirty="0">
                <a:latin typeface="Arial"/>
              </a:rPr>
              <a:t>При этом согласие ребенка на отмену усыновления не требуется.</a:t>
            </a:r>
            <a:br>
              <a:rPr lang="ru-RU" sz="1200" dirty="0">
                <a:latin typeface="Arial"/>
              </a:rPr>
            </a:br>
            <a:endParaRPr lang="ru-RU" sz="1200" dirty="0"/>
          </a:p>
        </p:txBody>
      </p:sp>
    </p:spTree>
    <p:extLst>
      <p:ext uri="{BB962C8B-B14F-4D97-AF65-F5344CB8AC3E}">
        <p14:creationId xmlns="" xmlns:p14="http://schemas.microsoft.com/office/powerpoint/2010/main" val="1237664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996952"/>
            <a:ext cx="8784976" cy="3456384"/>
          </a:xfrm>
        </p:spPr>
        <p:txBody>
          <a:bodyPr/>
          <a:lstStyle/>
          <a:p>
            <a:pPr algn="just"/>
            <a:r>
              <a:rPr lang="ru-RU" sz="1400" b="1" i="1" dirty="0">
                <a:latin typeface="Arial"/>
              </a:rPr>
              <a:t>Основаниями для прекращения опеки и попечительства являются:</a:t>
            </a:r>
            <a:r>
              <a:rPr lang="ru-RU" sz="1400" dirty="0">
                <a:latin typeface="Arial"/>
              </a:rPr>
              <a:t/>
            </a:r>
            <a:br>
              <a:rPr lang="ru-RU" sz="1400" dirty="0">
                <a:latin typeface="Arial"/>
              </a:rPr>
            </a:br>
            <a:r>
              <a:rPr lang="ru-RU" sz="1400" dirty="0">
                <a:latin typeface="Arial"/>
              </a:rPr>
              <a:t>- достижение ребенком возраста соответственно 14 и 18 лет или его эмансипация,</a:t>
            </a:r>
            <a:br>
              <a:rPr lang="ru-RU" sz="1400" dirty="0">
                <a:latin typeface="Arial"/>
              </a:rPr>
            </a:br>
            <a:r>
              <a:rPr lang="ru-RU" sz="1400" dirty="0">
                <a:latin typeface="Arial"/>
              </a:rPr>
              <a:t>- смерть опекуна (попечителя) или подопечного,</a:t>
            </a:r>
            <a:br>
              <a:rPr lang="ru-RU" sz="1400" dirty="0">
                <a:latin typeface="Arial"/>
              </a:rPr>
            </a:br>
            <a:r>
              <a:rPr lang="ru-RU" sz="1400" dirty="0">
                <a:latin typeface="Arial"/>
              </a:rPr>
              <a:t>- возвращение несовершеннолетнего родителям,</a:t>
            </a:r>
            <a:br>
              <a:rPr lang="ru-RU" sz="1400" dirty="0">
                <a:latin typeface="Arial"/>
              </a:rPr>
            </a:br>
            <a:r>
              <a:rPr lang="ru-RU" sz="1400" dirty="0">
                <a:latin typeface="Arial"/>
              </a:rPr>
              <a:t>- усыновление подопечного или помещение его в соответствующее детское учреждение,</a:t>
            </a:r>
            <a:br>
              <a:rPr lang="ru-RU" sz="1400" dirty="0">
                <a:latin typeface="Arial"/>
              </a:rPr>
            </a:br>
            <a:r>
              <a:rPr lang="ru-RU" sz="1400" dirty="0">
                <a:latin typeface="Arial"/>
              </a:rPr>
              <a:t>- отстранение опекунов (попечителей), которое производится в случаях ненадлежащего выполнения им обязанностей. Последствием этого является невозможность в дальнейшем быть усыновителем, опекуном (попечителем), приемным родителем.</a:t>
            </a:r>
            <a:br>
              <a:rPr lang="ru-RU" sz="1400" dirty="0">
                <a:latin typeface="Arial"/>
              </a:rPr>
            </a:br>
            <a:endParaRPr lang="ru-RU" sz="1400" dirty="0"/>
          </a:p>
        </p:txBody>
      </p:sp>
      <p:sp>
        <p:nvSpPr>
          <p:cNvPr id="3" name="Текст 2"/>
          <p:cNvSpPr>
            <a:spLocks noGrp="1"/>
          </p:cNvSpPr>
          <p:nvPr>
            <p:ph type="body" idx="1"/>
          </p:nvPr>
        </p:nvSpPr>
        <p:spPr>
          <a:xfrm>
            <a:off x="0" y="0"/>
            <a:ext cx="9144000" cy="2996952"/>
          </a:xfrm>
        </p:spPr>
        <p:txBody>
          <a:bodyPr/>
          <a:lstStyle/>
          <a:p>
            <a:pPr algn="just"/>
            <a:r>
              <a:rPr lang="ru-RU" sz="2000" dirty="0">
                <a:solidFill>
                  <a:schemeClr val="tx1"/>
                </a:solidFill>
                <a:latin typeface="Arial"/>
              </a:rPr>
              <a:t>2.</a:t>
            </a:r>
            <a:r>
              <a:rPr lang="ru-RU" sz="2000" b="1" dirty="0">
                <a:solidFill>
                  <a:schemeClr val="tx1"/>
                </a:solidFill>
                <a:latin typeface="Arial"/>
              </a:rPr>
              <a:t> Опека и попечительство над детьми</a:t>
            </a:r>
            <a:endParaRPr lang="ru-RU" sz="2000" dirty="0">
              <a:solidFill>
                <a:schemeClr val="tx1"/>
              </a:solidFill>
              <a:latin typeface="Arial"/>
            </a:endParaRPr>
          </a:p>
          <a:p>
            <a:pPr algn="just"/>
            <a:r>
              <a:rPr lang="ru-RU" sz="2000" b="1" i="1" dirty="0">
                <a:solidFill>
                  <a:schemeClr val="tx1"/>
                </a:solidFill>
                <a:latin typeface="Arial"/>
              </a:rPr>
              <a:t>Опека</a:t>
            </a:r>
            <a:r>
              <a:rPr lang="ru-RU" sz="2000" dirty="0">
                <a:solidFill>
                  <a:schemeClr val="tx1"/>
                </a:solidFill>
                <a:latin typeface="Arial"/>
              </a:rPr>
              <a:t>(</a:t>
            </a:r>
            <a:r>
              <a:rPr lang="ru-RU" sz="2000" b="1" i="1" dirty="0">
                <a:solidFill>
                  <a:schemeClr val="tx1"/>
                </a:solidFill>
                <a:latin typeface="Arial"/>
              </a:rPr>
              <a:t>попечительство</a:t>
            </a:r>
            <a:r>
              <a:rPr lang="ru-RU" sz="2000" dirty="0">
                <a:solidFill>
                  <a:schemeClr val="tx1"/>
                </a:solidFill>
                <a:latin typeface="Arial"/>
              </a:rPr>
              <a:t>)</a:t>
            </a:r>
            <a:r>
              <a:rPr lang="ru-RU" sz="2000" b="1" dirty="0">
                <a:solidFill>
                  <a:schemeClr val="tx1"/>
                </a:solidFill>
                <a:latin typeface="Arial"/>
              </a:rPr>
              <a:t>–</a:t>
            </a:r>
            <a:r>
              <a:rPr lang="ru-RU" sz="2000" b="1" i="1" dirty="0">
                <a:solidFill>
                  <a:schemeClr val="tx1"/>
                </a:solidFill>
                <a:latin typeface="Arial"/>
              </a:rPr>
              <a:t> </a:t>
            </a:r>
            <a:r>
              <a:rPr lang="ru-RU" sz="2000" dirty="0">
                <a:solidFill>
                  <a:schemeClr val="tx1"/>
                </a:solidFill>
                <a:latin typeface="Arial"/>
              </a:rPr>
              <a:t>форма устройства детей, оставшихся без попечения родителей в целях их содержания, воспитания и образования, а также защиты их прав и интересов. Над детьми в возрасте до 14 лет </a:t>
            </a:r>
            <a:r>
              <a:rPr lang="ru-RU" sz="2000" dirty="0" err="1">
                <a:solidFill>
                  <a:schemeClr val="tx1"/>
                </a:solidFill>
                <a:latin typeface="Arial"/>
              </a:rPr>
              <a:t>устанавливается</a:t>
            </a:r>
            <a:r>
              <a:rPr lang="ru-RU" sz="2000" i="1" dirty="0" err="1">
                <a:solidFill>
                  <a:schemeClr val="tx1"/>
                </a:solidFill>
                <a:latin typeface="Arial"/>
              </a:rPr>
              <a:t>опека</a:t>
            </a:r>
            <a:r>
              <a:rPr lang="ru-RU" sz="2000" dirty="0">
                <a:solidFill>
                  <a:schemeClr val="tx1"/>
                </a:solidFill>
                <a:latin typeface="Arial"/>
              </a:rPr>
              <a:t>, в возрасте от 14 до 18 лет</a:t>
            </a:r>
            <a:r>
              <a:rPr lang="ru-RU" sz="2000" b="1" dirty="0">
                <a:solidFill>
                  <a:schemeClr val="tx1"/>
                </a:solidFill>
                <a:latin typeface="Arial"/>
              </a:rPr>
              <a:t>–</a:t>
            </a:r>
            <a:r>
              <a:rPr lang="ru-RU" sz="2000" b="1" i="1" dirty="0">
                <a:solidFill>
                  <a:schemeClr val="tx1"/>
                </a:solidFill>
                <a:latin typeface="Arial"/>
              </a:rPr>
              <a:t> </a:t>
            </a:r>
            <a:r>
              <a:rPr lang="ru-RU" sz="2000" i="1" dirty="0">
                <a:solidFill>
                  <a:schemeClr val="tx1"/>
                </a:solidFill>
                <a:latin typeface="Arial"/>
              </a:rPr>
              <a:t>попечительство</a:t>
            </a:r>
            <a:r>
              <a:rPr lang="ru-RU" sz="2000" dirty="0">
                <a:solidFill>
                  <a:schemeClr val="tx1"/>
                </a:solidFill>
                <a:latin typeface="Arial"/>
              </a:rPr>
              <a:t>.</a:t>
            </a:r>
          </a:p>
          <a:p>
            <a:endParaRPr lang="ru-RU" dirty="0"/>
          </a:p>
        </p:txBody>
      </p:sp>
    </p:spTree>
    <p:extLst>
      <p:ext uri="{BB962C8B-B14F-4D97-AF65-F5344CB8AC3E}">
        <p14:creationId xmlns="" xmlns:p14="http://schemas.microsoft.com/office/powerpoint/2010/main" val="2736148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060848"/>
            <a:ext cx="7885113" cy="4248472"/>
          </a:xfrm>
        </p:spPr>
        <p:txBody>
          <a:bodyPr/>
          <a:lstStyle/>
          <a:p>
            <a:r>
              <a:rPr lang="ru-RU" sz="1800" dirty="0">
                <a:latin typeface="Arial"/>
              </a:rPr>
              <a:t>4. </a:t>
            </a:r>
            <a:r>
              <a:rPr lang="ru-RU" sz="1800" b="1" dirty="0">
                <a:latin typeface="Arial"/>
              </a:rPr>
              <a:t>Детский дом семейного типа–</a:t>
            </a:r>
            <a:r>
              <a:rPr lang="ru-RU" sz="1800" b="1" i="1" dirty="0">
                <a:latin typeface="Arial"/>
              </a:rPr>
              <a:t> </a:t>
            </a:r>
            <a:r>
              <a:rPr lang="ru-RU" sz="1800" dirty="0">
                <a:latin typeface="Arial"/>
              </a:rPr>
              <a:t>форма воспитательного учреждения являющаяся промежуточной между приемной семьей и детским домом (интернатом). Деятельность его регулируется постановлением Правительства РФ от 19 марта 2001 г. № 195 «О детском доме семейного типа»). Детский дом семейного типа организуется на базе семьи. Семья должна состоять из супругов, брак которых зарегистрирован. Для организации детского дома семейного типа необходимо желание обоих супругов взять на воспитание не менее 5 и не более 10 детей, если в семье есть родные или усыновленные дети, достигшие 10 лет, то необходимо и их согласие. Супруги являются организаторами</a:t>
            </a:r>
            <a:r>
              <a:rPr lang="ru-RU" sz="1800" b="1" dirty="0">
                <a:latin typeface="Arial"/>
              </a:rPr>
              <a:t> </a:t>
            </a:r>
            <a:r>
              <a:rPr lang="ru-RU" sz="1800" dirty="0">
                <a:latin typeface="Arial"/>
              </a:rPr>
              <a:t>детского дома семейного типа.</a:t>
            </a:r>
            <a:endParaRPr lang="ru-RU" sz="1800" dirty="0"/>
          </a:p>
        </p:txBody>
      </p:sp>
      <p:sp>
        <p:nvSpPr>
          <p:cNvPr id="3" name="Текст 2"/>
          <p:cNvSpPr>
            <a:spLocks noGrp="1"/>
          </p:cNvSpPr>
          <p:nvPr>
            <p:ph type="body" idx="1"/>
          </p:nvPr>
        </p:nvSpPr>
        <p:spPr>
          <a:xfrm>
            <a:off x="251520" y="1"/>
            <a:ext cx="8784976" cy="1772815"/>
          </a:xfrm>
          <a:solidFill>
            <a:schemeClr val="bg1"/>
          </a:solidFill>
        </p:spPr>
        <p:txBody>
          <a:bodyPr>
            <a:normAutofit/>
          </a:bodyPr>
          <a:lstStyle/>
          <a:p>
            <a:r>
              <a:rPr lang="ru-RU" sz="1200" dirty="0">
                <a:solidFill>
                  <a:srgbClr val="000000"/>
                </a:solidFill>
                <a:latin typeface="Arial"/>
              </a:rPr>
              <a:t>3.</a:t>
            </a:r>
            <a:r>
              <a:rPr lang="ru-RU" sz="1200" b="1" dirty="0">
                <a:solidFill>
                  <a:srgbClr val="000000"/>
                </a:solidFill>
                <a:latin typeface="Arial"/>
              </a:rPr>
              <a:t> </a:t>
            </a:r>
            <a:r>
              <a:rPr lang="ru-RU" sz="1600" b="1" dirty="0" smtClean="0">
                <a:solidFill>
                  <a:schemeClr val="tx1"/>
                </a:solidFill>
                <a:latin typeface="Arial"/>
              </a:rPr>
              <a:t>3.</a:t>
            </a:r>
            <a:r>
              <a:rPr lang="ru-RU" sz="2000" b="1" dirty="0" smtClean="0">
                <a:solidFill>
                  <a:schemeClr val="tx1"/>
                </a:solidFill>
                <a:latin typeface="Arial"/>
              </a:rPr>
              <a:t>Приемная </a:t>
            </a:r>
            <a:r>
              <a:rPr lang="ru-RU" sz="2000" b="1" dirty="0">
                <a:solidFill>
                  <a:schemeClr val="tx1"/>
                </a:solidFill>
                <a:latin typeface="Arial"/>
              </a:rPr>
              <a:t>семья –</a:t>
            </a:r>
            <a:r>
              <a:rPr lang="ru-RU" sz="2000" b="1" i="1" dirty="0">
                <a:solidFill>
                  <a:schemeClr val="tx1"/>
                </a:solidFill>
                <a:latin typeface="Arial"/>
              </a:rPr>
              <a:t> </a:t>
            </a:r>
            <a:r>
              <a:rPr lang="ru-RU" sz="2000" dirty="0">
                <a:solidFill>
                  <a:schemeClr val="tx1"/>
                </a:solidFill>
                <a:latin typeface="Arial"/>
              </a:rPr>
              <a:t>сравнительно новый институт в семейном праве</a:t>
            </a:r>
            <a:r>
              <a:rPr lang="ru-RU" sz="2000" b="1" dirty="0">
                <a:solidFill>
                  <a:schemeClr val="tx1"/>
                </a:solidFill>
                <a:latin typeface="Arial"/>
              </a:rPr>
              <a:t>–</a:t>
            </a:r>
            <a:r>
              <a:rPr lang="ru-RU" sz="2000" b="1" i="1" dirty="0">
                <a:solidFill>
                  <a:schemeClr val="tx1"/>
                </a:solidFill>
                <a:latin typeface="Arial"/>
              </a:rPr>
              <a:t> </a:t>
            </a:r>
            <a:r>
              <a:rPr lang="ru-RU" sz="2000" dirty="0">
                <a:solidFill>
                  <a:schemeClr val="tx1"/>
                </a:solidFill>
                <a:latin typeface="Arial"/>
              </a:rPr>
              <a:t>представляет собой своего рода детский дом семейного типа, включающий в себя некоторые признаки института усыновления и опеки (попечительства).такая форма воспитания детей распространена </a:t>
            </a:r>
            <a:r>
              <a:rPr lang="ru-RU" sz="1200" dirty="0">
                <a:solidFill>
                  <a:srgbClr val="000000"/>
                </a:solidFill>
                <a:latin typeface="Arial"/>
              </a:rPr>
              <a:t>за рубежом. В России к началу ХХI века насчитывалось около 1000 приемных семей.</a:t>
            </a:r>
            <a:endParaRPr lang="ru-RU" sz="1200" dirty="0">
              <a:solidFill>
                <a:schemeClr val="tx1"/>
              </a:solidFill>
            </a:endParaRPr>
          </a:p>
        </p:txBody>
      </p:sp>
    </p:spTree>
    <p:extLst>
      <p:ext uri="{BB962C8B-B14F-4D97-AF65-F5344CB8AC3E}">
        <p14:creationId xmlns="" xmlns:p14="http://schemas.microsoft.com/office/powerpoint/2010/main" val="3123053133"/>
      </p:ext>
    </p:extLst>
  </p:cSld>
  <p:clrMapOvr>
    <a:masterClrMapping/>
  </p:clrMapOvr>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68</TotalTime>
  <Words>339</Words>
  <Application>Microsoft Office PowerPoint</Application>
  <PresentationFormat>Экран (4:3)</PresentationFormat>
  <Paragraphs>44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Горизонт</vt:lpstr>
      <vt:lpstr>Выполнила:  Крысанова А.О Ученица 11 класс  МОБУ СОШ №5 с.Нагорное пожарский район, приморский край Руководитель Шевчик Олег Дмитриевич </vt:lpstr>
      <vt:lpstr>Слайд 2</vt:lpstr>
      <vt:lpstr>Статья 11. Порядок заключения брака  1. Заключение брака производится в личном присутствии лиц, вступающих в брак, по истечении месяца со дня подачи ими заявления в органы записи актов гражданского состояния. При наличии уважительных причин орган записи актов гражданского состояния по месту государственной регистрации заключения брака может разрешить заключение брака до истечения месяца, а также может увеличить этот срок, но не более чем на месяц. При наличии особых обстоятельств (беременности, рождения ребенка, непосредственной угрозы жизни одной из сторон и других особых обстоятельств) брак может быть заключен в день подачи заявления. 2. Государственная регистрация заключения брака производится в порядке, установленном для государственной регистрации актов гражданского состояния. 3. Отказ органа записи актов гражданского состояния в регистрации брака может быть обжалован в суд лицами, желающими вступить в брак (одним из них). </vt:lpstr>
      <vt:lpstr>Статья 12. Условия заключения брака 1. Для заключения брака необходимы взаимное добровольное согласие мужчины и женщины, вступающих в брак, и достижение ими брачного возраста. 2. Брак не может быть заключен при наличии обстоятельств, указанных в статье 14 настоящего Кодекса.</vt:lpstr>
      <vt:lpstr>•Имущественные отношения возникают в процессе производства, распределения, обмена и потребления средств и продуктов производства. Следовательно, имущественные отношения - это волевые отношения, в которых производственные отношения находят выражение в общественной жизни как отношения между конкретными лицами по поводу принадлежности или перехода имущественных благ. •Личные неимущественные отношения характеризуются следующими основными чертами: личные неимущественные отношения возникают по поводу неимущественных (духовных) благ, таких, как честь, достоинство, деловая репутация, имя гражданина, наименование юридического лица, авторское произведение, изобретение, промышленный образец и т.п.; личные неимущественные отношения неразрывно связаны с личностью участвующих в них лиц. В этих отношениях проявляется оценка их нравственных и иных социальных качеств; отсутствие экономического содержания независимо от их связи с имущественными отношениями; субъекты обладают ими от рождения или в силу закона; неотчуждаемость - в силу закона они не могут передаваться другим лицам.  Иоффе О. С. Охрана чести и достоинства граждан. СГП., 1962.- № 7. - С. 62.</vt:lpstr>
      <vt:lpstr>1. усыновление (удочерение),  2. опека (попечительство),  3. передача в приемную семью,  4. устройство в учреждения для детей-сирот или детей, оставшихся без попечения родителей всех типов (например, детский дом семейного типа, лечебные учреждения, учреждения социальной защиты и др.).</vt:lpstr>
      <vt:lpstr>1. усыновление (удочерение) – это приоритетная форма устройства детей, оставшихся без попечения родителей, на воспитание в семью. Условия и порядок усыновления внастоящее время усыновление производится только судом (ранее осуществлялось органами опеки и попечительства). В качестве усыновленных могут быть только несовершеннолетние дети, оставшиеся без попечения родителей. По достижении ребенком десяти лет необходимо его согласие. усыновление братьев и сестер разными лицами как правило, не допускается. Одним из важнейших условий усыновления является согласие лиц, определенных в законе. Так, для усыновления ребенка необходимо согласие его родителей, поскольку усыновление прекращает правовые связи между ними и ребенком. согласие родителей не требуется, если они (ст. 130 СК РФ): - неизвестны, - признаны судом недееспособными, - лишены судом родительских прав, - по причинам, признанным судом неуважительными, более шести месяцев не проживают совместно с ребенком и уклоняются от его воспитания и содержания. при этом между усыновителями и усыновленными возникают такие же юридические отношения (в том числе личные неимущественные и имущественные отношения) как между родителями и родными детьми по происхождению. Отмена усыновления Усыновление может быть отменено в судебном порядке в следующих случаях: - уклонения усыновителей от выполнения возложенных на них обязанностей родителей, - злоупотребления этими правами, - жестокого обращения с усыновленными, При этом согласие ребенка на отмену усыновления не требуется. </vt:lpstr>
      <vt:lpstr>Основаниями для прекращения опеки и попечительства являются: - достижение ребенком возраста соответственно 14 и 18 лет или его эмансипация, - смерть опекуна (попечителя) или подопечного, - возвращение несовершеннолетнего родителям, - усыновление подопечного или помещение его в соответствующее детское учреждение, - отстранение опекунов (попечителей), которое производится в случаях ненадлежащего выполнения им обязанностей. Последствием этого является невозможность в дальнейшем быть усыновителем, опекуном (попечителем), приемным родителем. </vt:lpstr>
      <vt:lpstr>4. Детский дом семейного типа– форма воспитательного учреждения являющаяся промежуточной между приемной семьей и детским домом (интернатом). Деятельность его регулируется постановлением Правительства РФ от 19 марта 2001 г. № 195 «О детском доме семейного типа»). Детский дом семейного типа организуется на базе семьи. Семья должна состоять из супругов, брак которых зарегистрирован. Для организации детского дома семейного типа необходимо желание обоих супругов взять на воспитание не менее 5 и не более 10 детей, если в семье есть родные или усыновленные дети, достигшие 10 лет, то необходимо и их согласие. Супруги являются организаторами детского дома семейного типа.</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Подготовила: Крысанова А.О Проверил : Шевчук О.Д </dc:title>
  <dc:creator>User</dc:creator>
  <cp:lastModifiedBy>олег</cp:lastModifiedBy>
  <cp:revision>10</cp:revision>
  <dcterms:created xsi:type="dcterms:W3CDTF">2018-05-10T02:10:29Z</dcterms:created>
  <dcterms:modified xsi:type="dcterms:W3CDTF">2018-06-05T12:30:04Z</dcterms:modified>
</cp:coreProperties>
</file>