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11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C464-11B9-462A-93A6-FC1E82CE8D57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0D54-7064-4DE9-9B08-24A0987542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C464-11B9-462A-93A6-FC1E82CE8D57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0D54-7064-4DE9-9B08-24A0987542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C464-11B9-462A-93A6-FC1E82CE8D57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0D54-7064-4DE9-9B08-24A0987542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C464-11B9-462A-93A6-FC1E82CE8D57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0D54-7064-4DE9-9B08-24A0987542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C464-11B9-462A-93A6-FC1E82CE8D57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0D54-7064-4DE9-9B08-24A0987542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C464-11B9-462A-93A6-FC1E82CE8D57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0D54-7064-4DE9-9B08-24A0987542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C464-11B9-462A-93A6-FC1E82CE8D57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0D54-7064-4DE9-9B08-24A0987542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C464-11B9-462A-93A6-FC1E82CE8D57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0D54-7064-4DE9-9B08-24A0987542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C464-11B9-462A-93A6-FC1E82CE8D57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0D54-7064-4DE9-9B08-24A0987542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C464-11B9-462A-93A6-FC1E82CE8D57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0D54-7064-4DE9-9B08-24A0987542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C464-11B9-462A-93A6-FC1E82CE8D57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0D54-7064-4DE9-9B08-24A0987542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0C464-11B9-462A-93A6-FC1E82CE8D57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60D54-7064-4DE9-9B08-24A0987542F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r>
              <a:rPr lang="ru-RU" sz="7200" dirty="0" err="1" smtClean="0"/>
              <a:t>Амфотерные</a:t>
            </a:r>
            <a:r>
              <a:rPr lang="ru-RU" sz="7200" dirty="0" smtClean="0"/>
              <a:t> соединения.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625070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Из рассматриваемых металлов с растворами щелочей взаимодействуют только </a:t>
            </a:r>
            <a:r>
              <a:rPr lang="ru-RU" b="1" dirty="0" err="1"/>
              <a:t>Ве</a:t>
            </a:r>
            <a:r>
              <a:rPr lang="ru-RU" b="1" dirty="0"/>
              <a:t>, </a:t>
            </a:r>
            <a:r>
              <a:rPr lang="en-US" b="1" dirty="0"/>
              <a:t>Zn</a:t>
            </a:r>
            <a:r>
              <a:rPr lang="ru-RU" b="1" dirty="0"/>
              <a:t>, </a:t>
            </a:r>
            <a:r>
              <a:rPr lang="en-US" b="1" dirty="0"/>
              <a:t>Al</a:t>
            </a:r>
            <a:r>
              <a:rPr lang="ru-RU" dirty="0"/>
              <a:t>:</a:t>
            </a:r>
            <a:br>
              <a:rPr lang="ru-RU" dirty="0"/>
            </a:br>
            <a:r>
              <a:rPr lang="en-US" sz="4000" b="1" dirty="0"/>
              <a:t>Be + 2NaOH + 2H</a:t>
            </a:r>
            <a:r>
              <a:rPr lang="en-US" sz="4000" b="1" baseline="-25000" dirty="0"/>
              <a:t>2</a:t>
            </a:r>
            <a:r>
              <a:rPr lang="en-US" sz="4000" b="1" dirty="0"/>
              <a:t>O = Na</a:t>
            </a:r>
            <a:r>
              <a:rPr lang="en-US" sz="4000" b="1" baseline="-25000" dirty="0"/>
              <a:t>2</a:t>
            </a:r>
            <a:r>
              <a:rPr lang="en-US" sz="4000" b="1" dirty="0">
                <a:sym typeface="Symbol"/>
              </a:rPr>
              <a:t></a:t>
            </a:r>
            <a:r>
              <a:rPr lang="en-US" sz="4000" b="1" dirty="0"/>
              <a:t>Be(OH)</a:t>
            </a:r>
            <a:r>
              <a:rPr lang="en-US" sz="4000" b="1" baseline="-25000" dirty="0"/>
              <a:t>4</a:t>
            </a:r>
            <a:r>
              <a:rPr lang="en-US" sz="4000" b="1" dirty="0">
                <a:sym typeface="Symbol"/>
              </a:rPr>
              <a:t></a:t>
            </a:r>
            <a:r>
              <a:rPr lang="en-US" sz="4000" b="1" dirty="0"/>
              <a:t> + H</a:t>
            </a:r>
            <a:r>
              <a:rPr lang="en-US" sz="4000" b="1" baseline="-25000" dirty="0"/>
              <a:t>2</a:t>
            </a:r>
            <a:r>
              <a:rPr lang="en-US" sz="4000" b="1" dirty="0">
                <a:sym typeface="Symbol"/>
              </a:rPr>
              <a:t></a:t>
            </a:r>
            <a:r>
              <a:rPr lang="en-US" sz="4000" b="1" dirty="0"/>
              <a:t> </a:t>
            </a:r>
            <a:r>
              <a:rPr lang="en-US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тетрагидроксобериллат</a:t>
            </a:r>
            <a:r>
              <a:rPr lang="ru-RU" dirty="0"/>
              <a:t> натрия</a:t>
            </a:r>
            <a:r>
              <a:rPr lang="en-US" dirty="0" smtClean="0"/>
              <a:t>.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sz="4000" b="1" dirty="0" smtClean="0"/>
              <a:t>Z</a:t>
            </a:r>
            <a:r>
              <a:rPr lang="en-US" sz="4000" b="1" dirty="0" smtClean="0"/>
              <a:t>n </a:t>
            </a:r>
            <a:r>
              <a:rPr lang="en-US" sz="4000" b="1" dirty="0"/>
              <a:t>+ 2NaOH + 2H</a:t>
            </a:r>
            <a:r>
              <a:rPr lang="en-US" sz="4000" b="1" baseline="-25000" dirty="0"/>
              <a:t>2</a:t>
            </a:r>
            <a:r>
              <a:rPr lang="en-US" sz="4000" b="1" dirty="0"/>
              <a:t>O = Na</a:t>
            </a:r>
            <a:r>
              <a:rPr lang="en-US" sz="4000" b="1" baseline="-25000" dirty="0"/>
              <a:t>2</a:t>
            </a:r>
            <a:r>
              <a:rPr lang="en-US" sz="4000" b="1" dirty="0">
                <a:sym typeface="Symbol"/>
              </a:rPr>
              <a:t></a:t>
            </a:r>
            <a:r>
              <a:rPr lang="en-US" sz="4000" b="1" dirty="0"/>
              <a:t>Zn(OH)</a:t>
            </a:r>
            <a:r>
              <a:rPr lang="en-US" sz="4000" b="1" baseline="-25000" dirty="0"/>
              <a:t>4</a:t>
            </a:r>
            <a:r>
              <a:rPr lang="en-US" sz="4000" b="1" dirty="0">
                <a:sym typeface="Symbol"/>
              </a:rPr>
              <a:t></a:t>
            </a:r>
            <a:r>
              <a:rPr lang="en-US" sz="4000" b="1" dirty="0"/>
              <a:t> + H</a:t>
            </a:r>
            <a:r>
              <a:rPr lang="en-US" sz="4000" b="1" baseline="-25000" dirty="0"/>
              <a:t>2</a:t>
            </a:r>
            <a:r>
              <a:rPr lang="en-US" sz="4000" b="1" dirty="0">
                <a:sym typeface="Symbol"/>
              </a:rPr>
              <a:t></a:t>
            </a:r>
            <a:r>
              <a:rPr lang="ru-RU" b="1" dirty="0"/>
              <a:t/>
            </a:r>
            <a:br>
              <a:rPr lang="ru-RU" b="1" dirty="0"/>
            </a:br>
            <a:r>
              <a:rPr lang="en-US" sz="4000" b="1" dirty="0" smtClean="0"/>
              <a:t>2Al </a:t>
            </a:r>
            <a:r>
              <a:rPr lang="en-US" sz="4000" b="1" dirty="0"/>
              <a:t>+ 2NaOH + 6H</a:t>
            </a:r>
            <a:r>
              <a:rPr lang="en-US" sz="4000" b="1" baseline="-25000" dirty="0"/>
              <a:t>2</a:t>
            </a:r>
            <a:r>
              <a:rPr lang="en-US" sz="4000" b="1" dirty="0"/>
              <a:t>O = 2Na</a:t>
            </a:r>
            <a:r>
              <a:rPr lang="en-US" sz="4000" b="1" dirty="0">
                <a:sym typeface="Symbol"/>
              </a:rPr>
              <a:t></a:t>
            </a:r>
            <a:r>
              <a:rPr lang="en-US" sz="4000" b="1" dirty="0"/>
              <a:t>Al(OH)</a:t>
            </a:r>
            <a:r>
              <a:rPr lang="en-US" sz="4000" b="1" baseline="-25000" dirty="0"/>
              <a:t>4</a:t>
            </a:r>
            <a:r>
              <a:rPr lang="en-US" sz="4000" b="1" dirty="0">
                <a:sym typeface="Symbol"/>
              </a:rPr>
              <a:t></a:t>
            </a:r>
            <a:r>
              <a:rPr lang="en-US" sz="4000" b="1" dirty="0"/>
              <a:t> + 3H</a:t>
            </a:r>
            <a:r>
              <a:rPr lang="en-US" sz="4000" b="1" baseline="-25000" dirty="0"/>
              <a:t>2</a:t>
            </a:r>
            <a:r>
              <a:rPr lang="en-US" sz="4000" b="1" dirty="0">
                <a:sym typeface="Symbol"/>
              </a:rPr>
              <a:t></a:t>
            </a:r>
            <a:r>
              <a:rPr lang="ru-RU" dirty="0"/>
              <a:t/>
            </a:r>
            <a:br>
              <a:rPr lang="ru-RU" dirty="0"/>
            </a:br>
            <a:r>
              <a:rPr lang="ru-RU" sz="3600" dirty="0"/>
              <a:t>Железо и хром с растворами щелочей не реагируют, эти реакции возможны только при сплавлении с твёрдыми щелочами.</a:t>
            </a:r>
            <a:br>
              <a:rPr lang="ru-RU" sz="3600" dirty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способ</a:t>
            </a:r>
            <a:r>
              <a:rPr lang="ru-RU" b="1" dirty="0"/>
              <a:t>ы</a:t>
            </a:r>
            <a:r>
              <a:rPr lang="ru-RU" b="1" dirty="0" smtClean="0"/>
              <a:t> </a:t>
            </a:r>
            <a:r>
              <a:rPr lang="ru-RU" b="1" dirty="0"/>
              <a:t>разрушения комплексных солей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3600" b="1" dirty="0" smtClean="0"/>
              <a:t>1. При </a:t>
            </a:r>
            <a:r>
              <a:rPr lang="ru-RU" sz="3600" b="1" dirty="0"/>
              <a:t>действии избытка сильной кислоты </a:t>
            </a:r>
            <a:r>
              <a:rPr lang="ru-RU" sz="3600" b="1" dirty="0" smtClean="0"/>
              <a:t>получаются </a:t>
            </a:r>
            <a:r>
              <a:rPr lang="ru-RU" sz="3600" b="1" dirty="0"/>
              <a:t>две средних соли и вода:</a:t>
            </a:r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r>
              <a:rPr lang="en-US" sz="3600" b="1" dirty="0" err="1" smtClean="0"/>
              <a:t>Na</a:t>
            </a:r>
            <a:r>
              <a:rPr lang="en-US" sz="3600" b="1" dirty="0" err="1">
                <a:sym typeface="Symbol"/>
              </a:rPr>
              <a:t></a:t>
            </a:r>
            <a:r>
              <a:rPr lang="en-US" sz="3600" b="1" dirty="0" err="1"/>
              <a:t>Al</a:t>
            </a:r>
            <a:r>
              <a:rPr lang="ru-RU" sz="3600" b="1" dirty="0"/>
              <a:t>(</a:t>
            </a:r>
            <a:r>
              <a:rPr lang="en-US" sz="3600" b="1" dirty="0"/>
              <a:t>OH</a:t>
            </a:r>
            <a:r>
              <a:rPr lang="ru-RU" sz="3600" b="1" dirty="0"/>
              <a:t>)</a:t>
            </a:r>
            <a:r>
              <a:rPr lang="ru-RU" sz="3600" b="1" baseline="-25000" dirty="0"/>
              <a:t>4</a:t>
            </a:r>
            <a:r>
              <a:rPr lang="en-US" sz="3600" b="1" dirty="0">
                <a:sym typeface="Symbol"/>
              </a:rPr>
              <a:t></a:t>
            </a:r>
            <a:r>
              <a:rPr lang="ru-RU" sz="3600" b="1" dirty="0"/>
              <a:t> + 4</a:t>
            </a:r>
            <a:r>
              <a:rPr lang="en-US" sz="3600" b="1" dirty="0" err="1"/>
              <a:t>HCl</a:t>
            </a:r>
            <a:r>
              <a:rPr lang="ru-RU" sz="3600" b="1" baseline="-25000" dirty="0"/>
              <a:t>изб. </a:t>
            </a:r>
            <a:r>
              <a:rPr lang="ru-RU" sz="3600" b="1" dirty="0"/>
              <a:t>= </a:t>
            </a:r>
            <a:r>
              <a:rPr lang="en-US" sz="3600" b="1" dirty="0" err="1"/>
              <a:t>NaCl</a:t>
            </a:r>
            <a:r>
              <a:rPr lang="ru-RU" sz="3600" b="1" dirty="0"/>
              <a:t> + </a:t>
            </a:r>
            <a:r>
              <a:rPr lang="en-US" sz="3600" b="1" dirty="0" err="1"/>
              <a:t>AlCl</a:t>
            </a:r>
            <a:r>
              <a:rPr lang="ru-RU" sz="3600" b="1" baseline="-25000" dirty="0"/>
              <a:t>3</a:t>
            </a:r>
            <a:r>
              <a:rPr lang="ru-RU" sz="3600" b="1" dirty="0"/>
              <a:t> + 4</a:t>
            </a:r>
            <a:r>
              <a:rPr lang="en-US" sz="3600" b="1" dirty="0"/>
              <a:t>H</a:t>
            </a:r>
            <a:r>
              <a:rPr lang="ru-RU" sz="3600" b="1" baseline="-25000" dirty="0"/>
              <a:t>2</a:t>
            </a:r>
            <a:r>
              <a:rPr lang="en-US" sz="3600" b="1" dirty="0" smtClean="0"/>
              <a:t>O</a:t>
            </a:r>
            <a:endParaRPr lang="ru-RU" sz="3600" b="1" dirty="0" smtClean="0"/>
          </a:p>
          <a:p>
            <a:pPr>
              <a:buNone/>
            </a:pPr>
            <a:endParaRPr lang="ru-RU" sz="3600" b="1" dirty="0"/>
          </a:p>
          <a:p>
            <a:pPr>
              <a:buNone/>
            </a:pPr>
            <a:r>
              <a:rPr lang="en-US" b="1" dirty="0"/>
              <a:t>K</a:t>
            </a:r>
            <a:r>
              <a:rPr lang="en-US" b="1" baseline="-25000" dirty="0"/>
              <a:t>3</a:t>
            </a:r>
            <a:r>
              <a:rPr lang="en-US" b="1" dirty="0">
                <a:sym typeface="Symbol"/>
              </a:rPr>
              <a:t></a:t>
            </a:r>
            <a:r>
              <a:rPr lang="en-US" b="1" dirty="0"/>
              <a:t>Cr(OH)</a:t>
            </a:r>
            <a:r>
              <a:rPr lang="en-US" b="1" baseline="-25000" dirty="0"/>
              <a:t>6</a:t>
            </a:r>
            <a:r>
              <a:rPr lang="en-US" b="1" dirty="0">
                <a:sym typeface="Symbol"/>
              </a:rPr>
              <a:t></a:t>
            </a:r>
            <a:r>
              <a:rPr lang="en-US" b="1" dirty="0"/>
              <a:t> + 6HNO</a:t>
            </a:r>
            <a:r>
              <a:rPr lang="en-US" b="1" baseline="-25000" dirty="0"/>
              <a:t>3 </a:t>
            </a:r>
            <a:r>
              <a:rPr lang="ru-RU" b="1" baseline="-25000" dirty="0"/>
              <a:t>изб</a:t>
            </a:r>
            <a:r>
              <a:rPr lang="en-US" b="1" baseline="-25000" dirty="0"/>
              <a:t>.</a:t>
            </a:r>
            <a:r>
              <a:rPr lang="en-US" b="1" dirty="0"/>
              <a:t> = 3KNO</a:t>
            </a:r>
            <a:r>
              <a:rPr lang="en-US" b="1" baseline="-25000" dirty="0"/>
              <a:t>3</a:t>
            </a:r>
            <a:r>
              <a:rPr lang="en-US" b="1" dirty="0"/>
              <a:t> + Cr(NO</a:t>
            </a:r>
            <a:r>
              <a:rPr lang="en-US" b="1" baseline="-25000" dirty="0"/>
              <a:t>3</a:t>
            </a:r>
            <a:r>
              <a:rPr lang="en-US" b="1" dirty="0"/>
              <a:t>)</a:t>
            </a:r>
            <a:r>
              <a:rPr lang="en-US" b="1" baseline="-25000" dirty="0"/>
              <a:t>3</a:t>
            </a:r>
            <a:r>
              <a:rPr lang="en-US" b="1" dirty="0"/>
              <a:t> + 6H</a:t>
            </a:r>
            <a:r>
              <a:rPr lang="en-US" b="1" baseline="-25000" dirty="0"/>
              <a:t>2</a:t>
            </a:r>
            <a:r>
              <a:rPr lang="en-US" b="1" dirty="0"/>
              <a:t>O</a:t>
            </a:r>
            <a:endParaRPr lang="ru-RU" b="1" dirty="0"/>
          </a:p>
          <a:p>
            <a:pPr>
              <a:buNone/>
            </a:pP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6466730"/>
          </a:xfrm>
        </p:spPr>
        <p:txBody>
          <a:bodyPr>
            <a:normAutofit/>
          </a:bodyPr>
          <a:lstStyle/>
          <a:p>
            <a:pPr lvl="0" algn="l"/>
            <a:r>
              <a:rPr lang="ru-RU" sz="3600" b="1" dirty="0" smtClean="0"/>
              <a:t>2. При </a:t>
            </a:r>
            <a:r>
              <a:rPr lang="ru-RU" sz="3600" b="1" dirty="0"/>
              <a:t>действии недостатка сильной кислоты </a:t>
            </a:r>
            <a:r>
              <a:rPr lang="ru-RU" sz="3600" b="1" dirty="0" smtClean="0"/>
              <a:t>получаются </a:t>
            </a:r>
            <a:r>
              <a:rPr lang="ru-RU" sz="3600" b="1" dirty="0"/>
              <a:t>средняя соль активного  металла, амфотерный гидроксид и вода</a:t>
            </a:r>
            <a:r>
              <a:rPr lang="ru-RU" sz="3600" b="1" dirty="0" smtClean="0"/>
              <a:t>:</a:t>
            </a:r>
            <a:br>
              <a:rPr lang="ru-RU" sz="3600" b="1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en-US" sz="3200" b="1" dirty="0" err="1"/>
              <a:t>Na</a:t>
            </a:r>
            <a:r>
              <a:rPr lang="en-US" sz="3200" b="1" dirty="0" err="1">
                <a:sym typeface="Symbol"/>
              </a:rPr>
              <a:t></a:t>
            </a:r>
            <a:r>
              <a:rPr lang="en-US" sz="3200" b="1" dirty="0" err="1"/>
              <a:t>Al</a:t>
            </a:r>
            <a:r>
              <a:rPr lang="en-US" sz="3200" b="1" dirty="0"/>
              <a:t>(OH)</a:t>
            </a:r>
            <a:r>
              <a:rPr lang="en-US" sz="3200" b="1" baseline="-25000" dirty="0"/>
              <a:t>4</a:t>
            </a:r>
            <a:r>
              <a:rPr lang="en-US" sz="3200" b="1" dirty="0">
                <a:sym typeface="Symbol"/>
              </a:rPr>
              <a:t></a:t>
            </a:r>
            <a:r>
              <a:rPr lang="en-US" sz="3200" b="1" dirty="0"/>
              <a:t> + </a:t>
            </a:r>
            <a:r>
              <a:rPr lang="en-US" sz="3200" b="1" dirty="0" err="1"/>
              <a:t>HCl</a:t>
            </a:r>
            <a:r>
              <a:rPr lang="ru-RU" sz="3200" b="1" baseline="-25000" dirty="0" err="1"/>
              <a:t>нед</a:t>
            </a:r>
            <a:r>
              <a:rPr lang="en-US" sz="3200" b="1" baseline="-25000" dirty="0"/>
              <a:t>.</a:t>
            </a:r>
            <a:r>
              <a:rPr lang="en-US" sz="3200" b="1" dirty="0"/>
              <a:t> = </a:t>
            </a:r>
            <a:r>
              <a:rPr lang="en-US" sz="3200" b="1" dirty="0" err="1"/>
              <a:t>NaCl</a:t>
            </a:r>
            <a:r>
              <a:rPr lang="en-US" sz="3200" b="1" dirty="0"/>
              <a:t> + Al(OH)</a:t>
            </a:r>
            <a:r>
              <a:rPr lang="en-US" sz="3200" b="1" baseline="-25000" dirty="0"/>
              <a:t>3</a:t>
            </a:r>
            <a:r>
              <a:rPr lang="ru-RU" sz="3200" b="1" dirty="0">
                <a:sym typeface="Symbol"/>
              </a:rPr>
              <a:t></a:t>
            </a:r>
            <a:r>
              <a:rPr lang="en-US" sz="3200" b="1" dirty="0"/>
              <a:t> + </a:t>
            </a:r>
            <a:r>
              <a:rPr lang="en-US" sz="3200" b="1" dirty="0" smtClean="0"/>
              <a:t>H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O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en-US" sz="3200" b="1" dirty="0"/>
              <a:t>K</a:t>
            </a:r>
            <a:r>
              <a:rPr lang="en-US" sz="3200" b="1" baseline="-25000" dirty="0"/>
              <a:t>3</a:t>
            </a:r>
            <a:r>
              <a:rPr lang="en-US" sz="3200" b="1" dirty="0">
                <a:sym typeface="Symbol"/>
              </a:rPr>
              <a:t></a:t>
            </a:r>
            <a:r>
              <a:rPr lang="en-US" sz="3200" b="1" dirty="0"/>
              <a:t>Cr(OH)</a:t>
            </a:r>
            <a:r>
              <a:rPr lang="en-US" sz="3200" b="1" baseline="-25000" dirty="0"/>
              <a:t>6</a:t>
            </a:r>
            <a:r>
              <a:rPr lang="en-US" sz="3200" b="1" dirty="0">
                <a:sym typeface="Symbol"/>
              </a:rPr>
              <a:t></a:t>
            </a:r>
            <a:r>
              <a:rPr lang="en-US" sz="3200" b="1" dirty="0"/>
              <a:t> </a:t>
            </a:r>
            <a:r>
              <a:rPr lang="en-US" sz="3200" b="1" dirty="0" smtClean="0"/>
              <a:t>+3HNO</a:t>
            </a:r>
            <a:r>
              <a:rPr lang="en-US" sz="3200" b="1" baseline="-25000" dirty="0" smtClean="0"/>
              <a:t>3 </a:t>
            </a:r>
            <a:r>
              <a:rPr lang="ru-RU" sz="3200" b="1" baseline="-25000" dirty="0" err="1"/>
              <a:t>нед</a:t>
            </a:r>
            <a:r>
              <a:rPr lang="en-US" sz="3200" b="1" baseline="-25000" dirty="0" smtClean="0"/>
              <a:t>.</a:t>
            </a:r>
            <a:r>
              <a:rPr lang="en-US" sz="3200" b="1" dirty="0" smtClean="0"/>
              <a:t>=3KNO</a:t>
            </a:r>
            <a:r>
              <a:rPr lang="en-US" sz="3200" b="1" baseline="-25000" dirty="0" smtClean="0"/>
              <a:t>3</a:t>
            </a:r>
            <a:r>
              <a:rPr lang="en-US" sz="3200" b="1" dirty="0" smtClean="0"/>
              <a:t> </a:t>
            </a:r>
            <a:r>
              <a:rPr lang="en-US" sz="3200" b="1" dirty="0"/>
              <a:t>+ Cr(OH)</a:t>
            </a:r>
            <a:r>
              <a:rPr lang="en-US" sz="3200" b="1" baseline="-25000" dirty="0"/>
              <a:t>3</a:t>
            </a:r>
            <a:r>
              <a:rPr lang="en-US" sz="3200" b="1" dirty="0">
                <a:sym typeface="Symbol"/>
              </a:rPr>
              <a:t></a:t>
            </a:r>
            <a:r>
              <a:rPr lang="en-US" sz="3200" b="1" dirty="0"/>
              <a:t> </a:t>
            </a:r>
            <a:r>
              <a:rPr lang="en-US" sz="3200" b="1" dirty="0" smtClean="0"/>
              <a:t>+3H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O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6394722"/>
          </a:xfrm>
        </p:spPr>
        <p:txBody>
          <a:bodyPr>
            <a:normAutofit/>
          </a:bodyPr>
          <a:lstStyle/>
          <a:p>
            <a:pPr lvl="0" algn="l"/>
            <a:r>
              <a:rPr lang="ru-RU" sz="3600" b="1" dirty="0" smtClean="0"/>
              <a:t>3. </a:t>
            </a:r>
            <a:r>
              <a:rPr lang="ru-RU" sz="3600" b="1" dirty="0"/>
              <a:t>При действии слабой кислоты </a:t>
            </a:r>
            <a:r>
              <a:rPr lang="ru-RU" sz="3600" b="1" dirty="0" smtClean="0"/>
              <a:t>получаются </a:t>
            </a:r>
            <a:r>
              <a:rPr lang="ru-RU" sz="3600" b="1" dirty="0"/>
              <a:t>кислая соль активного металла, амфотерный гидроксид и вода</a:t>
            </a:r>
            <a:r>
              <a:rPr lang="ru-RU" sz="3600" b="1" dirty="0" smtClean="0"/>
              <a:t>:</a:t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en-US" sz="3600" b="1" dirty="0" err="1"/>
              <a:t>Na</a:t>
            </a:r>
            <a:r>
              <a:rPr lang="en-US" sz="3600" b="1" dirty="0" err="1">
                <a:sym typeface="Symbol"/>
              </a:rPr>
              <a:t></a:t>
            </a:r>
            <a:r>
              <a:rPr lang="en-US" sz="3600" b="1" dirty="0" err="1"/>
              <a:t>Al</a:t>
            </a:r>
            <a:r>
              <a:rPr lang="en-US" sz="3600" b="1" dirty="0"/>
              <a:t>(OH)</a:t>
            </a:r>
            <a:r>
              <a:rPr lang="en-US" sz="3600" b="1" baseline="-25000" dirty="0"/>
              <a:t>4</a:t>
            </a:r>
            <a:r>
              <a:rPr lang="en-US" sz="3600" b="1" dirty="0">
                <a:sym typeface="Symbol"/>
              </a:rPr>
              <a:t></a:t>
            </a:r>
            <a:r>
              <a:rPr lang="en-US" sz="3600" b="1" dirty="0"/>
              <a:t> + H</a:t>
            </a:r>
            <a:r>
              <a:rPr lang="en-US" sz="3600" b="1" baseline="-25000" dirty="0"/>
              <a:t>2</a:t>
            </a:r>
            <a:r>
              <a:rPr lang="en-US" sz="3600" b="1" dirty="0"/>
              <a:t>S = </a:t>
            </a:r>
            <a:r>
              <a:rPr lang="en-US" sz="3600" b="1" dirty="0" err="1"/>
              <a:t>NaHS</a:t>
            </a:r>
            <a:r>
              <a:rPr lang="en-US" sz="3600" b="1" dirty="0"/>
              <a:t> + Al(OH)</a:t>
            </a:r>
            <a:r>
              <a:rPr lang="en-US" sz="3600" b="1" baseline="-25000" dirty="0"/>
              <a:t>3</a:t>
            </a:r>
            <a:r>
              <a:rPr lang="en-US" sz="3600" b="1" dirty="0">
                <a:sym typeface="Symbol"/>
              </a:rPr>
              <a:t></a:t>
            </a:r>
            <a:r>
              <a:rPr lang="en-US" sz="3600" b="1" dirty="0"/>
              <a:t> + </a:t>
            </a:r>
            <a:r>
              <a:rPr lang="en-US" sz="3600" b="1" dirty="0" smtClean="0"/>
              <a:t>H</a:t>
            </a:r>
            <a:r>
              <a:rPr lang="en-US" sz="3600" b="1" baseline="-25000" dirty="0" smtClean="0"/>
              <a:t>2</a:t>
            </a:r>
            <a:r>
              <a:rPr lang="en-US" sz="3600" b="1" dirty="0" smtClean="0"/>
              <a:t>O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en-US" sz="2800" b="1" dirty="0"/>
              <a:t>K</a:t>
            </a:r>
            <a:r>
              <a:rPr lang="en-US" sz="2800" b="1" baseline="-25000" dirty="0"/>
              <a:t>3</a:t>
            </a:r>
            <a:r>
              <a:rPr lang="en-US" sz="2800" b="1" dirty="0">
                <a:sym typeface="Symbol"/>
              </a:rPr>
              <a:t></a:t>
            </a:r>
            <a:r>
              <a:rPr lang="en-US" sz="2800" b="1" dirty="0"/>
              <a:t>Cr(OH)</a:t>
            </a:r>
            <a:r>
              <a:rPr lang="en-US" sz="2800" b="1" baseline="-25000" dirty="0"/>
              <a:t>6</a:t>
            </a:r>
            <a:r>
              <a:rPr lang="en-US" sz="2800" b="1" dirty="0">
                <a:sym typeface="Symbol"/>
              </a:rPr>
              <a:t></a:t>
            </a:r>
            <a:r>
              <a:rPr lang="en-US" sz="2800" b="1" dirty="0"/>
              <a:t> + </a:t>
            </a:r>
            <a:r>
              <a:rPr lang="en-US" sz="2800" b="1" dirty="0" smtClean="0"/>
              <a:t>3</a:t>
            </a:r>
            <a:r>
              <a:rPr lang="ru-RU" sz="2800" b="1" dirty="0" smtClean="0"/>
              <a:t>СО</a:t>
            </a:r>
            <a:r>
              <a:rPr lang="ru-RU" sz="2800" b="1" baseline="-25000" dirty="0" smtClean="0"/>
              <a:t>2</a:t>
            </a:r>
            <a:r>
              <a:rPr lang="ru-RU" sz="2800" b="1" dirty="0" smtClean="0"/>
              <a:t> + 3Н</a:t>
            </a:r>
            <a:r>
              <a:rPr lang="ru-RU" sz="2800" b="1" baseline="-25000" dirty="0" smtClean="0"/>
              <a:t>2</a:t>
            </a:r>
            <a:r>
              <a:rPr lang="ru-RU" sz="2800" b="1" dirty="0" smtClean="0"/>
              <a:t>О</a:t>
            </a:r>
            <a:r>
              <a:rPr lang="en-US" sz="2800" b="1" dirty="0" smtClean="0"/>
              <a:t> </a:t>
            </a:r>
            <a:r>
              <a:rPr lang="en-US" sz="2800" b="1" dirty="0"/>
              <a:t>= 3KHCO</a:t>
            </a:r>
            <a:r>
              <a:rPr lang="en-US" sz="2800" b="1" baseline="-25000" dirty="0"/>
              <a:t>3 </a:t>
            </a:r>
            <a:r>
              <a:rPr lang="en-US" sz="2800" b="1" dirty="0"/>
              <a:t>+ Cr(OH)</a:t>
            </a:r>
            <a:r>
              <a:rPr lang="en-US" sz="2800" b="1" baseline="-25000" dirty="0"/>
              <a:t>3</a:t>
            </a:r>
            <a:r>
              <a:rPr lang="en-US" sz="2800" b="1" dirty="0">
                <a:sym typeface="Symbol"/>
              </a:rPr>
              <a:t></a:t>
            </a:r>
            <a:r>
              <a:rPr lang="en-US" sz="2800" b="1" dirty="0"/>
              <a:t> + 3H</a:t>
            </a:r>
            <a:r>
              <a:rPr lang="en-US" sz="2800" b="1" baseline="-25000" dirty="0"/>
              <a:t>2</a:t>
            </a:r>
            <a:r>
              <a:rPr lang="en-US" sz="2800" b="1" dirty="0"/>
              <a:t>O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en-US" sz="2800" b="1" dirty="0"/>
              <a:t> 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639472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4. При </a:t>
            </a:r>
            <a:r>
              <a:rPr lang="ru-RU" dirty="0"/>
              <a:t>действии углекислого или сернистого газа </a:t>
            </a:r>
            <a:r>
              <a:rPr lang="ru-RU" dirty="0" smtClean="0"/>
              <a:t>получаются </a:t>
            </a:r>
            <a:r>
              <a:rPr lang="ru-RU" dirty="0"/>
              <a:t>кислая соль активного металла и амфотерный гидроксид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err="1"/>
              <a:t>Na</a:t>
            </a:r>
            <a:r>
              <a:rPr lang="en-US" b="1" dirty="0" err="1">
                <a:sym typeface="Symbol"/>
              </a:rPr>
              <a:t></a:t>
            </a:r>
            <a:r>
              <a:rPr lang="en-US" b="1" dirty="0" err="1"/>
              <a:t>Al</a:t>
            </a:r>
            <a:r>
              <a:rPr lang="en-US" b="1" dirty="0"/>
              <a:t>(OH)</a:t>
            </a:r>
            <a:r>
              <a:rPr lang="en-US" b="1" baseline="-25000" dirty="0"/>
              <a:t>4</a:t>
            </a:r>
            <a:r>
              <a:rPr lang="en-US" b="1" dirty="0">
                <a:sym typeface="Symbol"/>
              </a:rPr>
              <a:t></a:t>
            </a:r>
            <a:r>
              <a:rPr lang="en-US" b="1" dirty="0"/>
              <a:t> + CO</a:t>
            </a:r>
            <a:r>
              <a:rPr lang="en-US" b="1" baseline="-25000" dirty="0"/>
              <a:t>2 </a:t>
            </a:r>
            <a:r>
              <a:rPr lang="en-US" b="1" dirty="0"/>
              <a:t>= NaHCO</a:t>
            </a:r>
            <a:r>
              <a:rPr lang="en-US" b="1" baseline="-25000" dirty="0"/>
              <a:t>3</a:t>
            </a:r>
            <a:r>
              <a:rPr lang="en-US" b="1" dirty="0"/>
              <a:t> + Al(OH)</a:t>
            </a:r>
            <a:r>
              <a:rPr lang="en-US" b="1" baseline="-25000" dirty="0"/>
              <a:t>3</a:t>
            </a:r>
            <a:r>
              <a:rPr lang="en-US" b="1" dirty="0" smtClean="0">
                <a:sym typeface="Symbol"/>
              </a:rPr>
              <a:t></a:t>
            </a:r>
            <a:r>
              <a:rPr lang="ru-RU" b="1" dirty="0" smtClean="0">
                <a:sym typeface="Symbol"/>
              </a:rPr>
              <a:t/>
            </a:r>
            <a:br>
              <a:rPr lang="ru-RU" b="1" dirty="0" smtClean="0">
                <a:sym typeface="Symbol"/>
              </a:rPr>
            </a:br>
            <a:r>
              <a:rPr lang="ru-RU" b="1" dirty="0"/>
              <a:t/>
            </a:r>
            <a:br>
              <a:rPr lang="ru-RU" b="1" dirty="0"/>
            </a:br>
            <a:r>
              <a:rPr lang="en-US" b="1" dirty="0"/>
              <a:t>K</a:t>
            </a:r>
            <a:r>
              <a:rPr lang="en-US" b="1" baseline="-25000" dirty="0"/>
              <a:t>3</a:t>
            </a:r>
            <a:r>
              <a:rPr lang="en-US" b="1" dirty="0">
                <a:sym typeface="Symbol"/>
              </a:rPr>
              <a:t></a:t>
            </a:r>
            <a:r>
              <a:rPr lang="en-US" b="1" dirty="0"/>
              <a:t>Cr(OH)</a:t>
            </a:r>
            <a:r>
              <a:rPr lang="en-US" b="1" baseline="-25000" dirty="0"/>
              <a:t>6</a:t>
            </a:r>
            <a:r>
              <a:rPr lang="en-US" b="1" dirty="0">
                <a:sym typeface="Symbol"/>
              </a:rPr>
              <a:t></a:t>
            </a:r>
            <a:r>
              <a:rPr lang="en-US" b="1" dirty="0"/>
              <a:t>+ 3SO</a:t>
            </a:r>
            <a:r>
              <a:rPr lang="en-US" b="1" baseline="-25000" dirty="0"/>
              <a:t>2</a:t>
            </a:r>
            <a:r>
              <a:rPr lang="en-US" b="1" dirty="0"/>
              <a:t> = 3KHSO</a:t>
            </a:r>
            <a:r>
              <a:rPr lang="en-US" b="1" baseline="-25000" dirty="0"/>
              <a:t>3</a:t>
            </a:r>
            <a:r>
              <a:rPr lang="en-US" b="1" dirty="0"/>
              <a:t> + Cr(OH)</a:t>
            </a:r>
            <a:r>
              <a:rPr lang="en-US" b="1" baseline="-25000" dirty="0"/>
              <a:t>3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6394722"/>
          </a:xfrm>
        </p:spPr>
        <p:txBody>
          <a:bodyPr>
            <a:normAutofit/>
          </a:bodyPr>
          <a:lstStyle/>
          <a:p>
            <a:pPr lvl="0" algn="l"/>
            <a:r>
              <a:rPr lang="ru-RU" sz="3600" dirty="0" smtClean="0"/>
              <a:t>5. При </a:t>
            </a:r>
            <a:r>
              <a:rPr lang="ru-RU" sz="3600" dirty="0"/>
              <a:t>действии солей, образованных сильными кислотами и катионами </a:t>
            </a:r>
            <a:r>
              <a:rPr lang="en-US" sz="3600" dirty="0"/>
              <a:t>Fe</a:t>
            </a:r>
            <a:r>
              <a:rPr lang="ru-RU" sz="3600" baseline="30000" dirty="0"/>
              <a:t>3+</a:t>
            </a:r>
            <a:r>
              <a:rPr lang="ru-RU" sz="3600" dirty="0"/>
              <a:t>, </a:t>
            </a:r>
            <a:r>
              <a:rPr lang="en-US" sz="3600" dirty="0"/>
              <a:t>Al</a:t>
            </a:r>
            <a:r>
              <a:rPr lang="ru-RU" sz="3600" baseline="30000" dirty="0"/>
              <a:t>3+</a:t>
            </a:r>
            <a:r>
              <a:rPr lang="ru-RU" sz="3600" dirty="0"/>
              <a:t> и  </a:t>
            </a:r>
            <a:r>
              <a:rPr lang="en-US" sz="3600" dirty="0"/>
              <a:t>Cr</a:t>
            </a:r>
            <a:r>
              <a:rPr lang="ru-RU" sz="3600" baseline="30000" dirty="0"/>
              <a:t>3+</a:t>
            </a:r>
            <a:r>
              <a:rPr lang="ru-RU" sz="3600" dirty="0"/>
              <a:t> происходит взаимное усиление </a:t>
            </a:r>
            <a:br>
              <a:rPr lang="ru-RU" sz="3600" dirty="0"/>
            </a:br>
            <a:r>
              <a:rPr lang="ru-RU" sz="3600" dirty="0"/>
              <a:t> гидролиза, </a:t>
            </a:r>
            <a:r>
              <a:rPr lang="ru-RU" sz="3600" dirty="0" smtClean="0"/>
              <a:t>получаются </a:t>
            </a:r>
            <a:r>
              <a:rPr lang="ru-RU" sz="3600" dirty="0"/>
              <a:t>два амфотерных гидроксида и соль  </a:t>
            </a:r>
            <a:r>
              <a:rPr lang="ru-RU" sz="3600" dirty="0" smtClean="0"/>
              <a:t>активного </a:t>
            </a:r>
            <a:r>
              <a:rPr lang="ru-RU" sz="3600" dirty="0"/>
              <a:t>металла:</a:t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800" b="1" dirty="0" smtClean="0"/>
              <a:t>3</a:t>
            </a:r>
            <a:r>
              <a:rPr lang="en-US" sz="2800" b="1" dirty="0" err="1"/>
              <a:t>Na</a:t>
            </a:r>
            <a:r>
              <a:rPr lang="en-US" sz="2800" b="1" dirty="0" err="1">
                <a:sym typeface="Symbol"/>
              </a:rPr>
              <a:t></a:t>
            </a:r>
            <a:r>
              <a:rPr lang="en-US" sz="2800" b="1" dirty="0" err="1"/>
              <a:t>Al</a:t>
            </a:r>
            <a:r>
              <a:rPr lang="ru-RU" sz="2800" b="1" dirty="0"/>
              <a:t>(</a:t>
            </a:r>
            <a:r>
              <a:rPr lang="en-US" sz="2800" b="1" dirty="0"/>
              <a:t>OH</a:t>
            </a:r>
            <a:r>
              <a:rPr lang="ru-RU" sz="2800" b="1" dirty="0"/>
              <a:t>)</a:t>
            </a:r>
            <a:r>
              <a:rPr lang="ru-RU" sz="2800" b="1" baseline="-25000" dirty="0"/>
              <a:t>4</a:t>
            </a:r>
            <a:r>
              <a:rPr lang="en-US" sz="2800" b="1" dirty="0">
                <a:sym typeface="Symbol"/>
              </a:rPr>
              <a:t></a:t>
            </a:r>
            <a:r>
              <a:rPr lang="ru-RU" sz="2800" b="1" dirty="0"/>
              <a:t> + </a:t>
            </a:r>
            <a:r>
              <a:rPr lang="en-US" sz="2800" b="1" dirty="0" err="1"/>
              <a:t>FeCl</a:t>
            </a:r>
            <a:r>
              <a:rPr lang="ru-RU" sz="2800" b="1" baseline="-25000" dirty="0"/>
              <a:t>3</a:t>
            </a:r>
            <a:r>
              <a:rPr lang="ru-RU" sz="2800" b="1" dirty="0"/>
              <a:t> = 3</a:t>
            </a:r>
            <a:r>
              <a:rPr lang="en-US" sz="2800" b="1" dirty="0"/>
              <a:t>Al</a:t>
            </a:r>
            <a:r>
              <a:rPr lang="ru-RU" sz="2800" b="1" dirty="0"/>
              <a:t>(</a:t>
            </a:r>
            <a:r>
              <a:rPr lang="en-US" sz="2800" b="1" dirty="0"/>
              <a:t>OH</a:t>
            </a:r>
            <a:r>
              <a:rPr lang="ru-RU" sz="2800" b="1" dirty="0"/>
              <a:t>)</a:t>
            </a:r>
            <a:r>
              <a:rPr lang="ru-RU" sz="2800" b="1" baseline="-25000" dirty="0"/>
              <a:t>3</a:t>
            </a:r>
            <a:r>
              <a:rPr lang="en-US" sz="2800" b="1" dirty="0">
                <a:sym typeface="Symbol"/>
              </a:rPr>
              <a:t></a:t>
            </a:r>
            <a:r>
              <a:rPr lang="ru-RU" sz="2800" b="1" dirty="0"/>
              <a:t> + </a:t>
            </a:r>
            <a:r>
              <a:rPr lang="en-US" sz="2800" b="1" dirty="0"/>
              <a:t>Fe</a:t>
            </a:r>
            <a:r>
              <a:rPr lang="ru-RU" sz="2800" b="1" dirty="0"/>
              <a:t>(</a:t>
            </a:r>
            <a:r>
              <a:rPr lang="en-US" sz="2800" b="1" dirty="0"/>
              <a:t>OH</a:t>
            </a:r>
            <a:r>
              <a:rPr lang="ru-RU" sz="2800" b="1" dirty="0"/>
              <a:t>)</a:t>
            </a:r>
            <a:r>
              <a:rPr lang="ru-RU" sz="2800" b="1" baseline="-25000" dirty="0"/>
              <a:t>3</a:t>
            </a:r>
            <a:r>
              <a:rPr lang="en-US" sz="2800" b="1" dirty="0">
                <a:sym typeface="Symbol"/>
              </a:rPr>
              <a:t></a:t>
            </a:r>
            <a:r>
              <a:rPr lang="ru-RU" sz="2800" b="1" dirty="0"/>
              <a:t> + 3</a:t>
            </a:r>
            <a:r>
              <a:rPr lang="en-US" sz="2800" b="1" dirty="0" err="1" smtClean="0"/>
              <a:t>NaCl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en-US" sz="2800" b="1" dirty="0"/>
              <a:t>K</a:t>
            </a:r>
            <a:r>
              <a:rPr lang="en-US" sz="2800" b="1" baseline="-25000" dirty="0"/>
              <a:t>3</a:t>
            </a:r>
            <a:r>
              <a:rPr lang="en-US" sz="2800" b="1" dirty="0">
                <a:sym typeface="Symbol"/>
              </a:rPr>
              <a:t></a:t>
            </a:r>
            <a:r>
              <a:rPr lang="en-US" sz="2800" b="1" dirty="0"/>
              <a:t>Cr(OH)</a:t>
            </a:r>
            <a:r>
              <a:rPr lang="en-US" sz="2800" b="1" baseline="-25000" dirty="0"/>
              <a:t>6</a:t>
            </a:r>
            <a:r>
              <a:rPr lang="en-US" sz="2800" b="1" dirty="0">
                <a:sym typeface="Symbol"/>
              </a:rPr>
              <a:t></a:t>
            </a:r>
            <a:r>
              <a:rPr lang="en-US" sz="2800" b="1" dirty="0"/>
              <a:t> + Al(NO</a:t>
            </a:r>
            <a:r>
              <a:rPr lang="en-US" sz="2800" b="1" baseline="-25000" dirty="0"/>
              <a:t>3</a:t>
            </a:r>
            <a:r>
              <a:rPr lang="en-US" sz="2800" b="1" dirty="0"/>
              <a:t>)</a:t>
            </a:r>
            <a:r>
              <a:rPr lang="en-US" sz="2800" b="1" baseline="-25000" dirty="0"/>
              <a:t>3 </a:t>
            </a:r>
            <a:r>
              <a:rPr lang="en-US" sz="2800" b="1" dirty="0"/>
              <a:t>= Al(OH)</a:t>
            </a:r>
            <a:r>
              <a:rPr lang="en-US" sz="2800" b="1" baseline="-25000" dirty="0"/>
              <a:t>3</a:t>
            </a:r>
            <a:r>
              <a:rPr lang="en-US" sz="2800" b="1" dirty="0">
                <a:sym typeface="Symbol"/>
              </a:rPr>
              <a:t></a:t>
            </a:r>
            <a:r>
              <a:rPr lang="en-US" sz="2800" b="1" dirty="0"/>
              <a:t> + Cr(OH)</a:t>
            </a:r>
            <a:r>
              <a:rPr lang="en-US" sz="2800" b="1" baseline="-25000" dirty="0"/>
              <a:t>3</a:t>
            </a:r>
            <a:r>
              <a:rPr lang="en-US" sz="2800" b="1" dirty="0">
                <a:sym typeface="Symbol"/>
              </a:rPr>
              <a:t></a:t>
            </a:r>
            <a:r>
              <a:rPr lang="en-US" sz="2800" b="1" dirty="0"/>
              <a:t> + 3KNO</a:t>
            </a:r>
            <a:r>
              <a:rPr lang="en-US" sz="2800" b="1" baseline="-25000" dirty="0"/>
              <a:t>3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6322714"/>
          </a:xfrm>
        </p:spPr>
        <p:txBody>
          <a:bodyPr/>
          <a:lstStyle/>
          <a:p>
            <a:pPr algn="l"/>
            <a:r>
              <a:rPr lang="ru-RU" dirty="0" smtClean="0"/>
              <a:t>6. При </a:t>
            </a:r>
            <a:r>
              <a:rPr lang="ru-RU" dirty="0"/>
              <a:t>нагревании выделяется вода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en-US" b="1" dirty="0" err="1"/>
              <a:t>Na</a:t>
            </a:r>
            <a:r>
              <a:rPr lang="en-US" b="1" dirty="0" err="1">
                <a:sym typeface="Symbol"/>
              </a:rPr>
              <a:t></a:t>
            </a:r>
            <a:r>
              <a:rPr lang="en-US" b="1" dirty="0" err="1"/>
              <a:t>Al</a:t>
            </a:r>
            <a:r>
              <a:rPr lang="en-US" b="1" dirty="0"/>
              <a:t>(OH)</a:t>
            </a:r>
            <a:r>
              <a:rPr lang="en-US" b="1" baseline="-25000" dirty="0"/>
              <a:t>4</a:t>
            </a:r>
            <a:r>
              <a:rPr lang="en-US" b="1" dirty="0">
                <a:sym typeface="Symbol"/>
              </a:rPr>
              <a:t></a:t>
            </a:r>
            <a:r>
              <a:rPr lang="en-US" b="1" dirty="0"/>
              <a:t> = NaAlO</a:t>
            </a:r>
            <a:r>
              <a:rPr lang="en-US" b="1" baseline="-25000" dirty="0"/>
              <a:t>2</a:t>
            </a:r>
            <a:r>
              <a:rPr lang="en-US" b="1" dirty="0"/>
              <a:t> + </a:t>
            </a:r>
            <a:r>
              <a:rPr lang="en-US" b="1" dirty="0" smtClean="0"/>
              <a:t>2H</a:t>
            </a:r>
            <a:r>
              <a:rPr lang="en-US" b="1" baseline="-25000" dirty="0" smtClean="0"/>
              <a:t>2</a:t>
            </a:r>
            <a:r>
              <a:rPr lang="en-US" b="1" dirty="0" smtClean="0"/>
              <a:t>O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en-US" b="1" dirty="0"/>
              <a:t>K</a:t>
            </a:r>
            <a:r>
              <a:rPr lang="en-US" b="1" baseline="-25000" dirty="0"/>
              <a:t>3</a:t>
            </a:r>
            <a:r>
              <a:rPr lang="en-US" b="1" dirty="0">
                <a:sym typeface="Symbol"/>
              </a:rPr>
              <a:t></a:t>
            </a:r>
            <a:r>
              <a:rPr lang="en-US" b="1" dirty="0"/>
              <a:t>Cr(OH)</a:t>
            </a:r>
            <a:r>
              <a:rPr lang="en-US" b="1" baseline="-25000" dirty="0"/>
              <a:t>6</a:t>
            </a:r>
            <a:r>
              <a:rPr lang="en-US" b="1" dirty="0">
                <a:sym typeface="Symbol"/>
              </a:rPr>
              <a:t></a:t>
            </a:r>
            <a:r>
              <a:rPr lang="en-US" b="1" dirty="0"/>
              <a:t> = KCrO</a:t>
            </a:r>
            <a:r>
              <a:rPr lang="en-US" b="1" baseline="-25000" dirty="0"/>
              <a:t>2</a:t>
            </a:r>
            <a:r>
              <a:rPr lang="en-US" b="1" dirty="0"/>
              <a:t> + 2H</a:t>
            </a:r>
            <a:r>
              <a:rPr lang="en-US" b="1" baseline="-25000" dirty="0"/>
              <a:t>2</a:t>
            </a:r>
            <a:r>
              <a:rPr lang="en-US" b="1" dirty="0"/>
              <a:t>O + 2KOH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6394722"/>
          </a:xfrm>
        </p:spPr>
        <p:txBody>
          <a:bodyPr/>
          <a:lstStyle/>
          <a:p>
            <a:pPr lvl="0" algn="l"/>
            <a:r>
              <a:rPr lang="ru-RU" dirty="0"/>
              <a:t>Составить уравнения </a:t>
            </a:r>
            <a:r>
              <a:rPr lang="ru-RU" dirty="0" smtClean="0"/>
              <a:t>реакций </a:t>
            </a:r>
            <a:r>
              <a:rPr lang="ru-RU" dirty="0"/>
              <a:t>между растворами </a:t>
            </a:r>
            <a:r>
              <a:rPr lang="ru-RU" dirty="0" err="1"/>
              <a:t>гексагидроксохромата</a:t>
            </a:r>
            <a:r>
              <a:rPr lang="ru-RU" dirty="0"/>
              <a:t> (</a:t>
            </a:r>
            <a:r>
              <a:rPr lang="en-US" dirty="0"/>
              <a:t>III</a:t>
            </a:r>
            <a:r>
              <a:rPr lang="ru-RU" dirty="0"/>
              <a:t>) </a:t>
            </a:r>
            <a:r>
              <a:rPr lang="ru-RU" dirty="0" smtClean="0"/>
              <a:t>калия и  1) хлорида </a:t>
            </a:r>
            <a:r>
              <a:rPr lang="ru-RU" dirty="0"/>
              <a:t>алюминия,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2) сероводорода</a:t>
            </a:r>
            <a:r>
              <a:rPr lang="ru-RU" dirty="0"/>
              <a:t>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3) соляной кислоты (изб и </a:t>
            </a:r>
            <a:r>
              <a:rPr lang="ru-RU" dirty="0" err="1" smtClean="0"/>
              <a:t>нед</a:t>
            </a:r>
            <a:r>
              <a:rPr lang="ru-RU" dirty="0" smtClean="0"/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6394722"/>
          </a:xfrm>
        </p:spPr>
        <p:txBody>
          <a:bodyPr/>
          <a:lstStyle/>
          <a:p>
            <a:pPr algn="l"/>
            <a:r>
              <a:rPr lang="en-US" sz="3600" b="1" dirty="0" smtClean="0"/>
              <a:t>1</a:t>
            </a:r>
            <a:r>
              <a:rPr lang="en-US" sz="3600" b="1" dirty="0"/>
              <a:t>) </a:t>
            </a:r>
            <a:r>
              <a:rPr lang="en-US" sz="3600" b="1" dirty="0" smtClean="0"/>
              <a:t>K</a:t>
            </a:r>
            <a:r>
              <a:rPr lang="en-US" sz="3600" b="1" baseline="-25000" dirty="0" smtClean="0"/>
              <a:t>3</a:t>
            </a:r>
            <a:r>
              <a:rPr lang="en-US" sz="3600" b="1" dirty="0">
                <a:sym typeface="Symbol"/>
              </a:rPr>
              <a:t></a:t>
            </a:r>
            <a:r>
              <a:rPr lang="en-US" sz="3600" b="1" dirty="0"/>
              <a:t>Cr(OH)</a:t>
            </a:r>
            <a:r>
              <a:rPr lang="en-US" sz="3600" b="1" baseline="-25000" dirty="0"/>
              <a:t>6</a:t>
            </a:r>
            <a:r>
              <a:rPr lang="en-US" sz="3600" b="1" dirty="0"/>
              <a:t> + </a:t>
            </a:r>
            <a:r>
              <a:rPr lang="en-US" sz="3600" b="1" dirty="0" smtClean="0"/>
              <a:t>AlCl</a:t>
            </a:r>
            <a:r>
              <a:rPr lang="en-US" sz="3600" b="1" baseline="-25000" dirty="0" smtClean="0"/>
              <a:t>3</a:t>
            </a:r>
            <a:r>
              <a:rPr lang="en-US" sz="3600" b="1" dirty="0" smtClean="0"/>
              <a:t>=Cr(OH)</a:t>
            </a:r>
            <a:r>
              <a:rPr lang="en-US" sz="3600" b="1" baseline="-25000" dirty="0" smtClean="0"/>
              <a:t>3</a:t>
            </a:r>
            <a:r>
              <a:rPr lang="en-US" sz="3600" b="1" dirty="0">
                <a:sym typeface="Symbol"/>
              </a:rPr>
              <a:t></a:t>
            </a:r>
            <a:r>
              <a:rPr lang="en-US" sz="3600" b="1" dirty="0"/>
              <a:t> +Al(OH)</a:t>
            </a:r>
            <a:r>
              <a:rPr lang="en-US" sz="3600" b="1" baseline="-25000" dirty="0"/>
              <a:t>3</a:t>
            </a:r>
            <a:r>
              <a:rPr lang="en-US" sz="3600" b="1" dirty="0">
                <a:sym typeface="Symbol"/>
              </a:rPr>
              <a:t></a:t>
            </a:r>
            <a:r>
              <a:rPr lang="en-US" sz="3600" b="1" dirty="0"/>
              <a:t> </a:t>
            </a:r>
            <a:r>
              <a:rPr lang="en-US" sz="3600" b="1" dirty="0" smtClean="0"/>
              <a:t>+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> </a:t>
            </a:r>
            <a:r>
              <a:rPr lang="ru-RU" sz="3600" b="1" dirty="0" smtClean="0"/>
              <a:t>+</a:t>
            </a:r>
            <a:r>
              <a:rPr lang="en-US" sz="3600" b="1" dirty="0" smtClean="0"/>
              <a:t>3KCl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en-US" sz="3600" b="1" dirty="0" smtClean="0"/>
              <a:t>2)K</a:t>
            </a:r>
            <a:r>
              <a:rPr lang="en-US" sz="3600" b="1" baseline="-25000" dirty="0" smtClean="0"/>
              <a:t>3</a:t>
            </a:r>
            <a:r>
              <a:rPr lang="en-US" sz="3600" b="1" dirty="0">
                <a:sym typeface="Symbol"/>
              </a:rPr>
              <a:t></a:t>
            </a:r>
            <a:r>
              <a:rPr lang="en-US" sz="3600" b="1" dirty="0"/>
              <a:t>Cr(OH)</a:t>
            </a:r>
            <a:r>
              <a:rPr lang="en-US" sz="3600" b="1" baseline="-25000" dirty="0"/>
              <a:t>6</a:t>
            </a:r>
            <a:r>
              <a:rPr lang="en-US" sz="3600" b="1" dirty="0">
                <a:sym typeface="Symbol"/>
              </a:rPr>
              <a:t></a:t>
            </a:r>
            <a:r>
              <a:rPr lang="en-US" sz="3600" b="1" dirty="0"/>
              <a:t> + 3H</a:t>
            </a:r>
            <a:r>
              <a:rPr lang="en-US" sz="3600" b="1" baseline="-25000" dirty="0"/>
              <a:t>2</a:t>
            </a:r>
            <a:r>
              <a:rPr lang="en-US" sz="3600" b="1" dirty="0"/>
              <a:t>S = 3KHS + Cr(OH)</a:t>
            </a:r>
            <a:r>
              <a:rPr lang="en-US" sz="3600" b="1" baseline="-25000" dirty="0"/>
              <a:t>3</a:t>
            </a:r>
            <a:r>
              <a:rPr lang="en-US" sz="3600" b="1" dirty="0">
                <a:sym typeface="Symbol"/>
              </a:rPr>
              <a:t></a:t>
            </a:r>
            <a:r>
              <a:rPr lang="en-US" sz="3600" b="1" dirty="0"/>
              <a:t> </a:t>
            </a:r>
            <a:r>
              <a:rPr lang="en-US" sz="3600" b="1" dirty="0" smtClean="0"/>
              <a:t>+3H</a:t>
            </a:r>
            <a:r>
              <a:rPr lang="en-US" sz="3600" b="1" baseline="-25000" dirty="0" smtClean="0"/>
              <a:t>2</a:t>
            </a:r>
            <a:r>
              <a:rPr lang="en-US" sz="3600" b="1" dirty="0" smtClean="0"/>
              <a:t>O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3) </a:t>
            </a:r>
            <a:r>
              <a:rPr lang="en-US" sz="3600" b="1" dirty="0" smtClean="0"/>
              <a:t>K</a:t>
            </a:r>
            <a:r>
              <a:rPr lang="en-US" sz="3600" b="1" baseline="-25000" dirty="0" smtClean="0"/>
              <a:t>3</a:t>
            </a:r>
            <a:r>
              <a:rPr lang="en-US" sz="3600" b="1" dirty="0">
                <a:sym typeface="Symbol"/>
              </a:rPr>
              <a:t></a:t>
            </a:r>
            <a:r>
              <a:rPr lang="en-US" sz="3600" b="1" dirty="0"/>
              <a:t>Cr(OH)</a:t>
            </a:r>
            <a:r>
              <a:rPr lang="en-US" sz="3600" b="1" baseline="-25000" dirty="0"/>
              <a:t>6</a:t>
            </a:r>
            <a:r>
              <a:rPr lang="en-US" sz="3600" b="1" dirty="0">
                <a:sym typeface="Symbol"/>
              </a:rPr>
              <a:t></a:t>
            </a:r>
            <a:r>
              <a:rPr lang="en-US" sz="3600" b="1" dirty="0"/>
              <a:t> + 6HCl </a:t>
            </a:r>
            <a:r>
              <a:rPr lang="ru-RU" sz="3600" b="1" dirty="0"/>
              <a:t>изб</a:t>
            </a:r>
            <a:r>
              <a:rPr lang="en-US" sz="3600" b="1" dirty="0"/>
              <a:t>. = 3KCl + CrCl</a:t>
            </a:r>
            <a:r>
              <a:rPr lang="en-US" sz="3600" b="1" baseline="-25000" dirty="0"/>
              <a:t>3</a:t>
            </a:r>
            <a:r>
              <a:rPr lang="en-US" sz="3600" b="1" dirty="0"/>
              <a:t> + </a:t>
            </a:r>
            <a:r>
              <a:rPr lang="ru-RU" sz="3600" b="1" dirty="0" smtClean="0"/>
              <a:t>  </a:t>
            </a:r>
            <a:br>
              <a:rPr lang="ru-RU" sz="3600" b="1" dirty="0" smtClean="0"/>
            </a:br>
            <a:r>
              <a:rPr lang="ru-RU" sz="3600" b="1" dirty="0" smtClean="0"/>
              <a:t>+ </a:t>
            </a:r>
            <a:r>
              <a:rPr lang="en-US" sz="3600" b="1" dirty="0" smtClean="0"/>
              <a:t>6H</a:t>
            </a:r>
            <a:r>
              <a:rPr lang="en-US" sz="3600" b="1" baseline="-25000" dirty="0" smtClean="0"/>
              <a:t>2</a:t>
            </a:r>
            <a:r>
              <a:rPr lang="en-US" sz="3600" b="1" dirty="0" smtClean="0"/>
              <a:t>O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en-US" sz="3600" b="1" dirty="0"/>
              <a:t> 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>4) </a:t>
            </a:r>
            <a:r>
              <a:rPr lang="en-US" sz="3600" b="1" dirty="0" smtClean="0"/>
              <a:t>K</a:t>
            </a:r>
            <a:r>
              <a:rPr lang="en-US" sz="3600" b="1" baseline="-25000" dirty="0" smtClean="0"/>
              <a:t>3</a:t>
            </a:r>
            <a:r>
              <a:rPr lang="en-US" sz="3600" b="1" dirty="0">
                <a:sym typeface="Symbol"/>
              </a:rPr>
              <a:t></a:t>
            </a:r>
            <a:r>
              <a:rPr lang="en-US" sz="3600" b="1" dirty="0"/>
              <a:t>Cr(OH)</a:t>
            </a:r>
            <a:r>
              <a:rPr lang="en-US" sz="3600" b="1" baseline="-25000" dirty="0"/>
              <a:t>6</a:t>
            </a:r>
            <a:r>
              <a:rPr lang="en-US" sz="3600" b="1" dirty="0">
                <a:sym typeface="Symbol"/>
              </a:rPr>
              <a:t></a:t>
            </a:r>
            <a:r>
              <a:rPr lang="en-US" sz="3600" b="1" dirty="0"/>
              <a:t> + 3HCl </a:t>
            </a:r>
            <a:r>
              <a:rPr lang="ru-RU" sz="3600" b="1" dirty="0" err="1"/>
              <a:t>нед</a:t>
            </a:r>
            <a:r>
              <a:rPr lang="en-US" sz="3600" b="1" dirty="0"/>
              <a:t>. = 3KCl + Cr(OH)</a:t>
            </a:r>
            <a:r>
              <a:rPr lang="en-US" sz="3600" b="1" baseline="-25000" dirty="0"/>
              <a:t>3</a:t>
            </a:r>
            <a:r>
              <a:rPr lang="en-US" sz="3600" b="1" dirty="0">
                <a:sym typeface="Symbol"/>
              </a:rPr>
              <a:t></a:t>
            </a:r>
            <a:r>
              <a:rPr lang="en-US" sz="3600" b="1" dirty="0"/>
              <a:t> + </a:t>
            </a:r>
            <a:r>
              <a:rPr lang="ru-RU" sz="3600" b="1" dirty="0" smtClean="0"/>
              <a:t>+</a:t>
            </a:r>
            <a:r>
              <a:rPr lang="en-US" sz="3600" b="1" dirty="0" smtClean="0"/>
              <a:t>3H</a:t>
            </a:r>
            <a:r>
              <a:rPr lang="en-US" sz="3600" b="1" baseline="-25000" dirty="0" smtClean="0"/>
              <a:t>2</a:t>
            </a:r>
            <a:r>
              <a:rPr lang="en-US" sz="3600" b="1" dirty="0" smtClean="0"/>
              <a:t>O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850106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Основные </a:t>
            </a:r>
            <a:r>
              <a:rPr lang="ru-RU" sz="3200" b="1" dirty="0"/>
              <a:t>свойства при взаимодействии с сильными кислотами:</a:t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err="1" smtClean="0"/>
              <a:t>ZnO</a:t>
            </a:r>
            <a:r>
              <a:rPr lang="en-US" sz="4800" b="1" dirty="0" smtClean="0"/>
              <a:t> </a:t>
            </a:r>
            <a:r>
              <a:rPr lang="ru-RU" sz="4800" b="1" dirty="0"/>
              <a:t>+ 2</a:t>
            </a:r>
            <a:r>
              <a:rPr lang="en-US" sz="4800" b="1" dirty="0" err="1"/>
              <a:t>HCl</a:t>
            </a:r>
            <a:r>
              <a:rPr lang="ru-RU" sz="4800" b="1" dirty="0"/>
              <a:t>  =  </a:t>
            </a:r>
            <a:r>
              <a:rPr lang="en-US" sz="4800" b="1" dirty="0" err="1"/>
              <a:t>ZnCl</a:t>
            </a:r>
            <a:r>
              <a:rPr lang="ru-RU" sz="4800" b="1" baseline="-25000" dirty="0"/>
              <a:t>2</a:t>
            </a:r>
            <a:r>
              <a:rPr lang="ru-RU" sz="4800" b="1" dirty="0"/>
              <a:t> + 2</a:t>
            </a:r>
            <a:r>
              <a:rPr lang="en-US" sz="4800" b="1" dirty="0"/>
              <a:t>H</a:t>
            </a:r>
            <a:r>
              <a:rPr lang="ru-RU" sz="4800" b="1" baseline="-25000" dirty="0"/>
              <a:t>2</a:t>
            </a:r>
            <a:r>
              <a:rPr lang="en-US" sz="4800" b="1" dirty="0"/>
              <a:t>O</a:t>
            </a:r>
            <a:endParaRPr lang="ru-RU" sz="4800" b="1" dirty="0"/>
          </a:p>
          <a:p>
            <a:pPr>
              <a:buNone/>
            </a:pPr>
            <a:r>
              <a:rPr lang="en-US" sz="4800" b="1" dirty="0"/>
              <a:t>Zn</a:t>
            </a:r>
            <a:r>
              <a:rPr lang="ru-RU" sz="4800" b="1" dirty="0"/>
              <a:t>(</a:t>
            </a:r>
            <a:r>
              <a:rPr lang="en-US" sz="4800" b="1" dirty="0"/>
              <a:t>OH</a:t>
            </a:r>
            <a:r>
              <a:rPr lang="ru-RU" sz="4800" b="1" dirty="0"/>
              <a:t>)</a:t>
            </a:r>
            <a:r>
              <a:rPr lang="ru-RU" sz="4800" b="1" baseline="-25000" dirty="0"/>
              <a:t>2</a:t>
            </a:r>
            <a:r>
              <a:rPr lang="ru-RU" sz="4800" b="1" dirty="0"/>
              <a:t> + 2</a:t>
            </a:r>
            <a:r>
              <a:rPr lang="en-US" sz="4800" b="1" dirty="0" err="1"/>
              <a:t>HCl</a:t>
            </a:r>
            <a:r>
              <a:rPr lang="ru-RU" sz="4800" b="1" dirty="0"/>
              <a:t>  =  </a:t>
            </a:r>
            <a:r>
              <a:rPr lang="en-US" sz="4800" b="1" dirty="0" err="1"/>
              <a:t>ZnCl</a:t>
            </a:r>
            <a:r>
              <a:rPr lang="ru-RU" sz="4800" b="1" baseline="-25000" dirty="0"/>
              <a:t>2</a:t>
            </a:r>
            <a:r>
              <a:rPr lang="ru-RU" sz="4800" b="1" dirty="0"/>
              <a:t> + 2</a:t>
            </a:r>
            <a:r>
              <a:rPr lang="en-US" sz="4800" b="1" dirty="0"/>
              <a:t>H</a:t>
            </a:r>
            <a:r>
              <a:rPr lang="ru-RU" sz="4800" b="1" baseline="-25000" dirty="0"/>
              <a:t>2</a:t>
            </a:r>
            <a:r>
              <a:rPr lang="en-US" sz="4800" b="1" dirty="0"/>
              <a:t>O</a:t>
            </a:r>
            <a:endParaRPr lang="ru-RU" sz="4800" b="1" dirty="0"/>
          </a:p>
          <a:p>
            <a:pPr>
              <a:buNone/>
            </a:pPr>
            <a:r>
              <a:rPr lang="en-US" sz="4800" b="1" dirty="0"/>
              <a:t>Al</a:t>
            </a:r>
            <a:r>
              <a:rPr lang="en-US" sz="4800" b="1" baseline="-25000" dirty="0"/>
              <a:t>2</a:t>
            </a:r>
            <a:r>
              <a:rPr lang="en-US" sz="4800" b="1" dirty="0"/>
              <a:t>O</a:t>
            </a:r>
            <a:r>
              <a:rPr lang="en-US" sz="4800" b="1" baseline="-25000" dirty="0"/>
              <a:t>3</a:t>
            </a:r>
            <a:r>
              <a:rPr lang="en-US" sz="4800" b="1" dirty="0"/>
              <a:t> + 6HCl  = 2AlCl</a:t>
            </a:r>
            <a:r>
              <a:rPr lang="en-US" sz="4800" b="1" baseline="-25000" dirty="0"/>
              <a:t>3</a:t>
            </a:r>
            <a:r>
              <a:rPr lang="en-US" sz="4800" b="1" dirty="0"/>
              <a:t> + 3H</a:t>
            </a:r>
            <a:r>
              <a:rPr lang="en-US" sz="4800" b="1" baseline="-25000" dirty="0"/>
              <a:t>2</a:t>
            </a:r>
            <a:r>
              <a:rPr lang="en-US" sz="4800" b="1" dirty="0"/>
              <a:t>O</a:t>
            </a:r>
            <a:endParaRPr lang="ru-RU" sz="4800" b="1" dirty="0"/>
          </a:p>
          <a:p>
            <a:pPr>
              <a:buNone/>
            </a:pPr>
            <a:r>
              <a:rPr lang="en-US" sz="4800" b="1" dirty="0"/>
              <a:t>Al(OH)</a:t>
            </a:r>
            <a:r>
              <a:rPr lang="en-US" sz="4800" b="1" baseline="-25000" dirty="0"/>
              <a:t>3</a:t>
            </a:r>
            <a:r>
              <a:rPr lang="en-US" sz="4800" b="1" dirty="0"/>
              <a:t> + 3HCl  = AlCl</a:t>
            </a:r>
            <a:r>
              <a:rPr lang="en-US" sz="4800" b="1" baseline="-25000" dirty="0"/>
              <a:t>3</a:t>
            </a:r>
            <a:r>
              <a:rPr lang="en-US" sz="4800" b="1" dirty="0"/>
              <a:t> + 3H</a:t>
            </a:r>
            <a:r>
              <a:rPr lang="en-US" sz="4800" b="1" baseline="-25000" dirty="0"/>
              <a:t>2</a:t>
            </a:r>
            <a:r>
              <a:rPr lang="en-US" sz="4800" b="1" dirty="0"/>
              <a:t>O</a:t>
            </a:r>
            <a:endParaRPr lang="ru-RU" sz="4800" b="1" dirty="0"/>
          </a:p>
          <a:p>
            <a:pPr>
              <a:buNone/>
            </a:pP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Кислотные </a:t>
            </a:r>
            <a:r>
              <a:rPr lang="ru-RU" sz="3600" b="1" dirty="0"/>
              <a:t>свойства при взаимодействии со щелочами:</a:t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5069160"/>
          </a:xfrm>
        </p:spPr>
        <p:txBody>
          <a:bodyPr/>
          <a:lstStyle/>
          <a:p>
            <a:pPr>
              <a:buNone/>
            </a:pPr>
            <a:r>
              <a:rPr lang="ru-RU" b="1" u="sng" dirty="0"/>
              <a:t>а)  Реакции при сплавлении.</a:t>
            </a:r>
          </a:p>
          <a:p>
            <a:pPr>
              <a:buNone/>
            </a:pPr>
            <a:r>
              <a:rPr lang="ru-RU" dirty="0"/>
              <a:t>Формулу гидроксида цинка записывают </a:t>
            </a:r>
            <a:r>
              <a:rPr lang="ru-RU" dirty="0" smtClean="0"/>
              <a:t> </a:t>
            </a:r>
            <a:r>
              <a:rPr lang="en-US" dirty="0"/>
              <a:t>H</a:t>
            </a:r>
            <a:r>
              <a:rPr lang="ru-RU" baseline="-25000" dirty="0"/>
              <a:t>2</a:t>
            </a:r>
            <a:r>
              <a:rPr lang="en-US" dirty="0" err="1"/>
              <a:t>ZnO</a:t>
            </a:r>
            <a:r>
              <a:rPr lang="ru-RU" baseline="-25000" dirty="0"/>
              <a:t>2</a:t>
            </a:r>
            <a:r>
              <a:rPr lang="ru-RU" dirty="0"/>
              <a:t> (цинковая кислота).</a:t>
            </a:r>
          </a:p>
          <a:p>
            <a:pPr>
              <a:buNone/>
            </a:pPr>
            <a:r>
              <a:rPr lang="en-US" sz="4000" b="1" dirty="0"/>
              <a:t>H</a:t>
            </a:r>
            <a:r>
              <a:rPr lang="ru-RU" sz="4000" b="1" baseline="-25000" dirty="0"/>
              <a:t>2</a:t>
            </a:r>
            <a:r>
              <a:rPr lang="en-US" sz="4000" b="1" dirty="0" err="1"/>
              <a:t>ZnO</a:t>
            </a:r>
            <a:r>
              <a:rPr lang="ru-RU" sz="4000" b="1" baseline="-25000" dirty="0"/>
              <a:t>2 </a:t>
            </a:r>
            <a:r>
              <a:rPr lang="ru-RU" sz="4000" b="1" dirty="0"/>
              <a:t> + 2</a:t>
            </a:r>
            <a:r>
              <a:rPr lang="en-US" sz="4000" b="1" dirty="0" err="1"/>
              <a:t>NaOH</a:t>
            </a:r>
            <a:r>
              <a:rPr lang="en-US" sz="4000" b="1" dirty="0"/>
              <a:t> </a:t>
            </a:r>
            <a:r>
              <a:rPr lang="ru-RU" sz="4000" b="1" dirty="0"/>
              <a:t> =  </a:t>
            </a:r>
            <a:r>
              <a:rPr lang="en-US" sz="4000" b="1" dirty="0"/>
              <a:t>Na</a:t>
            </a:r>
            <a:r>
              <a:rPr lang="ru-RU" sz="4000" b="1" baseline="-25000" dirty="0"/>
              <a:t>2</a:t>
            </a:r>
            <a:r>
              <a:rPr lang="en-US" sz="4000" b="1" dirty="0" err="1"/>
              <a:t>ZnO</a:t>
            </a:r>
            <a:r>
              <a:rPr lang="ru-RU" sz="4000" b="1" baseline="-25000" dirty="0"/>
              <a:t>2</a:t>
            </a:r>
            <a:r>
              <a:rPr lang="ru-RU" sz="4000" b="1" dirty="0"/>
              <a:t> + 2</a:t>
            </a:r>
            <a:r>
              <a:rPr lang="en-US" sz="4000" b="1" dirty="0"/>
              <a:t>H</a:t>
            </a:r>
            <a:r>
              <a:rPr lang="ru-RU" sz="4000" b="1" baseline="-25000" dirty="0"/>
              <a:t>2</a:t>
            </a:r>
            <a:r>
              <a:rPr lang="en-US" sz="4000" b="1" dirty="0"/>
              <a:t>O</a:t>
            </a:r>
            <a:r>
              <a:rPr lang="ru-RU" sz="4000" b="1" dirty="0"/>
              <a:t> </a:t>
            </a:r>
            <a:endParaRPr lang="ru-RU" sz="4000" b="1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(</a:t>
            </a:r>
            <a:r>
              <a:rPr lang="ru-RU" dirty="0" err="1"/>
              <a:t>цинкат</a:t>
            </a:r>
            <a:r>
              <a:rPr lang="ru-RU" dirty="0"/>
              <a:t> натрия)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sz="4000" b="1" dirty="0" err="1" smtClean="0"/>
              <a:t>ZnO</a:t>
            </a:r>
            <a:r>
              <a:rPr lang="ru-RU" sz="4000" b="1" dirty="0" smtClean="0"/>
              <a:t> </a:t>
            </a:r>
            <a:r>
              <a:rPr lang="ru-RU" sz="4000" b="1" dirty="0"/>
              <a:t>+ 2</a:t>
            </a:r>
            <a:r>
              <a:rPr lang="en-US" sz="4000" b="1" dirty="0" err="1"/>
              <a:t>NaOH</a:t>
            </a:r>
            <a:r>
              <a:rPr lang="ru-RU" sz="4000" b="1" dirty="0"/>
              <a:t>  =  </a:t>
            </a:r>
            <a:r>
              <a:rPr lang="en-US" sz="4000" b="1" dirty="0"/>
              <a:t>Na</a:t>
            </a:r>
            <a:r>
              <a:rPr lang="ru-RU" sz="4000" b="1" baseline="-25000" dirty="0"/>
              <a:t>2</a:t>
            </a:r>
            <a:r>
              <a:rPr lang="en-US" sz="4000" b="1" dirty="0" err="1"/>
              <a:t>ZnO</a:t>
            </a:r>
            <a:r>
              <a:rPr lang="ru-RU" sz="4000" b="1" baseline="-25000" dirty="0"/>
              <a:t>2</a:t>
            </a:r>
            <a:r>
              <a:rPr lang="ru-RU" sz="4000" b="1" dirty="0"/>
              <a:t> + </a:t>
            </a:r>
            <a:r>
              <a:rPr lang="en-US" sz="4000" b="1" dirty="0"/>
              <a:t>H</a:t>
            </a:r>
            <a:r>
              <a:rPr lang="ru-RU" sz="4000" b="1" baseline="-25000" dirty="0"/>
              <a:t>2</a:t>
            </a:r>
            <a:r>
              <a:rPr lang="en-US" sz="4000" b="1" dirty="0"/>
              <a:t>O</a:t>
            </a:r>
            <a:endParaRPr lang="ru-RU" sz="4000" b="1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6322714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Кислотная </a:t>
            </a:r>
            <a:r>
              <a:rPr lang="ru-RU" sz="4000" dirty="0"/>
              <a:t>форма гидроксида алюминия </a:t>
            </a:r>
            <a:r>
              <a:rPr lang="en-US" sz="4000" dirty="0"/>
              <a:t>H</a:t>
            </a:r>
            <a:r>
              <a:rPr lang="ru-RU" sz="4000" baseline="-25000" dirty="0"/>
              <a:t>3</a:t>
            </a:r>
            <a:r>
              <a:rPr lang="en-US" sz="4000" dirty="0" err="1"/>
              <a:t>AlO</a:t>
            </a:r>
            <a:r>
              <a:rPr lang="ru-RU" sz="4000" baseline="-25000" dirty="0"/>
              <a:t>3</a:t>
            </a:r>
            <a:r>
              <a:rPr lang="ru-RU" sz="4000" dirty="0"/>
              <a:t> (</a:t>
            </a:r>
            <a:r>
              <a:rPr lang="ru-RU" sz="4000" dirty="0" err="1"/>
              <a:t>ортоалюминиевая</a:t>
            </a:r>
            <a:r>
              <a:rPr lang="ru-RU" sz="4000" dirty="0"/>
              <a:t> кислота), но она неустойчива, и при нагревании отщепляется </a:t>
            </a:r>
            <a:r>
              <a:rPr lang="ru-RU" sz="4000" dirty="0" smtClean="0"/>
              <a:t>вода, получается  </a:t>
            </a:r>
            <a:r>
              <a:rPr lang="en-US" sz="4000" b="1" dirty="0" err="1"/>
              <a:t>HAlO</a:t>
            </a:r>
            <a:r>
              <a:rPr lang="ru-RU" sz="4000" b="1" baseline="-25000" dirty="0"/>
              <a:t>2</a:t>
            </a:r>
            <a:r>
              <a:rPr lang="ru-RU" sz="4000" dirty="0"/>
              <a:t>, </a:t>
            </a:r>
            <a:r>
              <a:rPr lang="ru-RU" sz="4000" dirty="0" err="1" smtClean="0"/>
              <a:t>метаалюминиевая</a:t>
            </a:r>
            <a:r>
              <a:rPr lang="ru-RU" sz="4000" dirty="0" smtClean="0"/>
              <a:t> </a:t>
            </a:r>
            <a:r>
              <a:rPr lang="ru-RU" sz="4000" dirty="0"/>
              <a:t>кислота.</a:t>
            </a:r>
            <a:br>
              <a:rPr lang="ru-RU" sz="4000" dirty="0"/>
            </a:br>
            <a:r>
              <a:rPr lang="ru-RU" sz="4000" dirty="0"/>
              <a:t>	</a:t>
            </a:r>
            <a:r>
              <a:rPr lang="ru-RU" sz="4000" dirty="0" smtClean="0"/>
              <a:t>При </a:t>
            </a:r>
            <a:r>
              <a:rPr lang="ru-RU" sz="4000" dirty="0"/>
              <a:t>сплавлении соединений алюминия со щелочами получаются соли – </a:t>
            </a:r>
            <a:r>
              <a:rPr lang="ru-RU" sz="4000" dirty="0" err="1"/>
              <a:t>метаалюминаты</a:t>
            </a:r>
            <a:r>
              <a:rPr lang="ru-RU" sz="4000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/>
              <a:t>Al(OH)</a:t>
            </a:r>
            <a:r>
              <a:rPr lang="en-US" b="1" baseline="-25000" dirty="0"/>
              <a:t>3</a:t>
            </a:r>
            <a:r>
              <a:rPr lang="en-US" b="1" dirty="0"/>
              <a:t> + </a:t>
            </a:r>
            <a:r>
              <a:rPr lang="en-US" b="1" dirty="0" err="1"/>
              <a:t>NaOH</a:t>
            </a:r>
            <a:r>
              <a:rPr lang="en-US" b="1" dirty="0"/>
              <a:t>  =  NaAlO</a:t>
            </a:r>
            <a:r>
              <a:rPr lang="en-US" b="1" baseline="-25000" dirty="0"/>
              <a:t>2</a:t>
            </a:r>
            <a:r>
              <a:rPr lang="en-US" b="1" dirty="0"/>
              <a:t> + 2H</a:t>
            </a:r>
            <a:r>
              <a:rPr lang="en-US" b="1" baseline="-25000" dirty="0"/>
              <a:t>2</a:t>
            </a:r>
            <a:r>
              <a:rPr lang="en-US" b="1" dirty="0"/>
              <a:t>O</a:t>
            </a:r>
            <a:r>
              <a:rPr lang="ru-RU" b="1" dirty="0"/>
              <a:t/>
            </a:r>
            <a:br>
              <a:rPr lang="ru-RU" b="1" dirty="0"/>
            </a:br>
            <a:r>
              <a:rPr lang="en-US" b="1" dirty="0"/>
              <a:t>Al</a:t>
            </a:r>
            <a:r>
              <a:rPr lang="en-US" b="1" baseline="-25000" dirty="0"/>
              <a:t>2</a:t>
            </a:r>
            <a:r>
              <a:rPr lang="en-US" b="1" dirty="0"/>
              <a:t>O</a:t>
            </a:r>
            <a:r>
              <a:rPr lang="en-US" b="1" baseline="-25000" dirty="0"/>
              <a:t>3</a:t>
            </a:r>
            <a:r>
              <a:rPr lang="en-US" b="1" dirty="0"/>
              <a:t> + 2NaOH  = 2NaAlO</a:t>
            </a:r>
            <a:r>
              <a:rPr lang="en-US" b="1" baseline="-25000" dirty="0"/>
              <a:t>2</a:t>
            </a:r>
            <a:r>
              <a:rPr lang="en-US" b="1" dirty="0"/>
              <a:t> + H</a:t>
            </a:r>
            <a:r>
              <a:rPr lang="en-US" b="1" baseline="-25000" dirty="0"/>
              <a:t>2</a:t>
            </a:r>
            <a:r>
              <a:rPr lang="en-US" b="1" dirty="0"/>
              <a:t>O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625070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б) Реакции в растворе происходят с образованием комплексных солей:                             </a:t>
            </a:r>
            <a:r>
              <a:rPr lang="en-US" b="1" dirty="0"/>
              <a:t>Zn</a:t>
            </a:r>
            <a:r>
              <a:rPr lang="ru-RU" b="1" dirty="0"/>
              <a:t>(</a:t>
            </a:r>
            <a:r>
              <a:rPr lang="en-US" b="1" dirty="0"/>
              <a:t>OH</a:t>
            </a:r>
            <a:r>
              <a:rPr lang="ru-RU" b="1" dirty="0"/>
              <a:t>)</a:t>
            </a:r>
            <a:r>
              <a:rPr lang="ru-RU" b="1" baseline="-25000" dirty="0"/>
              <a:t>2</a:t>
            </a:r>
            <a:r>
              <a:rPr lang="ru-RU" b="1" dirty="0"/>
              <a:t> + 2</a:t>
            </a:r>
            <a:r>
              <a:rPr lang="en-US" b="1" dirty="0" err="1"/>
              <a:t>NaOH</a:t>
            </a:r>
            <a:r>
              <a:rPr lang="en-US" b="1" dirty="0"/>
              <a:t> </a:t>
            </a:r>
            <a:r>
              <a:rPr lang="ru-RU" b="1" dirty="0"/>
              <a:t> =  </a:t>
            </a:r>
            <a:r>
              <a:rPr lang="en-US" b="1" dirty="0"/>
              <a:t>Na</a:t>
            </a:r>
            <a:r>
              <a:rPr lang="ru-RU" b="1" baseline="-25000" dirty="0"/>
              <a:t>2</a:t>
            </a:r>
            <a:r>
              <a:rPr lang="ru-RU" b="1" dirty="0"/>
              <a:t> </a:t>
            </a:r>
            <a:r>
              <a:rPr lang="ru-RU" b="1" dirty="0">
                <a:sym typeface="Symbol"/>
              </a:rPr>
              <a:t></a:t>
            </a:r>
            <a:r>
              <a:rPr lang="en-US" b="1" dirty="0"/>
              <a:t>Zn</a:t>
            </a:r>
            <a:r>
              <a:rPr lang="ru-RU" b="1" dirty="0"/>
              <a:t>(</a:t>
            </a:r>
            <a:r>
              <a:rPr lang="en-US" b="1" dirty="0"/>
              <a:t>OH</a:t>
            </a:r>
            <a:r>
              <a:rPr lang="ru-RU" b="1" dirty="0"/>
              <a:t>)</a:t>
            </a:r>
            <a:r>
              <a:rPr lang="ru-RU" b="1" baseline="-25000" dirty="0"/>
              <a:t>4</a:t>
            </a:r>
            <a:r>
              <a:rPr lang="ru-RU" b="1" dirty="0">
                <a:sym typeface="Symbol"/>
              </a:rPr>
              <a:t></a:t>
            </a:r>
            <a:r>
              <a:rPr lang="ru-RU" b="1" dirty="0"/>
              <a:t/>
            </a:r>
            <a:br>
              <a:rPr lang="ru-RU" b="1" dirty="0"/>
            </a:br>
            <a:r>
              <a:rPr lang="en-US" b="1" dirty="0" err="1"/>
              <a:t>ZnO</a:t>
            </a:r>
            <a:r>
              <a:rPr lang="en-US" b="1" dirty="0"/>
              <a:t> + 2NaOH + 2H</a:t>
            </a:r>
            <a:r>
              <a:rPr lang="en-US" b="1" baseline="-25000" dirty="0"/>
              <a:t>2</a:t>
            </a:r>
            <a:r>
              <a:rPr lang="en-US" b="1" dirty="0"/>
              <a:t>O  =  Na</a:t>
            </a:r>
            <a:r>
              <a:rPr lang="en-US" b="1" baseline="-25000" dirty="0"/>
              <a:t>2</a:t>
            </a:r>
            <a:r>
              <a:rPr lang="en-US" b="1" dirty="0">
                <a:sym typeface="Symbol"/>
              </a:rPr>
              <a:t></a:t>
            </a:r>
            <a:r>
              <a:rPr lang="en-US" b="1" dirty="0"/>
              <a:t>Zn(OH)</a:t>
            </a:r>
            <a:r>
              <a:rPr lang="en-US" b="1" baseline="-25000" dirty="0"/>
              <a:t>4</a:t>
            </a:r>
            <a:r>
              <a:rPr lang="en-US" b="1" dirty="0">
                <a:sym typeface="Symbol"/>
              </a:rPr>
              <a:t>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(</a:t>
            </a:r>
            <a:r>
              <a:rPr lang="ru-RU" dirty="0" err="1" smtClean="0"/>
              <a:t>тетрагидроксоцинкат</a:t>
            </a:r>
            <a:r>
              <a:rPr lang="ru-RU" dirty="0" smtClean="0"/>
              <a:t> натрия)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/>
              <a:t>Al(OH)</a:t>
            </a:r>
            <a:r>
              <a:rPr lang="en-US" b="1" baseline="-25000" dirty="0" smtClean="0"/>
              <a:t>3</a:t>
            </a:r>
            <a:r>
              <a:rPr lang="en-US" b="1" dirty="0" smtClean="0"/>
              <a:t> </a:t>
            </a:r>
            <a:r>
              <a:rPr lang="en-US" b="1" dirty="0"/>
              <a:t>+ </a:t>
            </a:r>
            <a:r>
              <a:rPr lang="en-US" b="1" dirty="0" err="1"/>
              <a:t>NaOH</a:t>
            </a:r>
            <a:r>
              <a:rPr lang="en-US" b="1" dirty="0"/>
              <a:t>  =  </a:t>
            </a:r>
            <a:r>
              <a:rPr lang="en-US" b="1" dirty="0" err="1"/>
              <a:t>Na</a:t>
            </a:r>
            <a:r>
              <a:rPr lang="en-US" b="1" dirty="0" err="1">
                <a:sym typeface="Symbol"/>
              </a:rPr>
              <a:t></a:t>
            </a:r>
            <a:r>
              <a:rPr lang="en-US" b="1" dirty="0" err="1"/>
              <a:t>Al</a:t>
            </a:r>
            <a:r>
              <a:rPr lang="en-US" b="1" dirty="0"/>
              <a:t>(OH)</a:t>
            </a:r>
            <a:r>
              <a:rPr lang="en-US" b="1" baseline="-25000" dirty="0"/>
              <a:t>4</a:t>
            </a:r>
            <a:r>
              <a:rPr lang="en-US" b="1" dirty="0">
                <a:sym typeface="Symbol"/>
              </a:rPr>
              <a:t></a:t>
            </a:r>
            <a:r>
              <a:rPr lang="ru-RU" b="1" dirty="0"/>
              <a:t/>
            </a:r>
            <a:br>
              <a:rPr lang="ru-RU" b="1" dirty="0"/>
            </a:br>
            <a:r>
              <a:rPr lang="en-US" b="1" dirty="0"/>
              <a:t>Al</a:t>
            </a:r>
            <a:r>
              <a:rPr lang="en-US" b="1" baseline="-25000" dirty="0"/>
              <a:t>2</a:t>
            </a:r>
            <a:r>
              <a:rPr lang="en-US" b="1" dirty="0"/>
              <a:t>O</a:t>
            </a:r>
            <a:r>
              <a:rPr lang="en-US" b="1" baseline="-25000" dirty="0"/>
              <a:t>3</a:t>
            </a:r>
            <a:r>
              <a:rPr lang="en-US" b="1" dirty="0"/>
              <a:t> + 2NaOH + 3H</a:t>
            </a:r>
            <a:r>
              <a:rPr lang="en-US" b="1" baseline="-25000" dirty="0"/>
              <a:t>2</a:t>
            </a:r>
            <a:r>
              <a:rPr lang="en-US" b="1" dirty="0"/>
              <a:t>O  =  2Na</a:t>
            </a:r>
            <a:r>
              <a:rPr lang="en-US" b="1" dirty="0">
                <a:sym typeface="Symbol"/>
              </a:rPr>
              <a:t></a:t>
            </a:r>
            <a:r>
              <a:rPr lang="en-US" b="1" dirty="0"/>
              <a:t>Al(OH)</a:t>
            </a:r>
            <a:r>
              <a:rPr lang="en-US" b="1" baseline="-25000" dirty="0"/>
              <a:t>4</a:t>
            </a:r>
            <a:r>
              <a:rPr lang="en-US" b="1" dirty="0">
                <a:sym typeface="Symbol"/>
              </a:rPr>
              <a:t></a:t>
            </a:r>
            <a:r>
              <a:rPr lang="en-US" b="1" dirty="0"/>
              <a:t> </a:t>
            </a:r>
            <a:r>
              <a:rPr lang="en-US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(</a:t>
            </a:r>
            <a:r>
              <a:rPr lang="ru-RU" dirty="0" err="1" smtClean="0"/>
              <a:t>тетрагидроксоалюминат</a:t>
            </a:r>
            <a:r>
              <a:rPr lang="ru-RU" dirty="0" smtClean="0"/>
              <a:t> натрия)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632271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Соединения бериллия - </a:t>
            </a:r>
            <a:r>
              <a:rPr lang="ru-RU" b="1" dirty="0" err="1"/>
              <a:t>ВеО</a:t>
            </a:r>
            <a:r>
              <a:rPr lang="ru-RU" b="1" dirty="0"/>
              <a:t> и </a:t>
            </a:r>
            <a:r>
              <a:rPr lang="ru-RU" b="1" dirty="0" err="1"/>
              <a:t>Ве</a:t>
            </a:r>
            <a:r>
              <a:rPr lang="ru-RU" b="1" dirty="0"/>
              <a:t>(ОН)</a:t>
            </a:r>
            <a:r>
              <a:rPr lang="ru-RU" b="1" baseline="-25000" dirty="0"/>
              <a:t>2</a:t>
            </a:r>
            <a:r>
              <a:rPr lang="ru-RU" b="1" dirty="0"/>
              <a:t> </a:t>
            </a:r>
            <a:r>
              <a:rPr lang="ru-RU" dirty="0"/>
              <a:t>- взаимодействуют со щелочами аналогично соединениям цинка, соединения хрома (</a:t>
            </a:r>
            <a:r>
              <a:rPr lang="en-US" dirty="0"/>
              <a:t>III</a:t>
            </a:r>
            <a:r>
              <a:rPr lang="ru-RU" dirty="0"/>
              <a:t>) и железа (</a:t>
            </a:r>
            <a:r>
              <a:rPr lang="en-US" dirty="0"/>
              <a:t>III</a:t>
            </a:r>
            <a:r>
              <a:rPr lang="ru-RU" dirty="0"/>
              <a:t>) - </a:t>
            </a:r>
            <a:r>
              <a:rPr lang="en-US" b="1" dirty="0"/>
              <a:t>Cr</a:t>
            </a:r>
            <a:r>
              <a:rPr lang="ru-RU" b="1" baseline="-25000" dirty="0"/>
              <a:t>2</a:t>
            </a:r>
            <a:r>
              <a:rPr lang="en-US" b="1" dirty="0"/>
              <a:t>O</a:t>
            </a:r>
            <a:r>
              <a:rPr lang="ru-RU" b="1" baseline="-25000" dirty="0"/>
              <a:t>3</a:t>
            </a:r>
            <a:r>
              <a:rPr lang="ru-RU" b="1" dirty="0"/>
              <a:t>, </a:t>
            </a:r>
            <a:r>
              <a:rPr lang="en-US" b="1" dirty="0"/>
              <a:t>Cr</a:t>
            </a:r>
            <a:r>
              <a:rPr lang="ru-RU" b="1" dirty="0"/>
              <a:t>(</a:t>
            </a:r>
            <a:r>
              <a:rPr lang="en-US" b="1" dirty="0"/>
              <a:t>OH</a:t>
            </a:r>
            <a:r>
              <a:rPr lang="ru-RU" b="1" dirty="0"/>
              <a:t>)</a:t>
            </a:r>
            <a:r>
              <a:rPr lang="ru-RU" b="1" baseline="-25000" dirty="0"/>
              <a:t>3</a:t>
            </a:r>
            <a:r>
              <a:rPr lang="ru-RU" b="1" dirty="0"/>
              <a:t>, </a:t>
            </a:r>
            <a:r>
              <a:rPr lang="en-US" b="1" dirty="0"/>
              <a:t>Fe</a:t>
            </a:r>
            <a:r>
              <a:rPr lang="ru-RU" b="1" baseline="-25000" dirty="0"/>
              <a:t>2</a:t>
            </a:r>
            <a:r>
              <a:rPr lang="en-US" b="1" dirty="0"/>
              <a:t>O</a:t>
            </a:r>
            <a:r>
              <a:rPr lang="ru-RU" b="1" baseline="-25000" dirty="0"/>
              <a:t>3</a:t>
            </a:r>
            <a:r>
              <a:rPr lang="ru-RU" b="1" dirty="0"/>
              <a:t>, </a:t>
            </a:r>
            <a:r>
              <a:rPr lang="en-US" b="1" dirty="0"/>
              <a:t>Fe</a:t>
            </a:r>
            <a:r>
              <a:rPr lang="ru-RU" b="1" dirty="0"/>
              <a:t>(</a:t>
            </a:r>
            <a:r>
              <a:rPr lang="en-US" b="1" dirty="0"/>
              <a:t>OH</a:t>
            </a:r>
            <a:r>
              <a:rPr lang="ru-RU" b="1" dirty="0"/>
              <a:t>)</a:t>
            </a:r>
            <a:r>
              <a:rPr lang="ru-RU" b="1" baseline="-25000" dirty="0"/>
              <a:t>3</a:t>
            </a:r>
            <a:r>
              <a:rPr lang="ru-RU" dirty="0"/>
              <a:t> - аналогично соединениям алюминия, но оксиды этих металлов взаимодействуют со щелочами только при сплавлении.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6394722"/>
          </a:xfrm>
        </p:spPr>
        <p:txBody>
          <a:bodyPr/>
          <a:lstStyle/>
          <a:p>
            <a:r>
              <a:rPr lang="en-US" b="1" dirty="0"/>
              <a:t>Cr</a:t>
            </a:r>
            <a:r>
              <a:rPr lang="en-US" b="1" baseline="-25000" dirty="0"/>
              <a:t>2</a:t>
            </a:r>
            <a:r>
              <a:rPr lang="en-US" b="1" dirty="0"/>
              <a:t>O</a:t>
            </a:r>
            <a:r>
              <a:rPr lang="en-US" b="1" baseline="-25000" dirty="0"/>
              <a:t>3</a:t>
            </a:r>
            <a:r>
              <a:rPr lang="en-US" b="1" dirty="0"/>
              <a:t> + </a:t>
            </a:r>
            <a:r>
              <a:rPr lang="ru-RU" b="1" dirty="0" smtClean="0"/>
              <a:t>2</a:t>
            </a:r>
            <a:r>
              <a:rPr lang="en-US" b="1" dirty="0" err="1" smtClean="0"/>
              <a:t>NaOH</a:t>
            </a:r>
            <a:r>
              <a:rPr lang="en-US" b="1" dirty="0" smtClean="0"/>
              <a:t> </a:t>
            </a:r>
            <a:r>
              <a:rPr lang="en-US" b="1" baseline="30000" dirty="0" smtClean="0"/>
              <a:t> </a:t>
            </a:r>
            <a:r>
              <a:rPr lang="en-US" b="1" dirty="0"/>
              <a:t>=  </a:t>
            </a:r>
            <a:r>
              <a:rPr lang="ru-RU" b="1" dirty="0" smtClean="0"/>
              <a:t>2</a:t>
            </a:r>
            <a:r>
              <a:rPr lang="en-US" b="1" dirty="0" smtClean="0"/>
              <a:t>NaCrO</a:t>
            </a:r>
            <a:r>
              <a:rPr lang="en-US" b="1" baseline="-25000" dirty="0" smtClean="0"/>
              <a:t>2</a:t>
            </a:r>
            <a:r>
              <a:rPr lang="en-US" b="1" dirty="0" smtClean="0"/>
              <a:t> </a:t>
            </a:r>
            <a:r>
              <a:rPr lang="en-US" b="1" dirty="0"/>
              <a:t>+ H</a:t>
            </a:r>
            <a:r>
              <a:rPr lang="en-US" b="1" baseline="-25000" dirty="0"/>
              <a:t>2</a:t>
            </a:r>
            <a:r>
              <a:rPr lang="en-US" b="1" dirty="0"/>
              <a:t>O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метахромит</a:t>
            </a:r>
            <a:r>
              <a:rPr lang="ru-RU" dirty="0"/>
              <a:t> натрия, хромат (</a:t>
            </a:r>
            <a:r>
              <a:rPr lang="en-US" dirty="0"/>
              <a:t>III</a:t>
            </a:r>
            <a:r>
              <a:rPr lang="ru-RU" dirty="0"/>
              <a:t>) натрия.</a:t>
            </a:r>
            <a:br>
              <a:rPr lang="ru-RU" dirty="0"/>
            </a:br>
            <a:r>
              <a:rPr lang="en-US" b="1" dirty="0"/>
              <a:t>Fe</a:t>
            </a:r>
            <a:r>
              <a:rPr lang="en-US" b="1" baseline="-25000" dirty="0"/>
              <a:t>2</a:t>
            </a:r>
            <a:r>
              <a:rPr lang="en-US" b="1" dirty="0"/>
              <a:t>O</a:t>
            </a:r>
            <a:r>
              <a:rPr lang="en-US" b="1" baseline="-25000" dirty="0"/>
              <a:t>3</a:t>
            </a:r>
            <a:r>
              <a:rPr lang="en-US" b="1" dirty="0"/>
              <a:t> + 2NaOH  =  2NaFeO</a:t>
            </a:r>
            <a:r>
              <a:rPr lang="en-US" b="1" baseline="-25000" dirty="0"/>
              <a:t>2</a:t>
            </a:r>
            <a:r>
              <a:rPr lang="en-US" b="1" dirty="0"/>
              <a:t> + H</a:t>
            </a:r>
            <a:r>
              <a:rPr lang="en-US" b="1" baseline="-25000" dirty="0"/>
              <a:t>2</a:t>
            </a:r>
            <a:r>
              <a:rPr lang="en-US" b="1" dirty="0"/>
              <a:t>O</a:t>
            </a:r>
            <a:r>
              <a:rPr lang="en-US" dirty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феррит натрия, феррат (</a:t>
            </a:r>
            <a:r>
              <a:rPr lang="en-US" dirty="0"/>
              <a:t>III</a:t>
            </a:r>
            <a:r>
              <a:rPr lang="ru-RU" dirty="0"/>
              <a:t>) натрия.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617869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При взаимодействии </a:t>
            </a:r>
            <a:r>
              <a:rPr lang="ru-RU" dirty="0" err="1"/>
              <a:t>гидроксидов</a:t>
            </a:r>
            <a:r>
              <a:rPr lang="ru-RU" dirty="0"/>
              <a:t> этих металлов со щелочами в растворе получаются комплексные соли с координационным числом  </a:t>
            </a:r>
            <a:r>
              <a:rPr lang="ru-RU" b="1" dirty="0"/>
              <a:t>6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Гидроксид хрома (</a:t>
            </a:r>
            <a:r>
              <a:rPr lang="en-US" dirty="0"/>
              <a:t>III</a:t>
            </a:r>
            <a:r>
              <a:rPr lang="ru-RU" dirty="0"/>
              <a:t>) легко растворяется в щелочах.</a:t>
            </a:r>
            <a:br>
              <a:rPr lang="ru-RU" dirty="0"/>
            </a:br>
            <a:r>
              <a:rPr lang="en-US" b="1" dirty="0"/>
              <a:t>Cr(OH)</a:t>
            </a:r>
            <a:r>
              <a:rPr lang="en-US" b="1" baseline="-25000" dirty="0"/>
              <a:t>3</a:t>
            </a:r>
            <a:r>
              <a:rPr lang="en-US" b="1" dirty="0"/>
              <a:t> + 3NaOH = Na</a:t>
            </a:r>
            <a:r>
              <a:rPr lang="en-US" b="1" baseline="-25000" dirty="0"/>
              <a:t>3</a:t>
            </a:r>
            <a:r>
              <a:rPr lang="en-US" b="1" dirty="0">
                <a:sym typeface="Symbol"/>
              </a:rPr>
              <a:t></a:t>
            </a:r>
            <a:r>
              <a:rPr lang="en-US" b="1" dirty="0"/>
              <a:t>Cr(OH)</a:t>
            </a:r>
            <a:r>
              <a:rPr lang="en-US" b="1" baseline="-25000" dirty="0"/>
              <a:t>6</a:t>
            </a:r>
            <a:r>
              <a:rPr lang="en-US" b="1" dirty="0">
                <a:sym typeface="Symbol"/>
              </a:rPr>
              <a:t></a:t>
            </a:r>
            <a:r>
              <a:rPr lang="en-US" dirty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гексагидроксохромат</a:t>
            </a:r>
            <a:r>
              <a:rPr lang="ru-RU" dirty="0"/>
              <a:t> (</a:t>
            </a:r>
            <a:r>
              <a:rPr lang="en-US" dirty="0"/>
              <a:t>III</a:t>
            </a:r>
            <a:r>
              <a:rPr lang="ru-RU" dirty="0"/>
              <a:t>) натрия.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6394722"/>
          </a:xfrm>
        </p:spPr>
        <p:txBody>
          <a:bodyPr/>
          <a:lstStyle/>
          <a:p>
            <a:pPr algn="l"/>
            <a:r>
              <a:rPr lang="ru-RU" dirty="0"/>
              <a:t>Гидроксид железа (</a:t>
            </a:r>
            <a:r>
              <a:rPr lang="en-US" dirty="0"/>
              <a:t>III</a:t>
            </a:r>
            <a:r>
              <a:rPr lang="ru-RU" dirty="0"/>
              <a:t>) имеет очень слабые </a:t>
            </a:r>
            <a:r>
              <a:rPr lang="ru-RU" dirty="0" err="1"/>
              <a:t>амфотерные</a:t>
            </a:r>
            <a:r>
              <a:rPr lang="ru-RU" dirty="0"/>
              <a:t> свойства, взаимодействует только с горячими концентрированными растворами щелочей:             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en-US" b="1" dirty="0"/>
              <a:t>Fe</a:t>
            </a:r>
            <a:r>
              <a:rPr lang="ru-RU" b="1" dirty="0"/>
              <a:t>(</a:t>
            </a:r>
            <a:r>
              <a:rPr lang="en-US" b="1" dirty="0"/>
              <a:t>OH</a:t>
            </a:r>
            <a:r>
              <a:rPr lang="ru-RU" b="1" dirty="0"/>
              <a:t>)</a:t>
            </a:r>
            <a:r>
              <a:rPr lang="ru-RU" b="1" baseline="-25000" dirty="0"/>
              <a:t>3</a:t>
            </a:r>
            <a:r>
              <a:rPr lang="ru-RU" b="1" dirty="0"/>
              <a:t> + 3</a:t>
            </a:r>
            <a:r>
              <a:rPr lang="en-US" b="1" dirty="0" err="1"/>
              <a:t>NaOH</a:t>
            </a:r>
            <a:r>
              <a:rPr lang="ru-RU" b="1" dirty="0"/>
              <a:t> = </a:t>
            </a:r>
            <a:r>
              <a:rPr lang="en-US" b="1" dirty="0"/>
              <a:t>Na</a:t>
            </a:r>
            <a:r>
              <a:rPr lang="ru-RU" b="1" baseline="-25000" dirty="0"/>
              <a:t>3</a:t>
            </a:r>
            <a:r>
              <a:rPr lang="en-US" b="1" dirty="0">
                <a:sym typeface="Symbol"/>
              </a:rPr>
              <a:t></a:t>
            </a:r>
            <a:r>
              <a:rPr lang="en-US" b="1" dirty="0"/>
              <a:t>Fe</a:t>
            </a:r>
            <a:r>
              <a:rPr lang="ru-RU" b="1" dirty="0"/>
              <a:t>(</a:t>
            </a:r>
            <a:r>
              <a:rPr lang="en-US" b="1" dirty="0"/>
              <a:t>OH</a:t>
            </a:r>
            <a:r>
              <a:rPr lang="ru-RU" b="1" dirty="0"/>
              <a:t>)</a:t>
            </a:r>
            <a:r>
              <a:rPr lang="ru-RU" b="1" baseline="-25000" dirty="0"/>
              <a:t>6</a:t>
            </a:r>
            <a:r>
              <a:rPr lang="en-US" b="1" dirty="0">
                <a:sym typeface="Symbol"/>
              </a:rPr>
              <a:t></a:t>
            </a:r>
            <a:r>
              <a:rPr lang="ru-RU" b="1" dirty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 smtClean="0"/>
              <a:t>гексагидроксоферрат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en-US" dirty="0"/>
              <a:t>III</a:t>
            </a:r>
            <a:r>
              <a:rPr lang="ru-RU" dirty="0"/>
              <a:t>) натрия.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408</Words>
  <Application>Microsoft Office PowerPoint</Application>
  <PresentationFormat>Экран (4:3)</PresentationFormat>
  <Paragraphs>33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Амфотерные соединения.</vt:lpstr>
      <vt:lpstr> Основные свойства при взаимодействии с сильными кислотами: </vt:lpstr>
      <vt:lpstr> Кислотные свойства при взаимодействии со щелочами: </vt:lpstr>
      <vt:lpstr> Кислотная форма гидроксида алюминия H3AlO3 (ортоалюминиевая кислота), но она неустойчива, и при нагревании отщепляется вода, получается  HAlO2, метаалюминиевая кислота.  При сплавлении соединений алюминия со щелочами получаются соли – метаалюминаты: Al(OH)3 + NaOH  =  NaAlO2 + 2H2O Al2O3 + 2NaOH  = 2NaAlO2 + H2O  </vt:lpstr>
      <vt:lpstr>б) Реакции в растворе происходят с образованием комплексных солей:                             Zn(OH)2 + 2NaOH  =  Na2 Zn(OH)4 ZnO + 2NaOH + 2H2O  =  Na2Zn(OH)4   (тетрагидроксоцинкат натрия)  Al(OH)3 + NaOH  =  NaAl(OH)4 Al2O3 + 2NaOH + 3H2O  =  2NaAl(OH)4   (тетрагидроксоалюминат натрия) </vt:lpstr>
      <vt:lpstr>Соединения бериллия - ВеО и Ве(ОН)2 - взаимодействуют со щелочами аналогично соединениям цинка, соединения хрома (III) и железа (III) - Cr2O3, Cr(OH)3, Fe2O3, Fe(OH)3 - аналогично соединениям алюминия, но оксиды этих металлов взаимодействуют со щелочами только при сплавлении. </vt:lpstr>
      <vt:lpstr>Cr2O3 + 2NaOH  =  2NaCrO2 + H2O   метахромит натрия, хромат (III) натрия. Fe2O3 + 2NaOH  =  2NaFeO2 + H2O  феррит натрия, феррат (III) натрия. </vt:lpstr>
      <vt:lpstr>При взаимодействии гидроксидов этих металлов со щелочами в растворе получаются комплексные соли с координационным числом  6. Гидроксид хрома (III) легко растворяется в щелочах. Cr(OH)3 + 3NaOH = Na3Cr(OH)6  гексагидроксохромат (III) натрия. </vt:lpstr>
      <vt:lpstr>Гидроксид железа (III) имеет очень слабые амфотерные свойства, взаимодействует только с горячими концентрированными растворами щелочей:                       Fe(OH)3 + 3NaOH = Na3Fe(OH)6  гексагидроксоферрат (III) натрия. </vt:lpstr>
      <vt:lpstr>Из рассматриваемых металлов с растворами щелочей взаимодействуют только Ве, Zn, Al: Be + 2NaOH + 2H2O = Na2Be(OH)4 + H2   тетрагидроксобериллат натрия. Zn + 2NaOH + 2H2O = Na2Zn(OH)4 + H2 2Al + 2NaOH + 6H2O = 2NaAl(OH)4 + 3H2 Железо и хром с растворами щелочей не реагируют, эти реакции возможны только при сплавлении с твёрдыми щелочами. </vt:lpstr>
      <vt:lpstr>способы разрушения комплексных солей </vt:lpstr>
      <vt:lpstr>2. При действии недостатка сильной кислоты получаются средняя соль активного  металла, амфотерный гидроксид и вода:  NaAl(OH)4 + HClнед. = NaCl + Al(OH)3 + H2O  K3Cr(OH)6 +3HNO3 нед.=3KNO3 + Cr(OH)3 +3H2O </vt:lpstr>
      <vt:lpstr>3. При действии слабой кислоты получаются кислая соль активного металла, амфотерный гидроксид и вода:  NaAl(OH)4 + H2S = NaHS + Al(OH)3 + H2O  K3Cr(OH)6 + 3СО2 + 3Н2О = 3KHCO3 + Cr(OH)3 + 3H2O   </vt:lpstr>
      <vt:lpstr>4. При действии углекислого или сернистого газа получаются кислая соль активного металла и амфотерный гидроксид:  NaAl(OH)4 + CO2 = NaHCO3 + Al(OH)3  K3Cr(OH)6+ 3SO2 = 3KHSO3 + Cr(OH)3  </vt:lpstr>
      <vt:lpstr>5. При действии солей, образованных сильными кислотами и катионами Fe3+, Al3+ и  Cr3+ происходит взаимное усиление   гидролиза, получаются два амфотерных гидроксида и соль  активного металла:  3NaAl(OH)4 + FeCl3 = 3Al(OH)3 + Fe(OH)3 + 3NaCl  K3Cr(OH)6 + Al(NO3)3 = Al(OH)3 + Cr(OH)3 + 3KNO3 </vt:lpstr>
      <vt:lpstr>6. При нагревании выделяется вода:  NaAl(OH)4 = NaAlO2 + 2H2O  K3Cr(OH)6 = KCrO2 + 2H2O + 2KOH </vt:lpstr>
      <vt:lpstr>Составить уравнения реакций между растворами гексагидроксохромата (III) калия и  1) хлорида алюминия,  2) сероводорода,  3) соляной кислоты (изб и нед) </vt:lpstr>
      <vt:lpstr>1) K3Cr(OH)6 + AlCl3=Cr(OH)3 +Al(OH)3 +  +3KCl  2)K3Cr(OH)6 + 3H2S = 3KHS + Cr(OH)3 +3H2O  3) K3Cr(OH)6 + 6HCl изб. = 3KCl + CrCl3 +    + 6H2O   4) K3Cr(OH)6 + 3HCl нед. = 3KCl + Cr(OH)3 + +3H2O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Амфотерные соединения.</dc:title>
  <dc:creator>Семёнова Юлия Игоревна</dc:creator>
  <cp:lastModifiedBy>him</cp:lastModifiedBy>
  <cp:revision>9</cp:revision>
  <dcterms:created xsi:type="dcterms:W3CDTF">2013-04-07T16:46:27Z</dcterms:created>
  <dcterms:modified xsi:type="dcterms:W3CDTF">2016-11-24T04:30:45Z</dcterms:modified>
</cp:coreProperties>
</file>