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7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5A07524-FAA9-407E-9133-258AEA342A9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BA29E22-4C7E-4A86-897F-B68D526D7C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strips dir="ru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3.jpeg" /><Relationship Id="rId5" Type="http://schemas.openxmlformats.org/officeDocument/2006/relationships/image" Target="../media/image12.jpeg" /><Relationship Id="rId4" Type="http://schemas.openxmlformats.org/officeDocument/2006/relationships/image" Target="../media/image11.jpe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48965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“вооруженная борьба между различными группами населения, которая имела в своей основе глубокие социальные, национальные и политические противоречия, проходила при активном вмешательстве иностранных сил в различные этапы и стадии…”</a:t>
            </a:r>
          </a:p>
        </p:txBody>
      </p:sp>
      <p:pic>
        <p:nvPicPr>
          <p:cNvPr id="7" name="Рисунок 6" descr="0513-11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6474" y="260648"/>
            <a:ext cx="3213357" cy="36724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96136" y="3933056"/>
            <a:ext cx="273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Академик Ю.А. Поляков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429000"/>
            <a:ext cx="47525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bg1"/>
                </a:solidFill>
                <a:latin typeface="Century Gothic" pitchFamily="34" charset="0"/>
              </a:rPr>
              <a:t>Гражданская война </a:t>
            </a:r>
            <a:r>
              <a:rPr lang="ru-RU" sz="2400" dirty="0">
                <a:solidFill>
                  <a:srgbClr val="FFFF00"/>
                </a:solidFill>
              </a:rPr>
              <a:t>организованная вооруженная борьба за власть между классами, социальными группами, наиболее острая форма классовой борьбы</a:t>
            </a:r>
          </a:p>
        </p:txBody>
      </p:sp>
    </p:spTree>
  </p:cSld>
  <p:clrMapOvr>
    <a:masterClrMapping/>
  </p:clrMapOvr>
  <p:transition spd="slow"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060848"/>
            <a:ext cx="775564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>
                <a:ln w="0"/>
                <a:solidFill>
                  <a:srgbClr val="FF9999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8000" b="1" cap="all" spc="0" dirty="0">
                <a:ln w="0"/>
                <a:solidFill>
                  <a:srgbClr val="FF9999"/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</a:p>
        </p:txBody>
      </p:sp>
    </p:spTree>
  </p:cSld>
  <p:clrMapOvr>
    <a:masterClrMapping/>
  </p:clrMapOvr>
  <p:transition spd="slow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260648"/>
            <a:ext cx="5508104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Причины войны 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268760"/>
            <a:ext cx="54726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ru-RU" sz="2000" i="1" dirty="0">
              <a:solidFill>
                <a:srgbClr val="FFFF66"/>
              </a:solidFill>
              <a:latin typeface="Georgia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itchFamily="18" charset="0"/>
              </a:rPr>
              <a:t>общенациональный кризис в стране, породивший непримиримые противоречия между основными социальными слоями общества;</a:t>
            </a:r>
          </a:p>
          <a:p>
            <a:pPr marL="400050" indent="-400050">
              <a:buFont typeface="+mj-lt"/>
              <a:buAutoNum type="romanUcPeriod"/>
            </a:pPr>
            <a:endParaRPr lang="ru-RU" dirty="0">
              <a:solidFill>
                <a:srgbClr val="FFFF66"/>
              </a:solidFill>
              <a:latin typeface="Georgia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rgbClr val="FFC000"/>
                </a:solidFill>
                <a:latin typeface="Georgia" pitchFamily="18" charset="0"/>
              </a:rPr>
              <a:t>особенности социально-экономической и антирелигиозной политики большевиков, направленной на разжигание вражды в обществе;</a:t>
            </a:r>
          </a:p>
          <a:p>
            <a:pPr marL="400050" indent="-400050">
              <a:buFont typeface="+mj-lt"/>
              <a:buAutoNum type="romanUcPeriod"/>
            </a:pPr>
            <a:endParaRPr lang="ru-RU" dirty="0">
              <a:solidFill>
                <a:srgbClr val="FFFF66"/>
              </a:solidFill>
              <a:latin typeface="Georgia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стремление дворянства и буржуазии </a:t>
            </a:r>
            <a:br>
              <a:rPr lang="ru-RU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вернуть утраченное положение;</a:t>
            </a:r>
          </a:p>
          <a:p>
            <a:pPr marL="400050" indent="-400050">
              <a:buFont typeface="+mj-lt"/>
              <a:buAutoNum type="romanUcPeriod"/>
            </a:pPr>
            <a:endParaRPr lang="ru-RU" dirty="0">
              <a:solidFill>
                <a:srgbClr val="FFFF66"/>
              </a:solidFill>
              <a:latin typeface="Georgia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latin typeface="Georgia" pitchFamily="18" charset="0"/>
              </a:rPr>
              <a:t>падение ценности человеческой жизни в ходе Первой мировой войны — психологический фактор.</a:t>
            </a:r>
          </a:p>
          <a:p>
            <a:pPr marL="400050" indent="-400050">
              <a:buFont typeface="+mj-lt"/>
              <a:buAutoNum type="romanUcPeriod"/>
            </a:pPr>
            <a:endParaRPr lang="ru-RU" sz="16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endParaRPr lang="ru-RU" sz="1600" i="1" dirty="0">
              <a:solidFill>
                <a:srgbClr val="FFFF66"/>
              </a:solidFill>
            </a:endParaRPr>
          </a:p>
        </p:txBody>
      </p:sp>
      <p:pic>
        <p:nvPicPr>
          <p:cNvPr id="14" name="Рисунок 13" descr="08c3080543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916832"/>
            <a:ext cx="3335249" cy="4248472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332656"/>
            <a:ext cx="5508104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Специфические черты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556792"/>
            <a:ext cx="51845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>
                <a:solidFill>
                  <a:srgbClr val="FFC000"/>
                </a:solidFill>
                <a:latin typeface="Century Gothic" pitchFamily="34" charset="0"/>
              </a:rPr>
              <a:t>  сопровождалась интервенцией иностранных держав, стремившихся максимально ослабить Россию;</a:t>
            </a:r>
          </a:p>
          <a:p>
            <a:pPr>
              <a:buFont typeface="Wingdings" pitchFamily="2" charset="2"/>
              <a:buChar char="v"/>
            </a:pPr>
            <a:endParaRPr lang="ru-RU" sz="2200" dirty="0">
              <a:solidFill>
                <a:srgbClr val="FFC000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>
                <a:solidFill>
                  <a:srgbClr val="FFC000"/>
                </a:solidFill>
                <a:latin typeface="Century Gothic" pitchFamily="34" charset="0"/>
              </a:rPr>
              <a:t>  велась с крайним ожесточением («красный» и «белый» террор)</a:t>
            </a:r>
          </a:p>
        </p:txBody>
      </p:sp>
      <p:pic>
        <p:nvPicPr>
          <p:cNvPr id="14" name="Рисунок 13" descr="g31-300x2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628800"/>
            <a:ext cx="3577580" cy="267126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95536" y="4581128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Еще в конце 1917 г. Англия и Франция договорились о военной интервенции против Советской Республики и о разделе сфер влияния в ней. Предполагалось, что США и Япония осуществят захватнические акции на Дальнем Востоке и в Сибири, Англия — на Дону, Кубани и в Закавказье, Франция — на Украине и Крыму, Бессарабии. Германские войска продолжали оккупацию Украины, Белоруссии, Прибалтики. Сразу после заключения Брестского мира и выхода России из мировой войны союзники приступили к осуществлению своих замыслов.</a:t>
            </a:r>
          </a:p>
        </p:txBody>
      </p:sp>
    </p:spTree>
  </p:cSld>
  <p:clrMapOvr>
    <a:masterClrMapping/>
  </p:clrMapOvr>
  <p:transition spd="slow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179512" y="188640"/>
            <a:ext cx="5508104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Основные события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1628800"/>
            <a:ext cx="82809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Century Gothic" pitchFamily="34" charset="0"/>
              </a:rPr>
              <a:t>I</a:t>
            </a:r>
            <a:r>
              <a:rPr lang="ru-RU" sz="4000" b="1" dirty="0">
                <a:solidFill>
                  <a:srgbClr val="002060"/>
                </a:solidFill>
                <a:latin typeface="Century Gothic" pitchFamily="34" charset="0"/>
              </a:rPr>
              <a:t> этап</a:t>
            </a:r>
            <a:r>
              <a:rPr lang="ru-RU" sz="2800" b="1" dirty="0">
                <a:solidFill>
                  <a:srgbClr val="002060"/>
                </a:solidFill>
                <a:latin typeface="Century Gothic" pitchFamily="34" charset="0"/>
              </a:rPr>
              <a:t>: весна 1918 г. – декабрь 1918 г. </a:t>
            </a:r>
            <a:br>
              <a:rPr lang="ru-RU" sz="2000" dirty="0">
                <a:latin typeface="Century Gothic" pitchFamily="34" charset="0"/>
              </a:rPr>
            </a:br>
            <a:r>
              <a:rPr lang="ru-RU" i="1" dirty="0">
                <a:solidFill>
                  <a:srgbClr val="FFFF00"/>
                </a:solidFill>
              </a:rPr>
              <a:t>Характеризуется формированием антисоветских центров и началом активных боевых действий.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3140968"/>
            <a:ext cx="777686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chemeClr val="bg1"/>
                </a:solidFill>
              </a:rPr>
              <a:t>Март-апрель 1918 г. </a:t>
            </a:r>
            <a:r>
              <a:rPr lang="ru-RU" sz="2000" dirty="0">
                <a:solidFill>
                  <a:schemeClr val="bg1"/>
                </a:solidFill>
              </a:rPr>
              <a:t>  </a:t>
            </a:r>
            <a:r>
              <a:rPr lang="ru-RU" dirty="0">
                <a:solidFill>
                  <a:srgbClr val="FFFF00"/>
                </a:solidFill>
              </a:rPr>
              <a:t>- оккупация Германией Украины, Прибалтики и Крыма; в ответ страны Антанты вводят свои войска на территорию России (Англия – в Закавказские порты, Франция - в Одессу и Николаев, США – в Архангельск и Мурманск, Япония – на Дальний Восток);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Май 1918 г.</a:t>
            </a:r>
            <a:r>
              <a:rPr lang="ru-RU" sz="2000" dirty="0">
                <a:solidFill>
                  <a:schemeClr val="bg1"/>
                </a:solidFill>
              </a:rPr>
              <a:t>  </a:t>
            </a:r>
            <a:r>
              <a:rPr lang="ru-RU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-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мятеж чехословацкого корпуса;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Июль 1918 г. </a:t>
            </a:r>
            <a:r>
              <a:rPr lang="ru-RU" sz="2000" dirty="0">
                <a:solidFill>
                  <a:schemeClr val="bg1"/>
                </a:solidFill>
              </a:rPr>
              <a:t> - </a:t>
            </a:r>
            <a:r>
              <a:rPr lang="ru-RU" dirty="0">
                <a:solidFill>
                  <a:srgbClr val="002060"/>
                </a:solidFill>
              </a:rPr>
              <a:t>мятежи левых эсеров в Москве, Ярославле, Рыбинске и других городах центральной части страны;</a:t>
            </a:r>
          </a:p>
          <a:p>
            <a:endParaRPr lang="ru-RU" sz="2000" u="sng" dirty="0">
              <a:solidFill>
                <a:srgbClr val="002060"/>
              </a:solidFill>
            </a:endParaRPr>
          </a:p>
          <a:p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40466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Monotype Corsiva" pitchFamily="66" charset="0"/>
              </a:rPr>
              <a:t>К концу 1918 г. окончательно  складывается  расстановка  сил; сформировались  4  основных  центра  «белого»  движения: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1556792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rgbClr val="FF0000"/>
                </a:solidFill>
              </a:rPr>
              <a:t>Войска адмирала Колчака (Урал, Сибирь).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rgbClr val="FFFF00"/>
                </a:solidFill>
              </a:rPr>
              <a:t>Вооруженные силы Юга России генерала Деникина (Донская область, Северный Кавказ).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Вооруженные силы Севера России генерала Миллера (район Архангельска).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>
                <a:solidFill>
                  <a:srgbClr val="FFC000"/>
                </a:solidFill>
              </a:rPr>
              <a:t>Войска генерала Юденича в Прибалтике</a:t>
            </a:r>
            <a:r>
              <a:rPr lang="ru-RU" dirty="0"/>
              <a:t>.</a:t>
            </a:r>
          </a:p>
        </p:txBody>
      </p:sp>
      <p:pic>
        <p:nvPicPr>
          <p:cNvPr id="13" name="Рисунок 12" descr="Admiral_Kolch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556792"/>
            <a:ext cx="1512168" cy="22090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3717032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Колчак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dirty="0">
                <a:solidFill>
                  <a:schemeClr val="bg1"/>
                </a:solidFill>
              </a:rPr>
              <a:t>А. 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w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1556792"/>
            <a:ext cx="1800200" cy="216024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092280" y="3717032"/>
            <a:ext cx="171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Деникин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dirty="0">
                <a:solidFill>
                  <a:schemeClr val="bg1"/>
                </a:solidFill>
              </a:rPr>
              <a:t>А.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dirty="0">
                <a:solidFill>
                  <a:schemeClr val="bg1"/>
                </a:solidFill>
              </a:rPr>
              <a:t>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6093296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Миллер Е. К.</a:t>
            </a:r>
          </a:p>
        </p:txBody>
      </p:sp>
      <p:pic>
        <p:nvPicPr>
          <p:cNvPr id="18" name="Рисунок 17" descr="5582c9d050d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4077072"/>
            <a:ext cx="1473225" cy="2035874"/>
          </a:xfrm>
          <a:prstGeom prst="rect">
            <a:avLst/>
          </a:prstGeom>
        </p:spPr>
      </p:pic>
      <p:pic>
        <p:nvPicPr>
          <p:cNvPr id="19" name="Рисунок 18" descr="0016-025-Ljudi-epokh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077072"/>
            <a:ext cx="1832931" cy="2016224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860032" y="6093296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Юденич Н. Н.</a:t>
            </a:r>
          </a:p>
        </p:txBody>
      </p:sp>
    </p:spTree>
  </p:cSld>
  <p:clrMapOvr>
    <a:masterClrMapping/>
  </p:clrMapOvr>
  <p:transition spd="slow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179512" y="188640"/>
            <a:ext cx="5508104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Основные события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1628800"/>
            <a:ext cx="82809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Century Gothic" pitchFamily="34" charset="0"/>
              </a:rPr>
              <a:t>II</a:t>
            </a:r>
            <a:r>
              <a:rPr lang="ru-RU" sz="4000" b="1" dirty="0">
                <a:solidFill>
                  <a:srgbClr val="002060"/>
                </a:solidFill>
                <a:latin typeface="Century Gothic" pitchFamily="34" charset="0"/>
              </a:rPr>
              <a:t> этап</a:t>
            </a:r>
            <a:r>
              <a:rPr lang="ru-RU" sz="2800" b="1" dirty="0">
                <a:solidFill>
                  <a:srgbClr val="002060"/>
                </a:solidFill>
                <a:latin typeface="Century Gothic" pitchFamily="34" charset="0"/>
              </a:rPr>
              <a:t>: январь – декабрь 1919 г. </a:t>
            </a:r>
            <a:br>
              <a:rPr lang="ru-RU" sz="2000" dirty="0">
                <a:latin typeface="Century Gothic" pitchFamily="34" charset="0"/>
              </a:rPr>
            </a:br>
            <a:r>
              <a:rPr lang="ru-RU" i="1" dirty="0">
                <a:solidFill>
                  <a:srgbClr val="FFFF00"/>
                </a:solidFill>
              </a:rPr>
              <a:t>Кульминация гражданской войны; относительное равенство сил; крупномасштабные операции на всех фронтах.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3140968"/>
            <a:ext cx="77768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chemeClr val="bg1"/>
                </a:solidFill>
              </a:rPr>
              <a:t>Февраль-март 1919 г. </a:t>
            </a:r>
            <a:r>
              <a:rPr lang="ru-RU" sz="2000" dirty="0">
                <a:solidFill>
                  <a:schemeClr val="bg1"/>
                </a:solidFill>
              </a:rPr>
              <a:t>  </a:t>
            </a: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dirty="0"/>
              <a:t>генеральное наступление войск Колчака на Казань и Москву, мобилизация всех возможных ресурсов Советским правительством;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Апрель 1919 г.</a:t>
            </a:r>
            <a:r>
              <a:rPr lang="ru-RU" sz="2000" dirty="0">
                <a:solidFill>
                  <a:schemeClr val="bg1"/>
                </a:solidFill>
              </a:rPr>
              <a:t>  - </a:t>
            </a:r>
            <a:r>
              <a:rPr lang="ru-RU" dirty="0"/>
              <a:t>контрнаступление Красной армии (Тухачевский, Егоров), вытеснение войск Колчака за Урал и их полный разгром к концу 1919 г.; одновременно – первое наступление Юденича на Петроград (с трудом было отбито);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Июль-сентябрь 1919 г. </a:t>
            </a:r>
            <a:r>
              <a:rPr lang="ru-RU" sz="2000" dirty="0">
                <a:solidFill>
                  <a:schemeClr val="bg1"/>
                </a:solidFill>
              </a:rPr>
              <a:t> - </a:t>
            </a:r>
            <a:r>
              <a:rPr lang="ru-RU" dirty="0"/>
              <a:t>генеральное наступление Деникина на Москву (максимальное продвижение – до Орла);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Сентябрь-октябрь 1919 г.</a:t>
            </a:r>
            <a:r>
              <a:rPr lang="ru-RU" sz="2000" dirty="0">
                <a:solidFill>
                  <a:schemeClr val="bg1"/>
                </a:solidFill>
              </a:rPr>
              <a:t> – </a:t>
            </a:r>
            <a:r>
              <a:rPr lang="ru-RU" dirty="0"/>
              <a:t>контрнаступление Красной Армии (Фрунзе, Буденный, Ворошилов); войска Деникина вытеснены в Крым и на северный Кавказ;</a:t>
            </a:r>
            <a:endParaRPr lang="ru-RU" sz="2000" u="sng" dirty="0">
              <a:solidFill>
                <a:schemeClr val="bg1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sz="2000" u="sng" dirty="0">
              <a:solidFill>
                <a:schemeClr val="bg1"/>
              </a:solidFill>
            </a:endParaRPr>
          </a:p>
          <a:p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179512" y="188640"/>
            <a:ext cx="5508104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Основные события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1628800"/>
            <a:ext cx="82809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Century Gothic" pitchFamily="34" charset="0"/>
              </a:rPr>
              <a:t>III</a:t>
            </a:r>
            <a:r>
              <a:rPr lang="ru-RU" sz="4000" b="1" dirty="0">
                <a:solidFill>
                  <a:srgbClr val="002060"/>
                </a:solidFill>
                <a:latin typeface="Century Gothic" pitchFamily="34" charset="0"/>
              </a:rPr>
              <a:t> этап</a:t>
            </a:r>
            <a:r>
              <a:rPr lang="ru-RU" sz="2800" b="1" dirty="0">
                <a:solidFill>
                  <a:srgbClr val="002060"/>
                </a:solidFill>
                <a:latin typeface="Century Gothic" pitchFamily="34" charset="0"/>
              </a:rPr>
              <a:t>: январь – ноябрь 1920 г. </a:t>
            </a:r>
            <a:br>
              <a:rPr lang="ru-RU" sz="2000" dirty="0">
                <a:latin typeface="Century Gothic" pitchFamily="34" charset="0"/>
              </a:rPr>
            </a:br>
            <a:r>
              <a:rPr lang="ru-RU" i="1" dirty="0">
                <a:solidFill>
                  <a:srgbClr val="FFFF00"/>
                </a:solidFill>
              </a:rPr>
              <a:t>Прошёл при явном перевесе «красных», белое движение было окончательно разгромлено.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2924944"/>
            <a:ext cx="77768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chemeClr val="bg1"/>
                </a:solidFill>
              </a:rPr>
              <a:t>Март 1920 г. </a:t>
            </a:r>
            <a:r>
              <a:rPr lang="ru-RU" sz="2000" dirty="0">
                <a:solidFill>
                  <a:schemeClr val="bg1"/>
                </a:solidFill>
              </a:rPr>
              <a:t>  </a:t>
            </a: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dirty="0"/>
              <a:t>разгром войск генерала Миллера на Севере России;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Апрель-октябрь 1920 г.</a:t>
            </a:r>
            <a:r>
              <a:rPr lang="ru-RU" sz="2000" dirty="0">
                <a:solidFill>
                  <a:schemeClr val="bg1"/>
                </a:solidFill>
              </a:rPr>
              <a:t>  - </a:t>
            </a:r>
            <a:r>
              <a:rPr lang="ru-RU" dirty="0"/>
              <a:t>советско-польская война: вторжение польских войск на Украину и захват Киева; ответное контрнаступление Красной армии до Варшавы (Тухачевский, Буденный); вытеснение Красной армии обратно на Украину. Главные причины неудач: истощенность Красной армии, разногласия и соперничество Тухачевского и Буденного; поддержка европейскими государствами польского правительства и снабжение польской армии оружием;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Сентябрь 1920 г. </a:t>
            </a:r>
            <a:r>
              <a:rPr lang="ru-RU" sz="2000" dirty="0">
                <a:solidFill>
                  <a:schemeClr val="bg1"/>
                </a:solidFill>
              </a:rPr>
              <a:t> - </a:t>
            </a:r>
            <a:r>
              <a:rPr lang="ru-RU" dirty="0"/>
              <a:t>наступление войск Врангеля из Крыма на Южную Украину, советское правительство принимает решение заключить мир с Польшей на любых условиях;</a:t>
            </a:r>
          </a:p>
          <a:p>
            <a:r>
              <a:rPr lang="ru-RU" sz="2000" u="sng" dirty="0">
                <a:solidFill>
                  <a:schemeClr val="bg1"/>
                </a:solidFill>
              </a:rPr>
              <a:t>Ноябрь 1920 г.</a:t>
            </a:r>
            <a:r>
              <a:rPr lang="ru-RU" sz="2000" dirty="0">
                <a:solidFill>
                  <a:schemeClr val="bg1"/>
                </a:solidFill>
              </a:rPr>
              <a:t> – </a:t>
            </a:r>
            <a:r>
              <a:rPr lang="ru-RU" dirty="0"/>
              <a:t>наступление Красной Армии в Крыму (Фрунзе) и  полный разгром войск Врангеля; окончание гражданской войны.</a:t>
            </a:r>
            <a:endParaRPr lang="ru-RU" sz="2000" u="sng" dirty="0">
              <a:solidFill>
                <a:schemeClr val="bg1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sz="2000" u="sng" dirty="0">
              <a:solidFill>
                <a:schemeClr val="bg1"/>
              </a:solidFill>
            </a:endParaRPr>
          </a:p>
          <a:p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60648"/>
            <a:ext cx="9144000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b="1" noProof="0" dirty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Причины победы </a:t>
            </a:r>
          </a:p>
          <a:p>
            <a:pPr lvl="0" algn="ctr">
              <a:spcBef>
                <a:spcPct val="0"/>
              </a:spcBef>
            </a:pPr>
            <a:r>
              <a:rPr lang="ru-RU" sz="4000" b="1" noProof="0" dirty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Советской республики </a:t>
            </a:r>
            <a:endParaRPr kumimoji="0" lang="ru-RU" sz="4000" b="1" i="0" u="none" strike="noStrike" kern="1200" normalizeH="0" baseline="0" noProof="0" dirty="0">
              <a:ln w="31550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196752"/>
            <a:ext cx="784887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Wingdings" pitchFamily="2" charset="2"/>
              <a:buChar char="ü"/>
            </a:pPr>
            <a:endParaRPr lang="ru-RU" sz="2000" i="1" dirty="0">
              <a:solidFill>
                <a:srgbClr val="FFFF66"/>
              </a:solidFill>
              <a:latin typeface="Georgia" pitchFamily="18" charset="0"/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ru-RU" dirty="0">
                <a:solidFill>
                  <a:srgbClr val="FFC000"/>
                </a:solidFill>
                <a:latin typeface="+mj-lt"/>
              </a:rPr>
              <a:t>«Красных» поддержала значительная часть населения;</a:t>
            </a:r>
          </a:p>
          <a:p>
            <a:pPr marL="400050" indent="-400050">
              <a:buFont typeface="Wingdings" pitchFamily="2" charset="2"/>
              <a:buChar char="ü"/>
            </a:pPr>
            <a:endParaRPr lang="ru-RU" dirty="0">
              <a:solidFill>
                <a:srgbClr val="FFC000"/>
              </a:solidFill>
              <a:latin typeface="+mj-lt"/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ru-RU" dirty="0">
                <a:solidFill>
                  <a:srgbClr val="FFC000"/>
                </a:solidFill>
                <a:latin typeface="+mj-lt"/>
              </a:rPr>
              <a:t>Отсутствие единого командования у «белых»;</a:t>
            </a:r>
          </a:p>
          <a:p>
            <a:pPr marL="400050" indent="-400050">
              <a:buFont typeface="Wingdings" pitchFamily="2" charset="2"/>
              <a:buChar char="ü"/>
            </a:pPr>
            <a:endParaRPr lang="ru-RU" dirty="0">
              <a:solidFill>
                <a:srgbClr val="FFC000"/>
              </a:solidFill>
              <a:latin typeface="+mj-lt"/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ru-RU" dirty="0">
                <a:solidFill>
                  <a:srgbClr val="FFC000"/>
                </a:solidFill>
                <a:latin typeface="+mj-lt"/>
              </a:rPr>
              <a:t>Неудачная национальная политика «белых». Лозунг «единой и неделимой России» оттолкнул от них национальные окраины;</a:t>
            </a:r>
          </a:p>
          <a:p>
            <a:pPr marL="400050" indent="-400050">
              <a:buFont typeface="Wingdings" pitchFamily="2" charset="2"/>
              <a:buChar char="ü"/>
            </a:pPr>
            <a:endParaRPr lang="ru-RU" dirty="0">
              <a:solidFill>
                <a:srgbClr val="FFC000"/>
              </a:solidFill>
              <a:latin typeface="+mj-lt"/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ru-RU" dirty="0">
                <a:solidFill>
                  <a:srgbClr val="FFC000"/>
                </a:solidFill>
                <a:latin typeface="+mj-lt"/>
              </a:rPr>
              <a:t>«Белые» опирались на помощь Антанты, то есть интервентов, поэтому в глазах населения выглядели их пособниками, как </a:t>
            </a:r>
            <a:r>
              <a:rPr lang="ru-RU" dirty="0" err="1">
                <a:solidFill>
                  <a:srgbClr val="FFC000"/>
                </a:solidFill>
                <a:latin typeface="+mj-lt"/>
              </a:rPr>
              <a:t>антинациональная</a:t>
            </a:r>
            <a:r>
              <a:rPr lang="ru-RU" dirty="0">
                <a:solidFill>
                  <a:srgbClr val="FFC000"/>
                </a:solidFill>
                <a:latin typeface="+mj-lt"/>
              </a:rPr>
              <a:t> сила</a:t>
            </a:r>
          </a:p>
          <a:p>
            <a:pPr marL="400050" indent="-400050">
              <a:buFont typeface="Wingdings" pitchFamily="2" charset="2"/>
              <a:buChar char="ü"/>
            </a:pPr>
            <a:endParaRPr lang="ru-RU" dirty="0">
              <a:solidFill>
                <a:srgbClr val="FFC000"/>
              </a:solidFill>
              <a:latin typeface="+mj-lt"/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ru-RU" dirty="0">
                <a:solidFill>
                  <a:srgbClr val="FFC000"/>
                </a:solidFill>
                <a:latin typeface="+mj-lt"/>
              </a:rPr>
              <a:t>«Красным» удалось провести мобилизацию всех ресурсов при помощи политики «военного коммунизма», чего не смогли сделать «белые». Основные мероприятия этой политики: введение продразверстки (по сути, конфискация продовольствия у крестьян на нужды армии), всеобщей трудовой повинности, милитаризация труда, запрет частной торговли, национализация средних и даже мелких предприятий, курс на свертывание товарно-денежных отношений</a:t>
            </a:r>
          </a:p>
          <a:p>
            <a:pPr marL="400050" indent="-400050">
              <a:buFont typeface="+mj-lt"/>
              <a:buAutoNum type="romanUcPeriod"/>
            </a:pPr>
            <a:endParaRPr lang="ru-RU" sz="1600" i="1" dirty="0">
              <a:solidFill>
                <a:srgbClr val="FFFF66"/>
              </a:solidFill>
            </a:endParaRPr>
          </a:p>
          <a:p>
            <a:pPr marL="400050" indent="-400050">
              <a:buFont typeface="+mj-lt"/>
              <a:buAutoNum type="romanUcPeriod"/>
            </a:pPr>
            <a:endParaRPr lang="ru-RU" sz="1600" i="1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60648"/>
            <a:ext cx="9144000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b="1" noProof="0" dirty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Последствия Гражданской войны</a:t>
            </a:r>
            <a:endParaRPr kumimoji="0" lang="ru-RU" sz="4000" b="1" i="0" u="none" strike="noStrike" kern="1200" normalizeH="0" baseline="0" noProof="0" dirty="0">
              <a:ln w="31550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70080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FFFF00"/>
                </a:solidFill>
                <a:latin typeface="Century Gothic" pitchFamily="34" charset="0"/>
              </a:rPr>
              <a:t> тяжелейший экономический кризис, полная хозяйственная разруха (падение промышленного производства в 7 раз, с/</a:t>
            </a:r>
            <a:r>
              <a:rPr lang="ru-RU" dirty="0" err="1">
                <a:solidFill>
                  <a:srgbClr val="FFFF00"/>
                </a:solidFill>
                <a:latin typeface="Century Gothic" pitchFamily="34" charset="0"/>
              </a:rPr>
              <a:t>х</a:t>
            </a:r>
            <a:r>
              <a:rPr lang="ru-RU" dirty="0">
                <a:solidFill>
                  <a:srgbClr val="FFFF00"/>
                </a:solidFill>
                <a:latin typeface="Century Gothic" pitchFamily="34" charset="0"/>
              </a:rPr>
              <a:t> производства – в 2 раза);</a:t>
            </a:r>
            <a:br>
              <a:rPr lang="ru-RU" dirty="0">
                <a:solidFill>
                  <a:srgbClr val="FFFF00"/>
                </a:solidFill>
                <a:latin typeface="Century Gothic" pitchFamily="34" charset="0"/>
              </a:rPr>
            </a:br>
            <a:endParaRPr lang="ru-RU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FFFF00"/>
                </a:solidFill>
                <a:latin typeface="Century Gothic" pitchFamily="34" charset="0"/>
              </a:rPr>
              <a:t> огромные демографические потери (за годы первой мировой и гражданской войн погибло около 10 млн. человек);</a:t>
            </a:r>
            <a:br>
              <a:rPr lang="ru-RU" dirty="0">
                <a:solidFill>
                  <a:srgbClr val="FFFF00"/>
                </a:solidFill>
                <a:latin typeface="Century Gothic" pitchFamily="34" charset="0"/>
              </a:rPr>
            </a:br>
            <a:endParaRPr lang="ru-RU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FFFF00"/>
                </a:solidFill>
                <a:latin typeface="Century Gothic" pitchFamily="34" charset="0"/>
              </a:rPr>
              <a:t> полное и окончательное установление советской власти в стране.</a:t>
            </a:r>
          </a:p>
        </p:txBody>
      </p:sp>
      <p:pic>
        <p:nvPicPr>
          <p:cNvPr id="8" name="Рисунок 7" descr="1281910928_warsovpost_00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844824"/>
            <a:ext cx="3246107" cy="486916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409</TotalTime>
  <Words>783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путник</dc:creator>
  <cp:lastModifiedBy>msz30</cp:lastModifiedBy>
  <cp:revision>47</cp:revision>
  <dcterms:created xsi:type="dcterms:W3CDTF">2013-09-08T08:09:29Z</dcterms:created>
  <dcterms:modified xsi:type="dcterms:W3CDTF">2018-06-19T12:45:42Z</dcterms:modified>
</cp:coreProperties>
</file>