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7" r:id="rId4"/>
    <p:sldId id="257" r:id="rId5"/>
    <p:sldId id="261" r:id="rId6"/>
    <p:sldId id="268" r:id="rId7"/>
    <p:sldId id="260" r:id="rId8"/>
    <p:sldId id="269" r:id="rId9"/>
    <p:sldId id="271" r:id="rId10"/>
    <p:sldId id="266" r:id="rId11"/>
    <p:sldId id="262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70" autoAdjust="0"/>
    <p:restoredTop sz="94660"/>
  </p:normalViewPr>
  <p:slideViewPr>
    <p:cSldViewPr>
      <p:cViewPr varScale="1">
        <p:scale>
          <a:sx n="80" d="100"/>
          <a:sy n="80" d="100"/>
        </p:scale>
        <p:origin x="-1421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439-42E5-4996-910F-E0AA01F0761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A4B4-040D-4EA8-8629-A6F2D64D18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439-42E5-4996-910F-E0AA01F0761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A4B4-040D-4EA8-8629-A6F2D64D18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439-42E5-4996-910F-E0AA01F0761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A4B4-040D-4EA8-8629-A6F2D64D18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439-42E5-4996-910F-E0AA01F0761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A4B4-040D-4EA8-8629-A6F2D64D18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439-42E5-4996-910F-E0AA01F0761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A4B4-040D-4EA8-8629-A6F2D64D18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439-42E5-4996-910F-E0AA01F0761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A4B4-040D-4EA8-8629-A6F2D64D18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439-42E5-4996-910F-E0AA01F0761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A4B4-040D-4EA8-8629-A6F2D64D18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439-42E5-4996-910F-E0AA01F0761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A4B4-040D-4EA8-8629-A6F2D64D18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439-42E5-4996-910F-E0AA01F0761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A4B4-040D-4EA8-8629-A6F2D64D18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439-42E5-4996-910F-E0AA01F0761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A4B4-040D-4EA8-8629-A6F2D64D18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439-42E5-4996-910F-E0AA01F0761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A4B4-040D-4EA8-8629-A6F2D64D18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5A30439-42E5-4996-910F-E0AA01F0761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EF9A4B4-040D-4EA8-8629-A6F2D64D18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7380312" cy="2088232"/>
          </a:xfrm>
        </p:spPr>
        <p:txBody>
          <a:bodyPr>
            <a:noAutofit/>
          </a:bodyPr>
          <a:lstStyle/>
          <a:p>
            <a:pPr algn="l"/>
            <a:r>
              <a:rPr lang="ru-RU" sz="6000" dirty="0" smtClean="0"/>
              <a:t>Художественная культура 19 века</a:t>
            </a:r>
            <a:endParaRPr lang="ru-RU" sz="6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3116"/>
            <a:ext cx="6048672" cy="4472051"/>
          </a:xfrm>
        </p:spPr>
      </p:pic>
      <p:sp>
        <p:nvSpPr>
          <p:cNvPr id="6" name="Подзаголовок 4"/>
          <p:cNvSpPr>
            <a:spLocks noGrp="1"/>
          </p:cNvSpPr>
          <p:nvPr/>
        </p:nvSpPr>
        <p:spPr>
          <a:xfrm>
            <a:off x="644652" y="2552700"/>
            <a:ext cx="7854696" cy="1752600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/>
        </p:nvSpPr>
        <p:spPr>
          <a:xfrm>
            <a:off x="6143636" y="4357694"/>
            <a:ext cx="3000364" cy="250030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600" dirty="0" smtClean="0"/>
              <a:t>Выполнила: </a:t>
            </a:r>
            <a:br>
              <a:rPr lang="ru-RU" sz="1600" dirty="0" smtClean="0"/>
            </a:br>
            <a:r>
              <a:rPr lang="ru-RU" sz="1600" dirty="0" err="1" smtClean="0"/>
              <a:t>Крысанова</a:t>
            </a:r>
            <a:r>
              <a:rPr lang="ru-RU" sz="1600" dirty="0" smtClean="0"/>
              <a:t> А.О</a:t>
            </a:r>
            <a:br>
              <a:rPr lang="ru-RU" sz="1600" dirty="0" smtClean="0"/>
            </a:br>
            <a:r>
              <a:rPr lang="ru-RU" sz="1600" dirty="0" smtClean="0"/>
              <a:t>Ученица 11 класс </a:t>
            </a:r>
            <a:br>
              <a:rPr lang="ru-RU" sz="1600" dirty="0" smtClean="0"/>
            </a:br>
            <a:r>
              <a:rPr lang="ru-RU" sz="1600" dirty="0" smtClean="0"/>
              <a:t>МОБУ СОШ №5</a:t>
            </a:r>
            <a:br>
              <a:rPr lang="ru-RU" sz="1600" dirty="0" smtClean="0"/>
            </a:br>
            <a:r>
              <a:rPr lang="ru-RU" sz="1600" smtClean="0"/>
              <a:t>с.Нагорное </a:t>
            </a:r>
            <a:r>
              <a:rPr lang="ru-RU" sz="1600" dirty="0" err="1" smtClean="0"/>
              <a:t>П</a:t>
            </a:r>
            <a:r>
              <a:rPr lang="ru-RU" sz="1600" smtClean="0"/>
              <a:t>ожарский </a:t>
            </a:r>
            <a:r>
              <a:rPr lang="ru-RU" sz="1600" dirty="0" smtClean="0"/>
              <a:t>район</a:t>
            </a:r>
            <a:r>
              <a:rPr lang="ru-RU" sz="1600" smtClean="0"/>
              <a:t>, </a:t>
            </a:r>
            <a:r>
              <a:rPr lang="ru-RU" sz="1600" smtClean="0"/>
              <a:t>Приморский </a:t>
            </a:r>
            <a:r>
              <a:rPr lang="ru-RU" sz="1600" dirty="0" smtClean="0"/>
              <a:t>край</a:t>
            </a:r>
            <a:br>
              <a:rPr lang="ru-RU" sz="1600" dirty="0" smtClean="0"/>
            </a:br>
            <a:r>
              <a:rPr lang="ru-RU" sz="1600" dirty="0" smtClean="0"/>
              <a:t>Руководитель</a:t>
            </a:r>
            <a:br>
              <a:rPr lang="ru-RU" sz="1600" dirty="0" smtClean="0"/>
            </a:br>
            <a:r>
              <a:rPr lang="ru-RU" sz="1600" dirty="0" smtClean="0"/>
              <a:t>Шевчик Олег Дмитриевич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93331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260648"/>
            <a:ext cx="5226983" cy="936104"/>
          </a:xfrm>
        </p:spPr>
        <p:txBody>
          <a:bodyPr>
            <a:normAutofit/>
          </a:bodyPr>
          <a:lstStyle/>
          <a:p>
            <a:pPr algn="ctr" fontAlgn="base"/>
            <a:r>
              <a:rPr lang="ru-RU" sz="4000" dirty="0">
                <a:solidFill>
                  <a:srgbClr val="444444"/>
                </a:solidFill>
                <a:effectLst/>
                <a:latin typeface="inherit"/>
              </a:rPr>
              <a:t>РЕАЛИЗМ</a:t>
            </a:r>
            <a:endParaRPr lang="ru-RU" sz="4000" dirty="0">
              <a:solidFill>
                <a:srgbClr val="444444"/>
              </a:solidFill>
              <a:effectLst/>
              <a:latin typeface="roboto condensed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4800" y="1556792"/>
            <a:ext cx="8659688" cy="4523333"/>
          </a:xfrm>
        </p:spPr>
        <p:txBody>
          <a:bodyPr/>
          <a:lstStyle/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inherit"/>
              </a:rPr>
              <a:t>В реализме явления действительности предстают во всей их сложности. К середине столетия — он ведущий стиль.</a:t>
            </a: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inherit"/>
              </a:rPr>
              <a:t>Возник во Франции и Англии в условии капиталистических отношений. По своей идейной направленности он становиться критическим – писатели критически подходили к социальным противоречиям.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217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672"/>
            <a:ext cx="9144000" cy="5793506"/>
          </a:xfrm>
        </p:spPr>
      </p:pic>
    </p:spTree>
    <p:extLst>
      <p:ext uri="{BB962C8B-B14F-4D97-AF65-F5344CB8AC3E}">
        <p14:creationId xmlns="" xmlns:p14="http://schemas.microsoft.com/office/powerpoint/2010/main" val="386098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411"/>
            <a:ext cx="9144000" cy="6858002"/>
          </a:xfrm>
        </p:spPr>
      </p:pic>
    </p:spTree>
    <p:extLst>
      <p:ext uri="{BB962C8B-B14F-4D97-AF65-F5344CB8AC3E}">
        <p14:creationId xmlns="" xmlns:p14="http://schemas.microsoft.com/office/powerpoint/2010/main" val="269926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-38275"/>
            <a:ext cx="7094502" cy="6896275"/>
          </a:xfrm>
        </p:spPr>
      </p:pic>
    </p:spTree>
    <p:extLst>
      <p:ext uri="{BB962C8B-B14F-4D97-AF65-F5344CB8AC3E}">
        <p14:creationId xmlns="" xmlns:p14="http://schemas.microsoft.com/office/powerpoint/2010/main" val="94561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2000" cap="all" dirty="0" smtClean="0">
                <a:solidFill>
                  <a:srgbClr val="444444"/>
                </a:solidFill>
                <a:latin typeface="inherit"/>
              </a:rPr>
              <a:t> </a:t>
            </a:r>
            <a:r>
              <a:rPr lang="ru-RU" sz="4400" cap="all" dirty="0" smtClean="0">
                <a:solidFill>
                  <a:srgbClr val="444444"/>
                </a:solidFill>
                <a:latin typeface="inherit"/>
              </a:rPr>
              <a:t>1.КЛАССИЦИЗМ</a:t>
            </a:r>
          </a:p>
          <a:p>
            <a:pPr marL="0" indent="0" fontAlgn="base">
              <a:buNone/>
            </a:pPr>
            <a:r>
              <a:rPr lang="ru-RU" sz="4400" i="0" cap="all" dirty="0" smtClean="0">
                <a:solidFill>
                  <a:srgbClr val="444444"/>
                </a:solidFill>
                <a:effectLst/>
                <a:latin typeface="inherit"/>
              </a:rPr>
              <a:t> 2.</a:t>
            </a:r>
            <a:r>
              <a:rPr lang="ru-RU" sz="4400" cap="all" dirty="0">
                <a:solidFill>
                  <a:srgbClr val="444444"/>
                </a:solidFill>
                <a:latin typeface="inherit"/>
              </a:rPr>
              <a:t> </a:t>
            </a:r>
            <a:r>
              <a:rPr lang="ru-RU" sz="4400" cap="all" dirty="0" smtClean="0">
                <a:solidFill>
                  <a:srgbClr val="444444"/>
                </a:solidFill>
                <a:latin typeface="inherit"/>
              </a:rPr>
              <a:t>РОМАНТИЗМ</a:t>
            </a:r>
            <a:endParaRPr lang="ru-RU" sz="4400" cap="all" dirty="0" smtClean="0">
              <a:solidFill>
                <a:srgbClr val="444444"/>
              </a:solidFill>
              <a:latin typeface="roboto condensed"/>
            </a:endParaRPr>
          </a:p>
          <a:p>
            <a:pPr marL="0" indent="0" fontAlgn="base">
              <a:buNone/>
            </a:pPr>
            <a:r>
              <a:rPr lang="ru-RU" sz="4400" cap="all" dirty="0" smtClean="0">
                <a:solidFill>
                  <a:srgbClr val="444444"/>
                </a:solidFill>
                <a:latin typeface="inherit"/>
              </a:rPr>
              <a:t> 3.</a:t>
            </a:r>
            <a:r>
              <a:rPr lang="ru-RU" sz="4400" cap="all" dirty="0">
                <a:solidFill>
                  <a:srgbClr val="444444"/>
                </a:solidFill>
                <a:latin typeface="inherit"/>
              </a:rPr>
              <a:t> </a:t>
            </a:r>
            <a:r>
              <a:rPr lang="ru-RU" sz="4400" cap="all" dirty="0" smtClean="0">
                <a:solidFill>
                  <a:srgbClr val="444444"/>
                </a:solidFill>
                <a:latin typeface="inherit"/>
              </a:rPr>
              <a:t>РЕАЛИЗМ</a:t>
            </a:r>
            <a:endParaRPr lang="ru-RU" sz="4400" cap="all" dirty="0" smtClean="0">
              <a:solidFill>
                <a:srgbClr val="444444"/>
              </a:solidFill>
              <a:latin typeface="roboto condensed"/>
            </a:endParaRPr>
          </a:p>
          <a:p>
            <a:pPr marL="0" indent="0" fontAlgn="base">
              <a:buNone/>
            </a:pPr>
            <a:r>
              <a:rPr lang="ru-RU" sz="4400" i="0" cap="all" dirty="0" smtClean="0">
                <a:solidFill>
                  <a:srgbClr val="444444"/>
                </a:solidFill>
                <a:effectLst/>
                <a:latin typeface="inherit"/>
              </a:rPr>
              <a:t> </a:t>
            </a:r>
            <a:endParaRPr lang="ru-RU" sz="4400" i="0" cap="all" dirty="0">
              <a:solidFill>
                <a:srgbClr val="444444"/>
              </a:solidFill>
              <a:effectLst/>
              <a:latin typeface="roboto condensed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475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704856" cy="3168352"/>
          </a:xfrm>
        </p:spPr>
        <p:txBody>
          <a:bodyPr/>
          <a:lstStyle/>
          <a:p>
            <a:pPr algn="l"/>
            <a:r>
              <a:rPr lang="ru-RU" sz="3200" dirty="0" err="1">
                <a:solidFill>
                  <a:srgbClr val="333333"/>
                </a:solidFill>
                <a:effectLst/>
                <a:latin typeface="Arial"/>
              </a:rPr>
              <a:t>Классици́зм</a:t>
            </a:r>
            <a:r>
              <a:rPr lang="ru-RU" sz="3200" b="0" dirty="0">
                <a:solidFill>
                  <a:srgbClr val="333333"/>
                </a:solidFill>
                <a:effectLst/>
                <a:latin typeface="Arial"/>
              </a:rPr>
              <a:t> (фр. </a:t>
            </a:r>
            <a:r>
              <a:rPr lang="ru-RU" sz="3200" b="0" dirty="0" err="1">
                <a:solidFill>
                  <a:srgbClr val="333333"/>
                </a:solidFill>
                <a:effectLst/>
                <a:latin typeface="Arial"/>
              </a:rPr>
              <a:t>classicisme</a:t>
            </a:r>
            <a:r>
              <a:rPr lang="ru-RU" sz="3200" b="0" dirty="0">
                <a:solidFill>
                  <a:srgbClr val="333333"/>
                </a:solidFill>
                <a:effectLst/>
                <a:latin typeface="Arial"/>
              </a:rPr>
              <a:t>, от лат. </a:t>
            </a:r>
            <a:r>
              <a:rPr lang="ru-RU" sz="3200" b="0" dirty="0" err="1">
                <a:solidFill>
                  <a:srgbClr val="333333"/>
                </a:solidFill>
                <a:effectLst/>
                <a:latin typeface="Arial"/>
              </a:rPr>
              <a:t>classicus</a:t>
            </a:r>
            <a:r>
              <a:rPr lang="ru-RU" sz="3200" b="0" dirty="0">
                <a:solidFill>
                  <a:srgbClr val="333333"/>
                </a:solidFill>
                <a:effectLst/>
                <a:latin typeface="Arial"/>
              </a:rPr>
              <a:t> — образцовый) — художественный стиль и эстетическое направление в европейской культуре XVII—XIX </a:t>
            </a:r>
            <a:r>
              <a:rPr lang="ru-RU" sz="3200" b="0" dirty="0" err="1" smtClean="0">
                <a:solidFill>
                  <a:srgbClr val="333333"/>
                </a:solidFill>
                <a:effectLst/>
                <a:latin typeface="Arial"/>
              </a:rPr>
              <a:t>вв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5877272"/>
            <a:ext cx="7389440" cy="504056"/>
          </a:xfrm>
        </p:spPr>
        <p:txBody>
          <a:bodyPr/>
          <a:lstStyle/>
          <a:p>
            <a:pPr lvl="2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028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6192688" cy="936104"/>
          </a:xfrm>
        </p:spPr>
        <p:txBody>
          <a:bodyPr>
            <a:normAutofit/>
          </a:bodyPr>
          <a:lstStyle/>
          <a:p>
            <a:pPr lvl="0" algn="ctr" fontAlgn="base">
              <a:spcBef>
                <a:spcPct val="20000"/>
              </a:spcBef>
            </a:pPr>
            <a:r>
              <a:rPr lang="ru-RU" sz="4000" dirty="0">
                <a:solidFill>
                  <a:srgbClr val="444444"/>
                </a:solidFill>
                <a:effectLst/>
                <a:latin typeface="inherit"/>
                <a:ea typeface="+mn-ea"/>
                <a:cs typeface="+mn-cs"/>
              </a:rPr>
              <a:t>КЛАССИЦИЗМ</a:t>
            </a:r>
            <a:endParaRPr lang="ru-RU" sz="4000" dirty="0">
              <a:solidFill>
                <a:srgbClr val="444444"/>
              </a:solidFill>
              <a:effectLst/>
              <a:latin typeface="roboto condensed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916832"/>
            <a:ext cx="6400800" cy="3474720"/>
          </a:xfrm>
        </p:spPr>
        <p:txBody>
          <a:bodyPr>
            <a:normAutofit fontScale="62500" lnSpcReduction="20000"/>
          </a:bodyPr>
          <a:lstStyle/>
          <a:p>
            <a:pPr fontAlgn="base">
              <a:buFont typeface="Arial"/>
              <a:buChar char="•"/>
            </a:pPr>
            <a:r>
              <a:rPr lang="ru-RU" dirty="0" smtClean="0">
                <a:solidFill>
                  <a:srgbClr val="333333"/>
                </a:solidFill>
                <a:latin typeface="inherit"/>
              </a:rPr>
              <a:t>Начал </a:t>
            </a:r>
            <a:r>
              <a:rPr lang="ru-RU" dirty="0">
                <a:solidFill>
                  <a:srgbClr val="333333"/>
                </a:solidFill>
                <a:latin typeface="inherit"/>
              </a:rPr>
              <a:t>складываться в европейском искусстве в </a:t>
            </a:r>
            <a:r>
              <a:rPr lang="ru-RU" dirty="0" err="1">
                <a:solidFill>
                  <a:srgbClr val="333333"/>
                </a:solidFill>
                <a:latin typeface="inherit"/>
              </a:rPr>
              <a:t>XVIIв</a:t>
            </a:r>
            <a:r>
              <a:rPr lang="ru-RU" dirty="0">
                <a:solidFill>
                  <a:srgbClr val="333333"/>
                </a:solidFill>
                <a:latin typeface="inherit"/>
              </a:rPr>
              <a:t>.</a:t>
            </a: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inherit"/>
              </a:rPr>
              <a:t>Важнейшая черта – обращение к принципам античного искусства.</a:t>
            </a: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inherit"/>
              </a:rPr>
              <a:t>Сложился во Франции, отразив утверждение в этой стране абсолютизма.</a:t>
            </a: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inherit"/>
              </a:rPr>
              <a:t>Для классицистов эстетическую ценность имеет лишь неподвластное времени, т.е. непреходящее. Он выдвинул новые этические нормы, так как большое значение придавал общественно-воспитательной функции искусства.</a:t>
            </a: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inherit"/>
              </a:rPr>
              <a:t>Эстетика классицизма – нормативные правила. Была установлена строгая иерархия жанров (высокий жанр – исторические картины, мифические, религиозные; низкий жанр – пейзаж, портрет, натюрморт. Высокие – трагедия, эпопея, ода; низкими – комедия, сатира, басня).</a:t>
            </a: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inherit"/>
              </a:rPr>
              <a:t>Классицизму были присущи черты утопизма, идеализации и отвлеченности, которые в период его упадка усилились. В середине </a:t>
            </a:r>
            <a:r>
              <a:rPr lang="ru-RU" dirty="0" err="1">
                <a:solidFill>
                  <a:srgbClr val="333333"/>
                </a:solidFill>
                <a:latin typeface="inherit"/>
              </a:rPr>
              <a:t>XIXв</a:t>
            </a:r>
            <a:r>
              <a:rPr lang="ru-RU" dirty="0">
                <a:solidFill>
                  <a:srgbClr val="333333"/>
                </a:solidFill>
                <a:latin typeface="inherit"/>
              </a:rPr>
              <a:t>. Классицизм переродился в безжизненный академизм.</a:t>
            </a:r>
            <a:endParaRPr lang="ru-RU" b="0" i="0" dirty="0">
              <a:solidFill>
                <a:srgbClr val="333333"/>
              </a:solidFill>
              <a:effectLst/>
              <a:latin typeface="inheri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838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303"/>
            <a:ext cx="9144000" cy="68773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88289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964488" cy="3888432"/>
          </a:xfrm>
        </p:spPr>
        <p:txBody>
          <a:bodyPr/>
          <a:lstStyle/>
          <a:p>
            <a:pPr algn="l"/>
            <a:r>
              <a:rPr lang="ru-RU" sz="3200" b="0" dirty="0" smtClean="0">
                <a:solidFill>
                  <a:srgbClr val="8B4513"/>
                </a:solidFill>
                <a:effectLst/>
                <a:latin typeface="Helvetica"/>
              </a:rPr>
              <a:t>Романтизм</a:t>
            </a:r>
            <a:r>
              <a:rPr lang="ru-RU" sz="3200" b="0" dirty="0" smtClean="0">
                <a:solidFill>
                  <a:srgbClr val="000000"/>
                </a:solidFill>
                <a:effectLst/>
                <a:latin typeface="Helvetica"/>
              </a:rPr>
              <a:t>(франц</a:t>
            </a:r>
            <a:r>
              <a:rPr lang="ru-RU" sz="3200" b="0" dirty="0">
                <a:solidFill>
                  <a:srgbClr val="000000"/>
                </a:solidFill>
                <a:effectLst/>
                <a:latin typeface="Helvetica"/>
              </a:rPr>
              <a:t>. </a:t>
            </a:r>
            <a:r>
              <a:rPr lang="ru-RU" sz="3200" b="0" dirty="0" err="1">
                <a:solidFill>
                  <a:srgbClr val="000000"/>
                </a:solidFill>
                <a:effectLst/>
                <a:latin typeface="Helvetica"/>
              </a:rPr>
              <a:t>romantisme</a:t>
            </a:r>
            <a:r>
              <a:rPr lang="ru-RU" sz="3200" b="0" dirty="0">
                <a:solidFill>
                  <a:srgbClr val="000000"/>
                </a:solidFill>
                <a:effectLst/>
                <a:latin typeface="Helvetica"/>
              </a:rPr>
              <a:t>), идейное и художественное движение в европейской и американской культуре конца XVIII - первой половины XIX вв.</a:t>
            </a:r>
            <a:br>
              <a:rPr lang="ru-RU" sz="3200" b="0" dirty="0">
                <a:solidFill>
                  <a:srgbClr val="000000"/>
                </a:solidFill>
                <a:effectLst/>
                <a:latin typeface="Helvetica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979712" y="4941168"/>
            <a:ext cx="5976664" cy="158417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0976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5" y="188640"/>
            <a:ext cx="5328591" cy="1152128"/>
          </a:xfrm>
        </p:spPr>
        <p:txBody>
          <a:bodyPr/>
          <a:lstStyle/>
          <a:p>
            <a:pPr algn="ctr" fontAlgn="base"/>
            <a:r>
              <a:rPr lang="ru-RU" dirty="0">
                <a:solidFill>
                  <a:srgbClr val="444444"/>
                </a:solidFill>
                <a:effectLst/>
                <a:latin typeface="inherit"/>
              </a:rPr>
              <a:t>РОМАНТИЗМ</a:t>
            </a:r>
            <a:endParaRPr lang="ru-RU" dirty="0">
              <a:solidFill>
                <a:srgbClr val="444444"/>
              </a:solidFill>
              <a:effectLst/>
              <a:latin typeface="roboto condensed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340768"/>
            <a:ext cx="7776864" cy="4536504"/>
          </a:xfrm>
        </p:spPr>
        <p:txBody>
          <a:bodyPr>
            <a:normAutofit fontScale="92500" lnSpcReduction="20000"/>
          </a:bodyPr>
          <a:lstStyle/>
          <a:p>
            <a:pPr marL="0" indent="0" fontAlgn="base">
              <a:buNone/>
            </a:pPr>
            <a:r>
              <a:rPr lang="ru-RU" dirty="0">
                <a:solidFill>
                  <a:srgbClr val="333333"/>
                </a:solidFill>
                <a:latin typeface="tinos"/>
              </a:rPr>
              <a:t>Романтическому искусству свойственны – отвращение к буржуазной действительности, решительный отказ от рационалистических принципов буржуазного просвещения и классицизма, недоверие к культу разума, который был характерен для просветителей и писателей нового классицизма.</a:t>
            </a:r>
          </a:p>
          <a:p>
            <a:pPr marL="0" indent="0" fontAlgn="base">
              <a:buNone/>
            </a:pPr>
            <a:r>
              <a:rPr lang="ru-RU" dirty="0" smtClean="0">
                <a:solidFill>
                  <a:srgbClr val="333333"/>
                </a:solidFill>
                <a:latin typeface="inherit"/>
              </a:rPr>
              <a:t>Он </a:t>
            </a:r>
            <a:r>
              <a:rPr lang="ru-RU" dirty="0">
                <a:solidFill>
                  <a:srgbClr val="333333"/>
                </a:solidFill>
                <a:latin typeface="inherit"/>
              </a:rPr>
              <a:t>зародился в Германии. Распространился по всей Европе</a:t>
            </a:r>
            <a:r>
              <a:rPr lang="ru-RU" dirty="0" smtClean="0">
                <a:solidFill>
                  <a:srgbClr val="333333"/>
                </a:solidFill>
                <a:latin typeface="inherit"/>
              </a:rPr>
              <a:t>.</a:t>
            </a:r>
          </a:p>
          <a:p>
            <a:pPr marL="45720" indent="0">
              <a:buNone/>
            </a:pPr>
            <a:endParaRPr lang="ru-RU" dirty="0" smtClean="0">
              <a:solidFill>
                <a:srgbClr val="333333"/>
              </a:solidFill>
              <a:latin typeface="inherit"/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rgbClr val="000000"/>
                </a:solidFill>
                <a:latin typeface="Helvetica"/>
              </a:rPr>
              <a:t>Зародившийся </a:t>
            </a:r>
            <a:r>
              <a:rPr lang="ru-RU" dirty="0">
                <a:solidFill>
                  <a:srgbClr val="000000"/>
                </a:solidFill>
                <a:latin typeface="Helvetica"/>
              </a:rPr>
              <a:t>в качестве реакции на рационализм и механицизм эстетики классицизма и философии Просвещения, утвердившийся в эпоху революционной ломки феодального общества, прежнего, казавшегося незыблемым миропорядка, романтизм (и как особый вид мировоззрения, и как художественное направление) стал одним из наиболее сложных и внутренне противоречивых явлений в истории культуры.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8651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789" y="1697284"/>
            <a:ext cx="9219789" cy="6085062"/>
          </a:xfrm>
        </p:spPr>
      </p:pic>
    </p:spTree>
    <p:extLst>
      <p:ext uri="{BB962C8B-B14F-4D97-AF65-F5344CB8AC3E}">
        <p14:creationId xmlns="" xmlns:p14="http://schemas.microsoft.com/office/powerpoint/2010/main" val="395489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848871" cy="1728192"/>
          </a:xfrm>
        </p:spPr>
        <p:txBody>
          <a:bodyPr/>
          <a:lstStyle/>
          <a:p>
            <a:pPr algn="l"/>
            <a:r>
              <a:rPr lang="ru-RU" sz="3200" dirty="0">
                <a:solidFill>
                  <a:srgbClr val="333333"/>
                </a:solidFill>
                <a:effectLst/>
                <a:latin typeface="Arial"/>
              </a:rPr>
              <a:t>Реализм</a:t>
            </a:r>
            <a:r>
              <a:rPr lang="ru-RU" sz="3200" b="0" dirty="0">
                <a:solidFill>
                  <a:srgbClr val="333333"/>
                </a:solidFill>
                <a:effectLst/>
                <a:latin typeface="Arial"/>
              </a:rPr>
              <a:t> – художественный метод образного отражения действительности в соответствии с объективной достоверностью</a:t>
            </a:r>
            <a:r>
              <a:rPr lang="ru-RU" b="0" dirty="0">
                <a:solidFill>
                  <a:srgbClr val="333333"/>
                </a:solidFill>
                <a:effectLst/>
                <a:latin typeface="Arial"/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 flipV="1">
            <a:off x="1619672" y="4206240"/>
            <a:ext cx="5924128" cy="167103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6748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81</TotalTime>
  <Words>314</Words>
  <Application>Microsoft Office PowerPoint</Application>
  <PresentationFormat>Экран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Художественная культура 19 века</vt:lpstr>
      <vt:lpstr>Слайд 2</vt:lpstr>
      <vt:lpstr>Классици́зм (фр. classicisme, от лат. classicus — образцовый) — художественный стиль и эстетическое направление в европейской культуре XVII—XIX вв</vt:lpstr>
      <vt:lpstr>КЛАССИЦИЗМ</vt:lpstr>
      <vt:lpstr>Слайд 5</vt:lpstr>
      <vt:lpstr>Романтизм(франц. romantisme), идейное и художественное движение в европейской и американской культуре конца XVIII - первой половины XIX вв. </vt:lpstr>
      <vt:lpstr>РОМАНТИЗМ</vt:lpstr>
      <vt:lpstr>Слайд 8</vt:lpstr>
      <vt:lpstr>Реализм – художественный метод образного отражения действительности в соответствии с объективной достоверностью.</vt:lpstr>
      <vt:lpstr>РЕАЛИЗМ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Художественная культура 19 века</dc:title>
  <dc:creator>Олег</dc:creator>
  <cp:lastModifiedBy>олег</cp:lastModifiedBy>
  <cp:revision>9</cp:revision>
  <dcterms:created xsi:type="dcterms:W3CDTF">2017-12-06T11:08:54Z</dcterms:created>
  <dcterms:modified xsi:type="dcterms:W3CDTF">2018-06-05T12:34:14Z</dcterms:modified>
</cp:coreProperties>
</file>