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4"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111" d="100"/>
          <a:sy n="111" d="100"/>
        </p:scale>
        <p:origin x="-516"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ACBEF32C-5F0B-436B-B005-06CE76808BF3}" type="datetimeFigureOut">
              <a:rPr lang="ru-RU" smtClean="0"/>
              <a:t>06.06.2018</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76E067B2-94B4-4B86-A7B2-97E61C659F74}" type="slidenum">
              <a:rPr lang="ru-RU" smtClean="0"/>
              <a:t>‹#›</a:t>
            </a:fld>
            <a:endParaRPr lang="ru-RU"/>
          </a:p>
        </p:txBody>
      </p:sp>
    </p:spTree>
    <p:extLst>
      <p:ext uri="{BB962C8B-B14F-4D97-AF65-F5344CB8AC3E}">
        <p14:creationId xmlns:p14="http://schemas.microsoft.com/office/powerpoint/2010/main" val="1093550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CBEF32C-5F0B-436B-B005-06CE76808BF3}" type="datetimeFigureOut">
              <a:rPr lang="ru-RU" smtClean="0"/>
              <a:t>06.06.2018</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6E067B2-94B4-4B86-A7B2-97E61C659F74}" type="slidenum">
              <a:rPr lang="ru-RU" smtClean="0"/>
              <a:t>‹#›</a:t>
            </a:fld>
            <a:endParaRPr lang="ru-RU"/>
          </a:p>
        </p:txBody>
      </p:sp>
    </p:spTree>
    <p:extLst>
      <p:ext uri="{BB962C8B-B14F-4D97-AF65-F5344CB8AC3E}">
        <p14:creationId xmlns:p14="http://schemas.microsoft.com/office/powerpoint/2010/main" val="4144142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CBEF32C-5F0B-436B-B005-06CE76808BF3}" type="datetimeFigureOut">
              <a:rPr lang="ru-RU" smtClean="0"/>
              <a:t>06.06.2018</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6E067B2-94B4-4B86-A7B2-97E61C659F74}"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283501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ACBEF32C-5F0B-436B-B005-06CE76808BF3}" type="datetimeFigureOut">
              <a:rPr lang="ru-RU" smtClean="0"/>
              <a:t>06.06.2018</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6E067B2-94B4-4B86-A7B2-97E61C659F74}" type="slidenum">
              <a:rPr lang="ru-RU" smtClean="0"/>
              <a:t>‹#›</a:t>
            </a:fld>
            <a:endParaRPr lang="ru-RU"/>
          </a:p>
        </p:txBody>
      </p:sp>
    </p:spTree>
    <p:extLst>
      <p:ext uri="{BB962C8B-B14F-4D97-AF65-F5344CB8AC3E}">
        <p14:creationId xmlns:p14="http://schemas.microsoft.com/office/powerpoint/2010/main" val="39644990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ACBEF32C-5F0B-436B-B005-06CE76808BF3}" type="datetimeFigureOut">
              <a:rPr lang="ru-RU" smtClean="0"/>
              <a:t>06.06.2018</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6E067B2-94B4-4B86-A7B2-97E61C659F74}"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762578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ACBEF32C-5F0B-436B-B005-06CE76808BF3}" type="datetimeFigureOut">
              <a:rPr lang="ru-RU" smtClean="0"/>
              <a:t>06.06.2018</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6E067B2-94B4-4B86-A7B2-97E61C659F74}" type="slidenum">
              <a:rPr lang="ru-RU" smtClean="0"/>
              <a:t>‹#›</a:t>
            </a:fld>
            <a:endParaRPr lang="ru-RU"/>
          </a:p>
        </p:txBody>
      </p:sp>
    </p:spTree>
    <p:extLst>
      <p:ext uri="{BB962C8B-B14F-4D97-AF65-F5344CB8AC3E}">
        <p14:creationId xmlns:p14="http://schemas.microsoft.com/office/powerpoint/2010/main" val="5263605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CBEF32C-5F0B-436B-B005-06CE76808BF3}" type="datetimeFigureOut">
              <a:rPr lang="ru-RU" smtClean="0"/>
              <a:t>06.06.2018</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6E067B2-94B4-4B86-A7B2-97E61C659F74}" type="slidenum">
              <a:rPr lang="ru-RU" smtClean="0"/>
              <a:t>‹#›</a:t>
            </a:fld>
            <a:endParaRPr lang="ru-RU"/>
          </a:p>
        </p:txBody>
      </p:sp>
    </p:spTree>
    <p:extLst>
      <p:ext uri="{BB962C8B-B14F-4D97-AF65-F5344CB8AC3E}">
        <p14:creationId xmlns:p14="http://schemas.microsoft.com/office/powerpoint/2010/main" val="16066329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CBEF32C-5F0B-436B-B005-06CE76808BF3}" type="datetimeFigureOut">
              <a:rPr lang="ru-RU" smtClean="0"/>
              <a:t>06.06.2018</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6E067B2-94B4-4B86-A7B2-97E61C659F74}" type="slidenum">
              <a:rPr lang="ru-RU" smtClean="0"/>
              <a:t>‹#›</a:t>
            </a:fld>
            <a:endParaRPr lang="ru-RU"/>
          </a:p>
        </p:txBody>
      </p:sp>
    </p:spTree>
    <p:extLst>
      <p:ext uri="{BB962C8B-B14F-4D97-AF65-F5344CB8AC3E}">
        <p14:creationId xmlns:p14="http://schemas.microsoft.com/office/powerpoint/2010/main" val="8591961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CBEF32C-5F0B-436B-B005-06CE76808BF3}" type="datetimeFigureOut">
              <a:rPr lang="ru-RU" smtClean="0"/>
              <a:t>06.06.2018</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6E067B2-94B4-4B86-A7B2-97E61C659F74}" type="slidenum">
              <a:rPr lang="ru-RU" smtClean="0"/>
              <a:t>‹#›</a:t>
            </a:fld>
            <a:endParaRPr lang="ru-RU"/>
          </a:p>
        </p:txBody>
      </p:sp>
    </p:spTree>
    <p:extLst>
      <p:ext uri="{BB962C8B-B14F-4D97-AF65-F5344CB8AC3E}">
        <p14:creationId xmlns:p14="http://schemas.microsoft.com/office/powerpoint/2010/main" val="26892338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CBEF32C-5F0B-436B-B005-06CE76808BF3}" type="datetimeFigureOut">
              <a:rPr lang="ru-RU" smtClean="0"/>
              <a:t>06.06.2018</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6E067B2-94B4-4B86-A7B2-97E61C659F74}" type="slidenum">
              <a:rPr lang="ru-RU" smtClean="0"/>
              <a:t>‹#›</a:t>
            </a:fld>
            <a:endParaRPr lang="ru-RU"/>
          </a:p>
        </p:txBody>
      </p:sp>
    </p:spTree>
    <p:extLst>
      <p:ext uri="{BB962C8B-B14F-4D97-AF65-F5344CB8AC3E}">
        <p14:creationId xmlns:p14="http://schemas.microsoft.com/office/powerpoint/2010/main" val="2286784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ACBEF32C-5F0B-436B-B005-06CE76808BF3}" type="datetimeFigureOut">
              <a:rPr lang="ru-RU" smtClean="0"/>
              <a:t>06.06.2018</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76E067B2-94B4-4B86-A7B2-97E61C659F74}" type="slidenum">
              <a:rPr lang="ru-RU" smtClean="0"/>
              <a:t>‹#›</a:t>
            </a:fld>
            <a:endParaRPr lang="ru-RU"/>
          </a:p>
        </p:txBody>
      </p:sp>
    </p:spTree>
    <p:extLst>
      <p:ext uri="{BB962C8B-B14F-4D97-AF65-F5344CB8AC3E}">
        <p14:creationId xmlns:p14="http://schemas.microsoft.com/office/powerpoint/2010/main" val="1275973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ACBEF32C-5F0B-436B-B005-06CE76808BF3}" type="datetimeFigureOut">
              <a:rPr lang="ru-RU" smtClean="0"/>
              <a:t>06.06.2018</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76E067B2-94B4-4B86-A7B2-97E61C659F74}" type="slidenum">
              <a:rPr lang="ru-RU" smtClean="0"/>
              <a:t>‹#›</a:t>
            </a:fld>
            <a:endParaRPr lang="ru-RU"/>
          </a:p>
        </p:txBody>
      </p:sp>
    </p:spTree>
    <p:extLst>
      <p:ext uri="{BB962C8B-B14F-4D97-AF65-F5344CB8AC3E}">
        <p14:creationId xmlns:p14="http://schemas.microsoft.com/office/powerpoint/2010/main" val="42036466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ACBEF32C-5F0B-436B-B005-06CE76808BF3}" type="datetimeFigureOut">
              <a:rPr lang="ru-RU" smtClean="0"/>
              <a:t>06.06.2018</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76E067B2-94B4-4B86-A7B2-97E61C659F74}" type="slidenum">
              <a:rPr lang="ru-RU" smtClean="0"/>
              <a:t>‹#›</a:t>
            </a:fld>
            <a:endParaRPr lang="ru-RU"/>
          </a:p>
        </p:txBody>
      </p:sp>
    </p:spTree>
    <p:extLst>
      <p:ext uri="{BB962C8B-B14F-4D97-AF65-F5344CB8AC3E}">
        <p14:creationId xmlns:p14="http://schemas.microsoft.com/office/powerpoint/2010/main" val="1256222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BEF32C-5F0B-436B-B005-06CE76808BF3}" type="datetimeFigureOut">
              <a:rPr lang="ru-RU" smtClean="0"/>
              <a:t>06.06.2018</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76E067B2-94B4-4B86-A7B2-97E61C659F74}" type="slidenum">
              <a:rPr lang="ru-RU" smtClean="0"/>
              <a:t>‹#›</a:t>
            </a:fld>
            <a:endParaRPr lang="ru-RU"/>
          </a:p>
        </p:txBody>
      </p:sp>
    </p:spTree>
    <p:extLst>
      <p:ext uri="{BB962C8B-B14F-4D97-AF65-F5344CB8AC3E}">
        <p14:creationId xmlns:p14="http://schemas.microsoft.com/office/powerpoint/2010/main" val="3521605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CBEF32C-5F0B-436B-B005-06CE76808BF3}" type="datetimeFigureOut">
              <a:rPr lang="ru-RU" smtClean="0"/>
              <a:t>06.06.2018</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76E067B2-94B4-4B86-A7B2-97E61C659F74}" type="slidenum">
              <a:rPr lang="ru-RU" smtClean="0"/>
              <a:t>‹#›</a:t>
            </a:fld>
            <a:endParaRPr lang="ru-RU"/>
          </a:p>
        </p:txBody>
      </p:sp>
    </p:spTree>
    <p:extLst>
      <p:ext uri="{BB962C8B-B14F-4D97-AF65-F5344CB8AC3E}">
        <p14:creationId xmlns:p14="http://schemas.microsoft.com/office/powerpoint/2010/main" val="1226458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CBEF32C-5F0B-436B-B005-06CE76808BF3}" type="datetimeFigureOut">
              <a:rPr lang="ru-RU" smtClean="0"/>
              <a:t>06.06.2018</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6E067B2-94B4-4B86-A7B2-97E61C659F74}" type="slidenum">
              <a:rPr lang="ru-RU" smtClean="0"/>
              <a:t>‹#›</a:t>
            </a:fld>
            <a:endParaRPr lang="ru-RU"/>
          </a:p>
        </p:txBody>
      </p:sp>
    </p:spTree>
    <p:extLst>
      <p:ext uri="{BB962C8B-B14F-4D97-AF65-F5344CB8AC3E}">
        <p14:creationId xmlns:p14="http://schemas.microsoft.com/office/powerpoint/2010/main" val="9108969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CBEF32C-5F0B-436B-B005-06CE76808BF3}" type="datetimeFigureOut">
              <a:rPr lang="ru-RU" smtClean="0"/>
              <a:t>06.06.2018</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76E067B2-94B4-4B86-A7B2-97E61C659F74}" type="slidenum">
              <a:rPr lang="ru-RU" smtClean="0"/>
              <a:t>‹#›</a:t>
            </a:fld>
            <a:endParaRPr lang="ru-RU"/>
          </a:p>
        </p:txBody>
      </p:sp>
    </p:spTree>
    <p:extLst>
      <p:ext uri="{BB962C8B-B14F-4D97-AF65-F5344CB8AC3E}">
        <p14:creationId xmlns:p14="http://schemas.microsoft.com/office/powerpoint/2010/main" val="2113749888"/>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 id="2147483806" r:id="rId12"/>
    <p:sldLayoutId id="2147483807" r:id="rId13"/>
    <p:sldLayoutId id="2147483808" r:id="rId14"/>
    <p:sldLayoutId id="2147483809" r:id="rId15"/>
    <p:sldLayoutId id="2147483810"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92096" y="1572769"/>
            <a:ext cx="7971875" cy="2350344"/>
          </a:xfrm>
        </p:spPr>
        <p:txBody>
          <a:bodyPr>
            <a:normAutofit fontScale="90000"/>
          </a:bodyPr>
          <a:lstStyle/>
          <a:p>
            <a:pPr algn="ctr"/>
            <a:r>
              <a:rPr lang="en-US" b="1" dirty="0">
                <a:solidFill>
                  <a:srgbClr val="C00000"/>
                </a:solidFill>
                <a:latin typeface="Arial" panose="020B0604020202020204" pitchFamily="34" charset="0"/>
                <a:cs typeface="Arial" panose="020B0604020202020204" pitchFamily="34" charset="0"/>
              </a:rPr>
              <a:t>Functions of Computers</a:t>
            </a:r>
            <a:r>
              <a:rPr lang="ru-RU" b="1" dirty="0">
                <a:solidFill>
                  <a:srgbClr val="C00000"/>
                </a:solidFill>
                <a:latin typeface="Arial" panose="020B0604020202020204" pitchFamily="34" charset="0"/>
                <a:cs typeface="Arial" panose="020B0604020202020204" pitchFamily="34" charset="0"/>
              </a:rPr>
              <a:t/>
            </a:r>
            <a:br>
              <a:rPr lang="ru-RU" b="1" dirty="0">
                <a:solidFill>
                  <a:srgbClr val="C00000"/>
                </a:solidFill>
                <a:latin typeface="Arial" panose="020B0604020202020204" pitchFamily="34" charset="0"/>
                <a:cs typeface="Arial" panose="020B0604020202020204" pitchFamily="34" charset="0"/>
              </a:rPr>
            </a:br>
            <a:endParaRPr lang="ru-RU" b="1" dirty="0">
              <a:solidFill>
                <a:srgbClr val="C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41073292"/>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1223708" y="2055301"/>
            <a:ext cx="4031044" cy="3216790"/>
          </a:xfrm>
        </p:spPr>
        <p:txBody>
          <a:bodyPr>
            <a:normAutofit/>
          </a:bodyPr>
          <a:lstStyle/>
          <a:p>
            <a:pPr marL="0" indent="0">
              <a:buNone/>
            </a:pPr>
            <a:r>
              <a:rPr lang="en-US" sz="2400" dirty="0">
                <a:latin typeface="Arial" panose="020B0604020202020204" pitchFamily="34" charset="0"/>
                <a:cs typeface="Arial" panose="020B0604020202020204" pitchFamily="34" charset="0"/>
              </a:rPr>
              <a:t>To crown it all, computer is a good device like many others, designed to help people. But it’s our own free will that lets us use it in order not to waste time but to get best results.</a:t>
            </a:r>
            <a:endParaRPr lang="ru-RU" sz="2400" dirty="0">
              <a:latin typeface="Arial" panose="020B0604020202020204" pitchFamily="34" charset="0"/>
              <a:cs typeface="Arial" panose="020B0604020202020204" pitchFamily="34" charset="0"/>
            </a:endParaRPr>
          </a:p>
        </p:txBody>
      </p:sp>
      <p:pic>
        <p:nvPicPr>
          <p:cNvPr id="5" name="Объект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096000" y="1658112"/>
            <a:ext cx="6012056" cy="4011168"/>
          </a:xfrm>
        </p:spPr>
      </p:pic>
    </p:spTree>
    <p:extLst>
      <p:ext uri="{BB962C8B-B14F-4D97-AF65-F5344CB8AC3E}">
        <p14:creationId xmlns:p14="http://schemas.microsoft.com/office/powerpoint/2010/main" val="3726072501"/>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a:t> </a:t>
            </a:r>
            <a:r>
              <a:rPr lang="ru-RU" dirty="0"/>
              <a:t/>
            </a:r>
            <a:br>
              <a:rPr lang="ru-RU" dirty="0"/>
            </a:br>
            <a:r>
              <a:rPr lang="en-US" b="1" dirty="0">
                <a:solidFill>
                  <a:srgbClr val="C00000"/>
                </a:solidFill>
              </a:rPr>
              <a:t>Answer the following questions to the text.</a:t>
            </a:r>
            <a:r>
              <a:rPr lang="ru-RU" b="1" dirty="0">
                <a:solidFill>
                  <a:srgbClr val="C00000"/>
                </a:solidFill>
              </a:rPr>
              <a:t/>
            </a:r>
            <a:br>
              <a:rPr lang="ru-RU" b="1" dirty="0">
                <a:solidFill>
                  <a:srgbClr val="C00000"/>
                </a:solidFill>
              </a:rPr>
            </a:br>
            <a:endParaRPr lang="ru-RU" b="1" dirty="0">
              <a:solidFill>
                <a:srgbClr val="C00000"/>
              </a:solidFill>
            </a:endParaRPr>
          </a:p>
        </p:txBody>
      </p:sp>
      <p:sp>
        <p:nvSpPr>
          <p:cNvPr id="3" name="Объект 2"/>
          <p:cNvSpPr>
            <a:spLocks noGrp="1"/>
          </p:cNvSpPr>
          <p:nvPr>
            <p:ph idx="1"/>
          </p:nvPr>
        </p:nvSpPr>
        <p:spPr>
          <a:xfrm>
            <a:off x="2589212" y="2133600"/>
            <a:ext cx="9102916" cy="4279392"/>
          </a:xfrm>
        </p:spPr>
        <p:txBody>
          <a:bodyPr>
            <a:noAutofit/>
          </a:bodyPr>
          <a:lstStyle/>
          <a:p>
            <a:pPr>
              <a:buAutoNum type="arabicPeriod"/>
            </a:pPr>
            <a:r>
              <a:rPr lang="en-US" sz="2400" dirty="0" smtClean="0">
                <a:latin typeface="Arial" panose="020B0604020202020204" pitchFamily="34" charset="0"/>
                <a:cs typeface="Arial" panose="020B0604020202020204" pitchFamily="34" charset="0"/>
              </a:rPr>
              <a:t>When computer invented</a:t>
            </a:r>
            <a:r>
              <a:rPr lang="ru-RU" sz="2400" dirty="0" smtClean="0">
                <a:latin typeface="Arial" panose="020B0604020202020204" pitchFamily="34" charset="0"/>
                <a:cs typeface="Arial" panose="020B0604020202020204" pitchFamily="34" charset="0"/>
              </a:rPr>
              <a:t>?</a:t>
            </a:r>
            <a:endParaRPr lang="en-US" sz="2400" dirty="0" smtClean="0">
              <a:latin typeface="Arial" panose="020B0604020202020204" pitchFamily="34" charset="0"/>
              <a:cs typeface="Arial" panose="020B0604020202020204" pitchFamily="34" charset="0"/>
            </a:endParaRPr>
          </a:p>
          <a:p>
            <a:pPr>
              <a:buAutoNum type="arabicPeriod"/>
            </a:pPr>
            <a:r>
              <a:rPr lang="en-US" sz="2400" dirty="0" smtClean="0">
                <a:latin typeface="Arial" panose="020B0604020202020204" pitchFamily="34" charset="0"/>
                <a:cs typeface="Arial" panose="020B0604020202020204" pitchFamily="34" charset="0"/>
              </a:rPr>
              <a:t>Were </a:t>
            </a:r>
            <a:r>
              <a:rPr lang="en-US" sz="2400" dirty="0">
                <a:latin typeface="Arial" panose="020B0604020202020204" pitchFamily="34" charset="0"/>
                <a:cs typeface="Arial" panose="020B0604020202020204" pitchFamily="34" charset="0"/>
              </a:rPr>
              <a:t>there many computers in the middle of the 20th </a:t>
            </a:r>
            <a:r>
              <a:rPr lang="en-US" sz="2400" dirty="0" smtClean="0">
                <a:latin typeface="Arial" panose="020B0604020202020204" pitchFamily="34" charset="0"/>
                <a:cs typeface="Arial" panose="020B0604020202020204" pitchFamily="34" charset="0"/>
              </a:rPr>
              <a:t>century</a:t>
            </a:r>
            <a:r>
              <a:rPr lang="ru-RU" sz="2400" dirty="0" smtClean="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Why do </a:t>
            </a:r>
            <a:r>
              <a:rPr lang="en-US" sz="2400" dirty="0">
                <a:latin typeface="Arial" panose="020B0604020202020204" pitchFamily="34" charset="0"/>
                <a:cs typeface="Arial" panose="020B0604020202020204" pitchFamily="34" charset="0"/>
              </a:rPr>
              <a:t>you think </a:t>
            </a:r>
            <a:r>
              <a:rPr lang="en-US" sz="2400" dirty="0" smtClean="0">
                <a:latin typeface="Arial" panose="020B0604020202020204" pitchFamily="34" charset="0"/>
                <a:cs typeface="Arial" panose="020B0604020202020204" pitchFamily="34" charset="0"/>
              </a:rPr>
              <a:t>so? </a:t>
            </a:r>
            <a:r>
              <a:rPr lang="en-US" sz="2400" dirty="0">
                <a:latin typeface="Arial" panose="020B0604020202020204" pitchFamily="34" charset="0"/>
                <a:cs typeface="Arial" panose="020B0604020202020204" pitchFamily="34" charset="0"/>
              </a:rPr>
              <a:t>Find a possible explanation in the text.</a:t>
            </a:r>
            <a:r>
              <a:rPr lang="ru-RU" sz="2400" dirty="0" smtClean="0">
                <a:latin typeface="Arial" panose="020B0604020202020204" pitchFamily="34" charset="0"/>
                <a:cs typeface="Arial" panose="020B0604020202020204" pitchFamily="34" charset="0"/>
              </a:rPr>
              <a:t> </a:t>
            </a:r>
            <a:endParaRPr lang="en-US" sz="2400" dirty="0" smtClean="0">
              <a:latin typeface="Arial" panose="020B0604020202020204" pitchFamily="34" charset="0"/>
              <a:cs typeface="Arial" panose="020B0604020202020204" pitchFamily="34" charset="0"/>
            </a:endParaRPr>
          </a:p>
          <a:p>
            <a:pPr>
              <a:buAutoNum type="arabicPeriod"/>
            </a:pPr>
            <a:r>
              <a:rPr lang="en-US" sz="2400" dirty="0">
                <a:latin typeface="Arial" panose="020B0604020202020204" pitchFamily="34" charset="0"/>
                <a:cs typeface="Arial" panose="020B0604020202020204" pitchFamily="34" charset="0"/>
              </a:rPr>
              <a:t> Is computer a multifunctional device</a:t>
            </a:r>
            <a:r>
              <a:rPr lang="en-US" sz="2400" dirty="0" smtClean="0">
                <a:latin typeface="Arial" panose="020B0604020202020204" pitchFamily="34" charset="0"/>
                <a:cs typeface="Arial" panose="020B0604020202020204" pitchFamily="34" charset="0"/>
              </a:rPr>
              <a:t>?</a:t>
            </a:r>
          </a:p>
          <a:p>
            <a:pPr>
              <a:buAutoNum type="arabicPeriod"/>
            </a:pPr>
            <a:r>
              <a:rPr lang="en-US" sz="2400" dirty="0">
                <a:latin typeface="Arial" panose="020B0604020202020204" pitchFamily="34" charset="0"/>
                <a:cs typeface="Arial" panose="020B0604020202020204" pitchFamily="34" charset="0"/>
              </a:rPr>
              <a:t>What types of computer programs can you name</a:t>
            </a:r>
            <a:r>
              <a:rPr lang="en-US" sz="2400" dirty="0" smtClean="0">
                <a:latin typeface="Arial" panose="020B0604020202020204" pitchFamily="34" charset="0"/>
                <a:cs typeface="Arial" panose="020B0604020202020204" pitchFamily="34" charset="0"/>
              </a:rPr>
              <a:t>?</a:t>
            </a:r>
          </a:p>
          <a:p>
            <a:pPr>
              <a:buAutoNum type="arabicPeriod"/>
            </a:pPr>
            <a:r>
              <a:rPr lang="en-US" sz="2400" dirty="0">
                <a:latin typeface="Arial" panose="020B0604020202020204" pitchFamily="34" charset="0"/>
                <a:cs typeface="Arial" panose="020B0604020202020204" pitchFamily="34" charset="0"/>
              </a:rPr>
              <a:t>In what spheres </a:t>
            </a:r>
            <a:r>
              <a:rPr lang="en-US" sz="2400" dirty="0" smtClean="0">
                <a:latin typeface="Arial" panose="020B0604020202020204" pitchFamily="34" charset="0"/>
                <a:cs typeface="Arial" panose="020B0604020202020204" pitchFamily="34" charset="0"/>
              </a:rPr>
              <a:t>o</a:t>
            </a:r>
            <a:r>
              <a:rPr lang="en-US" sz="2400" dirty="0" smtClean="0">
                <a:latin typeface="Arial" panose="020B0604020202020204" pitchFamily="34" charset="0"/>
                <a:cs typeface="Arial" panose="020B0604020202020204" pitchFamily="34" charset="0"/>
              </a:rPr>
              <a:t>f </a:t>
            </a:r>
            <a:r>
              <a:rPr lang="en-US" sz="2400" dirty="0" smtClean="0">
                <a:latin typeface="Arial" panose="020B0604020202020204" pitchFamily="34" charset="0"/>
                <a:cs typeface="Arial" panose="020B0604020202020204" pitchFamily="34" charset="0"/>
              </a:rPr>
              <a:t>life </a:t>
            </a:r>
            <a:r>
              <a:rPr lang="en-US" sz="2400" dirty="0">
                <a:latin typeface="Arial" panose="020B0604020202020204" pitchFamily="34" charset="0"/>
                <a:cs typeface="Arial" panose="020B0604020202020204" pitchFamily="34" charset="0"/>
              </a:rPr>
              <a:t>can computers be used</a:t>
            </a:r>
            <a:r>
              <a:rPr lang="en-US" sz="2400" dirty="0" smtClean="0">
                <a:latin typeface="Arial" panose="020B0604020202020204" pitchFamily="34" charset="0"/>
                <a:cs typeface="Arial" panose="020B0604020202020204" pitchFamily="34" charset="0"/>
              </a:rPr>
              <a:t>?</a:t>
            </a:r>
          </a:p>
          <a:p>
            <a:pPr>
              <a:buAutoNum type="arabicPeriod"/>
            </a:pPr>
            <a:r>
              <a:rPr lang="en-US" sz="2400" dirty="0">
                <a:latin typeface="Arial" panose="020B0604020202020204" pitchFamily="34" charset="0"/>
                <a:cs typeface="Arial" panose="020B0604020202020204" pitchFamily="34" charset="0"/>
              </a:rPr>
              <a:t>Computers have many disadvantages, don’t they</a:t>
            </a:r>
            <a:r>
              <a:rPr lang="en-US" sz="2400" dirty="0" smtClean="0">
                <a:latin typeface="Arial" panose="020B0604020202020204" pitchFamily="34" charset="0"/>
                <a:cs typeface="Arial" panose="020B0604020202020204" pitchFamily="34" charset="0"/>
              </a:rPr>
              <a:t>?</a:t>
            </a:r>
          </a:p>
          <a:p>
            <a:pPr>
              <a:buAutoNum type="arabicPeriod"/>
            </a:pPr>
            <a:r>
              <a:rPr lang="en-US" sz="2400" dirty="0">
                <a:latin typeface="Arial" panose="020B0604020202020204" pitchFamily="34" charset="0"/>
                <a:cs typeface="Arial" panose="020B0604020202020204" pitchFamily="34" charset="0"/>
              </a:rPr>
              <a:t>What are their main disadvantages? Are there any </a:t>
            </a:r>
            <a:r>
              <a:rPr lang="en-US" sz="2400" dirty="0" smtClean="0">
                <a:latin typeface="Arial" panose="020B0604020202020204" pitchFamily="34" charset="0"/>
                <a:cs typeface="Arial" panose="020B0604020202020204" pitchFamily="34" charset="0"/>
              </a:rPr>
              <a:t>that you have met using your computer</a:t>
            </a:r>
            <a:r>
              <a:rPr lang="ru-RU" sz="2400" dirty="0" smtClean="0">
                <a:latin typeface="Arial" panose="020B0604020202020204" pitchFamily="34" charset="0"/>
                <a:cs typeface="Arial" panose="020B0604020202020204" pitchFamily="34" charset="0"/>
              </a:rPr>
              <a:t>?</a:t>
            </a:r>
            <a:endParaRPr lang="en-US" sz="2400" dirty="0" smtClean="0">
              <a:latin typeface="Arial" panose="020B0604020202020204" pitchFamily="34" charset="0"/>
              <a:cs typeface="Arial" panose="020B0604020202020204" pitchFamily="34" charset="0"/>
            </a:endParaRPr>
          </a:p>
          <a:p>
            <a:pPr>
              <a:buAutoNum type="arabicPeriod"/>
            </a:pPr>
            <a:endParaRPr lang="en-US" sz="2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8028387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sz="half" idx="1"/>
          </p:nvPr>
        </p:nvSpPr>
        <p:spPr>
          <a:xfrm>
            <a:off x="1298448" y="1060704"/>
            <a:ext cx="4797552" cy="4809744"/>
          </a:xfrm>
        </p:spPr>
        <p:txBody>
          <a:bodyPr>
            <a:normAutofit/>
          </a:bodyPr>
          <a:lstStyle/>
          <a:p>
            <a:pPr marL="0" indent="0">
              <a:buNone/>
            </a:pPr>
            <a:r>
              <a:rPr lang="en-US" sz="2400" dirty="0">
                <a:latin typeface="Arial" panose="020B0604020202020204" pitchFamily="34" charset="0"/>
                <a:cs typeface="Arial" panose="020B0604020202020204" pitchFamily="34" charset="0"/>
              </a:rPr>
              <a:t>Computer is one of the inventions of the 20th century that changed the world greatly. The first computers of the 1940s were enormous. But now they are almost in every family and in every office building. </a:t>
            </a:r>
            <a:endParaRPr lang="ru-RU" sz="2400" dirty="0">
              <a:latin typeface="Arial" panose="020B0604020202020204" pitchFamily="34" charset="0"/>
              <a:cs typeface="Arial" panose="020B0604020202020204" pitchFamily="34" charset="0"/>
            </a:endParaRPr>
          </a:p>
          <a:p>
            <a:pPr marL="0" indent="0">
              <a:buNone/>
            </a:pPr>
            <a:endParaRPr lang="ru-RU" sz="2400" dirty="0">
              <a:latin typeface="Arial" panose="020B0604020202020204" pitchFamily="34" charset="0"/>
              <a:cs typeface="Arial" panose="020B0604020202020204" pitchFamily="34" charset="0"/>
            </a:endParaRPr>
          </a:p>
        </p:txBody>
      </p:sp>
      <p:pic>
        <p:nvPicPr>
          <p:cNvPr id="7" name="Объект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947791" y="1060704"/>
            <a:ext cx="5801032" cy="3770670"/>
          </a:xfrm>
        </p:spPr>
      </p:pic>
    </p:spTree>
    <p:extLst>
      <p:ext uri="{BB962C8B-B14F-4D97-AF65-F5344CB8AC3E}">
        <p14:creationId xmlns:p14="http://schemas.microsoft.com/office/powerpoint/2010/main" val="1090795841"/>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524256" y="1414272"/>
            <a:ext cx="5766816" cy="4535424"/>
          </a:xfrm>
        </p:spPr>
        <p:txBody>
          <a:bodyPr>
            <a:normAutofit/>
          </a:bodyPr>
          <a:lstStyle/>
          <a:p>
            <a:pPr marL="0" indent="0">
              <a:buNone/>
            </a:pPr>
            <a:r>
              <a:rPr lang="en-US" sz="2400" dirty="0">
                <a:latin typeface="Arial" panose="020B0604020202020204" pitchFamily="34" charset="0"/>
                <a:cs typeface="Arial" panose="020B0604020202020204" pitchFamily="34" charset="0"/>
              </a:rPr>
              <a:t>Most machines do only one job, some are multifunctional (e.g. a TV set + + DVD player). But no device is as multifunctional as computer. The parts of the machine (or its hardware) remain the same, you change only the program (software) and your computer immediately learns to do various things</a:t>
            </a:r>
            <a:r>
              <a:rPr lang="en-US" dirty="0">
                <a:latin typeface="Arial" panose="020B0604020202020204" pitchFamily="34" charset="0"/>
                <a:cs typeface="Arial" panose="020B0604020202020204" pitchFamily="34" charset="0"/>
              </a:rPr>
              <a:t>. </a:t>
            </a:r>
            <a:endParaRPr lang="ru-RU" dirty="0">
              <a:latin typeface="Arial" panose="020B0604020202020204" pitchFamily="34" charset="0"/>
              <a:cs typeface="Arial" panose="020B0604020202020204" pitchFamily="34" charset="0"/>
            </a:endParaRPr>
          </a:p>
        </p:txBody>
      </p:sp>
      <p:pic>
        <p:nvPicPr>
          <p:cNvPr id="5" name="Объект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496431" y="743712"/>
            <a:ext cx="5068644" cy="4420328"/>
          </a:xfrm>
        </p:spPr>
      </p:pic>
    </p:spTree>
    <p:extLst>
      <p:ext uri="{BB962C8B-B14F-4D97-AF65-F5344CB8AC3E}">
        <p14:creationId xmlns:p14="http://schemas.microsoft.com/office/powerpoint/2010/main" val="2858506128"/>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1024129" y="1231392"/>
            <a:ext cx="5242560" cy="5626608"/>
          </a:xfrm>
        </p:spPr>
        <p:txBody>
          <a:bodyPr>
            <a:noAutofit/>
          </a:bodyPr>
          <a:lstStyle/>
          <a:p>
            <a:pPr marL="0" indent="0">
              <a:buNone/>
            </a:pPr>
            <a:r>
              <a:rPr lang="en-US" sz="2400" dirty="0">
                <a:latin typeface="Arial" panose="020B0604020202020204" pitchFamily="34" charset="0"/>
                <a:cs typeface="Arial" panose="020B0604020202020204" pitchFamily="34" charset="0"/>
              </a:rPr>
              <a:t>A browser program is designed to look at pages on the Internet (you can also say to browse, this accounts for the word browser). A word processor program lets you to print text and then change styles of fonts and sizes of </a:t>
            </a:r>
            <a:r>
              <a:rPr lang="en-US" sz="2400" dirty="0" smtClean="0">
                <a:latin typeface="Arial" panose="020B0604020202020204" pitchFamily="34" charset="0"/>
                <a:cs typeface="Arial" panose="020B0604020202020204" pitchFamily="34" charset="0"/>
              </a:rPr>
              <a:t>pages</a:t>
            </a:r>
            <a:r>
              <a:rPr lang="en-US" sz="2400" dirty="0">
                <a:latin typeface="Arial" panose="020B0604020202020204" pitchFamily="34" charset="0"/>
                <a:cs typeface="Arial" panose="020B0604020202020204" pitchFamily="34" charset="0"/>
              </a:rPr>
              <a:t>. </a:t>
            </a:r>
            <a:endParaRPr lang="ru-RU" sz="2400" dirty="0" smtClean="0">
              <a:latin typeface="Arial" panose="020B0604020202020204" pitchFamily="34" charset="0"/>
              <a:cs typeface="Arial" panose="020B0604020202020204" pitchFamily="34" charset="0"/>
            </a:endParaRPr>
          </a:p>
          <a:p>
            <a:pPr marL="0" indent="0">
              <a:buNone/>
            </a:pPr>
            <a:r>
              <a:rPr lang="en-US" sz="2400" dirty="0" smtClean="0">
                <a:latin typeface="Arial" panose="020B0604020202020204" pitchFamily="34" charset="0"/>
                <a:cs typeface="Arial" panose="020B0604020202020204" pitchFamily="34" charset="0"/>
              </a:rPr>
              <a:t>A </a:t>
            </a:r>
            <a:r>
              <a:rPr lang="en-US" sz="2400" dirty="0">
                <a:latin typeface="Arial" panose="020B0604020202020204" pitchFamily="34" charset="0"/>
                <a:cs typeface="Arial" panose="020B0604020202020204" pitchFamily="34" charset="0"/>
              </a:rPr>
              <a:t>database program is used for searching and sorting records. Such program is used in shops, libraries, hospitals, accountant offices, and so on. They make work with great amounts of data much quicker. </a:t>
            </a:r>
            <a:endParaRPr lang="ru-RU" sz="2400" dirty="0">
              <a:latin typeface="Arial" panose="020B0604020202020204" pitchFamily="34" charset="0"/>
              <a:cs typeface="Arial" panose="020B0604020202020204" pitchFamily="34" charset="0"/>
            </a:endParaRPr>
          </a:p>
        </p:txBody>
      </p:sp>
      <p:pic>
        <p:nvPicPr>
          <p:cNvPr id="5" name="Объект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465383" y="950976"/>
            <a:ext cx="5347317" cy="3389376"/>
          </a:xfrm>
        </p:spPr>
      </p:pic>
    </p:spTree>
    <p:extLst>
      <p:ext uri="{BB962C8B-B14F-4D97-AF65-F5344CB8AC3E}">
        <p14:creationId xmlns:p14="http://schemas.microsoft.com/office/powerpoint/2010/main" val="325897234"/>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1309052" y="1426464"/>
            <a:ext cx="5116132" cy="4815840"/>
          </a:xfrm>
        </p:spPr>
        <p:txBody>
          <a:bodyPr>
            <a:noAutofit/>
          </a:bodyPr>
          <a:lstStyle/>
          <a:p>
            <a:pPr marL="0" indent="0">
              <a:buNone/>
            </a:pPr>
            <a:r>
              <a:rPr lang="en-US" sz="2400" dirty="0">
                <a:latin typeface="Arial" panose="020B0604020202020204" pitchFamily="34" charset="0"/>
                <a:cs typeface="Arial" panose="020B0604020202020204" pitchFamily="34" charset="0"/>
              </a:rPr>
              <a:t>Computers are found everywhere and used in every sphere of life. In a plant one can make a computer model of a car or plane and check its resistance to stress. Such calculations without a computer could have taken several months. Computer is used at school: children watch films, presentations and web pages. This helps them to study effectively. </a:t>
            </a:r>
            <a:endParaRPr lang="ru-RU" sz="2400" dirty="0">
              <a:latin typeface="Arial" panose="020B0604020202020204" pitchFamily="34" charset="0"/>
              <a:cs typeface="Arial" panose="020B0604020202020204" pitchFamily="34" charset="0"/>
            </a:endParaRPr>
          </a:p>
        </p:txBody>
      </p:sp>
      <p:pic>
        <p:nvPicPr>
          <p:cNvPr id="7" name="Объект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791493" y="1316736"/>
            <a:ext cx="4858221" cy="4684713"/>
          </a:xfrm>
        </p:spPr>
      </p:pic>
    </p:spTree>
    <p:extLst>
      <p:ext uri="{BB962C8B-B14F-4D97-AF65-F5344CB8AC3E}">
        <p14:creationId xmlns:p14="http://schemas.microsoft.com/office/powerpoint/2010/main" val="2296283387"/>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2150299" y="881821"/>
            <a:ext cx="4602163" cy="5094358"/>
          </a:xfrm>
        </p:spPr>
        <p:txBody>
          <a:bodyPr>
            <a:normAutofit/>
          </a:bodyPr>
          <a:lstStyle/>
          <a:p>
            <a:pPr marL="0" indent="0">
              <a:buNone/>
            </a:pPr>
            <a:r>
              <a:rPr lang="en-US" sz="2400" dirty="0">
                <a:latin typeface="Arial" panose="020B0604020202020204" pitchFamily="34" charset="0"/>
                <a:cs typeface="Arial" panose="020B0604020202020204" pitchFamily="34" charset="0"/>
              </a:rPr>
              <a:t>Computers also have some disadvantages. There is a famous joke that computers are designed to solve problems but half of the time they are the problem. As computer is a complicated device, one small breakage may stop its work. Moreover, the equipment is soon out of date.</a:t>
            </a:r>
            <a:endParaRPr lang="ru-RU" sz="2400" dirty="0">
              <a:latin typeface="Arial" panose="020B0604020202020204" pitchFamily="34" charset="0"/>
              <a:cs typeface="Arial" panose="020B0604020202020204" pitchFamily="34" charset="0"/>
            </a:endParaRPr>
          </a:p>
        </p:txBody>
      </p:sp>
      <p:pic>
        <p:nvPicPr>
          <p:cNvPr id="5" name="Объект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715630" y="816864"/>
            <a:ext cx="3391281" cy="2776611"/>
          </a:xfrm>
        </p:spPr>
      </p:pic>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15314" y="3968800"/>
            <a:ext cx="1591912" cy="1718768"/>
          </a:xfrm>
          <a:prstGeom prst="rect">
            <a:avLst/>
          </a:prstGeom>
        </p:spPr>
      </p:pic>
    </p:spTree>
    <p:extLst>
      <p:ext uri="{BB962C8B-B14F-4D97-AF65-F5344CB8AC3E}">
        <p14:creationId xmlns:p14="http://schemas.microsoft.com/office/powerpoint/2010/main" val="3229332462"/>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2170176" y="1024128"/>
            <a:ext cx="4791456" cy="5181600"/>
          </a:xfrm>
        </p:spPr>
        <p:txBody>
          <a:bodyPr>
            <a:noAutofit/>
          </a:bodyPr>
          <a:lstStyle/>
          <a:p>
            <a:pPr marL="0" indent="0">
              <a:buNone/>
            </a:pPr>
            <a:r>
              <a:rPr lang="en-US" sz="2400" dirty="0">
                <a:latin typeface="Arial" panose="020B0604020202020204" pitchFamily="34" charset="0"/>
                <a:cs typeface="Arial" panose="020B0604020202020204" pitchFamily="34" charset="0"/>
              </a:rPr>
              <a:t>Besides, there is a problem of compatibility. First of all, there are hardware devices which can’t work with the old operating systems, such as a processor, a hard disk drive, a video card, etc. Then, there are programs which need more resources than computer actually has. </a:t>
            </a:r>
            <a:endParaRPr lang="ru-RU" sz="2400" dirty="0">
              <a:latin typeface="Arial" panose="020B0604020202020204" pitchFamily="34" charset="0"/>
              <a:cs typeface="Arial" panose="020B0604020202020204" pitchFamily="34" charset="0"/>
            </a:endParaRPr>
          </a:p>
        </p:txBody>
      </p:sp>
      <p:pic>
        <p:nvPicPr>
          <p:cNvPr id="5" name="Объект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583680" y="1399258"/>
            <a:ext cx="5412646" cy="4059484"/>
          </a:xfrm>
          <a:prstGeom prst="rect">
            <a:avLst/>
          </a:prstGeom>
          <a:ln>
            <a:noFill/>
          </a:ln>
          <a:effectLst>
            <a:softEdge rad="112500"/>
          </a:effectLst>
        </p:spPr>
      </p:pic>
    </p:spTree>
    <p:extLst>
      <p:ext uri="{BB962C8B-B14F-4D97-AF65-F5344CB8AC3E}">
        <p14:creationId xmlns:p14="http://schemas.microsoft.com/office/powerpoint/2010/main" val="812806054"/>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1613852" y="1280160"/>
            <a:ext cx="4482148" cy="4935862"/>
          </a:xfrm>
        </p:spPr>
        <p:txBody>
          <a:bodyPr>
            <a:noAutofit/>
          </a:bodyPr>
          <a:lstStyle/>
          <a:p>
            <a:pPr marL="0" indent="0">
              <a:buNone/>
            </a:pPr>
            <a:r>
              <a:rPr lang="en-US" sz="2400" dirty="0">
                <a:latin typeface="Arial" panose="020B0604020202020204" pitchFamily="34" charset="0"/>
                <a:cs typeface="Arial" panose="020B0604020202020204" pitchFamily="34" charset="0"/>
              </a:rPr>
              <a:t>Thirdly, computers become more and more complicated, and much effort is required to learn how to work with them. Fourthly, computer viruses cause a lot of trouble — they can spoil, remove or steal computer data, and every user knows it well from his experience. </a:t>
            </a:r>
            <a:endParaRPr lang="ru-RU" sz="2400" dirty="0">
              <a:latin typeface="Arial" panose="020B0604020202020204" pitchFamily="34" charset="0"/>
              <a:cs typeface="Arial" panose="020B0604020202020204" pitchFamily="34" charset="0"/>
            </a:endParaRPr>
          </a:p>
        </p:txBody>
      </p:sp>
      <p:pic>
        <p:nvPicPr>
          <p:cNvPr id="5" name="Объект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017721" y="1582454"/>
            <a:ext cx="5986272" cy="4489704"/>
          </a:xfrm>
        </p:spPr>
      </p:pic>
    </p:spTree>
    <p:extLst>
      <p:ext uri="{BB962C8B-B14F-4D97-AF65-F5344CB8AC3E}">
        <p14:creationId xmlns:p14="http://schemas.microsoft.com/office/powerpoint/2010/main" val="2181309618"/>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1504059" y="1803162"/>
            <a:ext cx="9639656" cy="3238856"/>
          </a:xfrm>
        </p:spPr>
        <p:txBody>
          <a:bodyPr>
            <a:noAutofit/>
          </a:bodyPr>
          <a:lstStyle/>
          <a:p>
            <a:pPr marL="0" indent="0">
              <a:buNone/>
            </a:pPr>
            <a:r>
              <a:rPr lang="en-US" sz="2400" dirty="0">
                <a:latin typeface="Arial" panose="020B0604020202020204" pitchFamily="34" charset="0"/>
                <a:cs typeface="Arial" panose="020B0604020202020204" pitchFamily="34" charset="0"/>
              </a:rPr>
              <a:t>And on top of all, computer is a multifunctional device, as we already know, so it can be used both to do work and to entertain oneself. Children often fall prey to computer and Internet: they play computer games, spend their free time chatting with friends on the Internet and doing practically nothing. This aspect can’t be denied. </a:t>
            </a:r>
            <a:endParaRPr lang="ru-RU"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30967399"/>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189</TotalTime>
  <Words>607</Words>
  <Application>Microsoft Office PowerPoint</Application>
  <PresentationFormat>Произвольный</PresentationFormat>
  <Paragraphs>19</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Легкий дым</vt:lpstr>
      <vt:lpstr>Functions of Computers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Answer the following questions to the text. </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Functions of Computers </dc:title>
  <dc:creator>Елена</dc:creator>
  <cp:lastModifiedBy>потапова</cp:lastModifiedBy>
  <cp:revision>18</cp:revision>
  <dcterms:created xsi:type="dcterms:W3CDTF">2018-06-03T12:02:43Z</dcterms:created>
  <dcterms:modified xsi:type="dcterms:W3CDTF">2018-06-06T08:05:12Z</dcterms:modified>
</cp:coreProperties>
</file>