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1" r:id="rId3"/>
    <p:sldId id="279" r:id="rId4"/>
    <p:sldId id="273" r:id="rId5"/>
    <p:sldId id="311" r:id="rId6"/>
    <p:sldId id="272" r:id="rId7"/>
    <p:sldId id="274" r:id="rId8"/>
    <p:sldId id="275" r:id="rId9"/>
    <p:sldId id="276" r:id="rId10"/>
    <p:sldId id="302" r:id="rId11"/>
    <p:sldId id="257" r:id="rId12"/>
    <p:sldId id="282" r:id="rId13"/>
    <p:sldId id="261" r:id="rId14"/>
    <p:sldId id="258" r:id="rId15"/>
    <p:sldId id="303" r:id="rId16"/>
    <p:sldId id="277" r:id="rId17"/>
    <p:sldId id="304" r:id="rId18"/>
    <p:sldId id="262" r:id="rId19"/>
    <p:sldId id="305" r:id="rId20"/>
    <p:sldId id="263" r:id="rId21"/>
    <p:sldId id="306" r:id="rId22"/>
    <p:sldId id="283" r:id="rId23"/>
    <p:sldId id="307" r:id="rId24"/>
    <p:sldId id="284" r:id="rId25"/>
    <p:sldId id="308" r:id="rId26"/>
    <p:sldId id="259" r:id="rId27"/>
    <p:sldId id="309" r:id="rId28"/>
    <p:sldId id="264" r:id="rId29"/>
    <p:sldId id="290" r:id="rId30"/>
    <p:sldId id="260" r:id="rId31"/>
    <p:sldId id="310" r:id="rId32"/>
    <p:sldId id="265" r:id="rId33"/>
    <p:sldId id="280" r:id="rId34"/>
    <p:sldId id="286" r:id="rId35"/>
    <p:sldId id="285" r:id="rId36"/>
    <p:sldId id="289" r:id="rId37"/>
    <p:sldId id="266" r:id="rId38"/>
    <p:sldId id="293" r:id="rId39"/>
    <p:sldId id="267" r:id="rId40"/>
    <p:sldId id="287" r:id="rId41"/>
    <p:sldId id="268" r:id="rId42"/>
    <p:sldId id="288" r:id="rId43"/>
    <p:sldId id="269" r:id="rId44"/>
    <p:sldId id="292" r:id="rId45"/>
    <p:sldId id="270" r:id="rId46"/>
    <p:sldId id="281" r:id="rId47"/>
    <p:sldId id="294" r:id="rId48"/>
    <p:sldId id="291" r:id="rId49"/>
    <p:sldId id="297" r:id="rId50"/>
    <p:sldId id="299" r:id="rId51"/>
    <p:sldId id="301" r:id="rId52"/>
    <p:sldId id="296" r:id="rId53"/>
    <p:sldId id="298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image" Target="../media/image31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14.jpg"/><Relationship Id="rId4" Type="http://schemas.openxmlformats.org/officeDocument/2006/relationships/image" Target="../media/image35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23975"/>
            <a:ext cx="60960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68760"/>
            <a:ext cx="4933900" cy="37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корова</a:t>
            </a:r>
          </a:p>
          <a:p>
            <a:r>
              <a:rPr lang="ru-RU" dirty="0" smtClean="0"/>
              <a:t>коровка</a:t>
            </a:r>
          </a:p>
          <a:p>
            <a:r>
              <a:rPr lang="ru-RU" dirty="0" smtClean="0"/>
              <a:t>коровушка</a:t>
            </a:r>
          </a:p>
          <a:p>
            <a:r>
              <a:rPr lang="ru-RU" dirty="0" smtClean="0"/>
              <a:t>коровёнка</a:t>
            </a:r>
          </a:p>
          <a:p>
            <a:r>
              <a:rPr lang="ru-RU" dirty="0" smtClean="0"/>
              <a:t>коровник</a:t>
            </a:r>
          </a:p>
          <a:p>
            <a:r>
              <a:rPr lang="ru-RU" dirty="0" smtClean="0"/>
              <a:t>коровий</a:t>
            </a:r>
          </a:p>
          <a:p>
            <a:r>
              <a:rPr lang="ru-RU" dirty="0" smtClean="0"/>
              <a:t>коровьи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00587"/>
            <a:ext cx="4001790" cy="2725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8680"/>
            <a:ext cx="6804248" cy="537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Своё название корова получила по наличию рогов: от латинского </a:t>
            </a:r>
            <a:r>
              <a:rPr lang="ru-RU" dirty="0" err="1" smtClean="0"/>
              <a:t>кор</a:t>
            </a:r>
            <a:r>
              <a:rPr lang="ru-RU" dirty="0" smtClean="0"/>
              <a:t>– «рог», корна– «рогатая», «имеющая рога». Корова– </a:t>
            </a:r>
            <a:r>
              <a:rPr lang="ru-RU" dirty="0" err="1" smtClean="0"/>
              <a:t>кор</a:t>
            </a:r>
            <a:r>
              <a:rPr lang="ru-RU" dirty="0" smtClean="0"/>
              <a:t>– корна = «рог, рогатое животное». Языковеды считают слово корова родственным слову «серна». Чтобы убедиться в этом, нужно сравнить слова: русское – корова;</a:t>
            </a:r>
          </a:p>
          <a:p>
            <a:pPr>
              <a:buNone/>
            </a:pPr>
            <a:r>
              <a:rPr lang="ru-RU" dirty="0" smtClean="0"/>
              <a:t>старославянское—</a:t>
            </a:r>
            <a:r>
              <a:rPr lang="ru-RU" dirty="0" err="1" smtClean="0"/>
              <a:t>крава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литовское– </a:t>
            </a:r>
            <a:r>
              <a:rPr lang="ru-RU" dirty="0" err="1" smtClean="0"/>
              <a:t>карве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греческое– </a:t>
            </a:r>
            <a:r>
              <a:rPr lang="ru-RU" dirty="0" err="1" smtClean="0"/>
              <a:t>кераос</a:t>
            </a:r>
            <a:r>
              <a:rPr lang="ru-RU" dirty="0" smtClean="0"/>
              <a:t> (</a:t>
            </a:r>
            <a:r>
              <a:rPr lang="ru-RU" dirty="0" err="1" smtClean="0"/>
              <a:t>цераос</a:t>
            </a:r>
            <a:r>
              <a:rPr lang="ru-RU" dirty="0" smtClean="0"/>
              <a:t>)– рогатый;</a:t>
            </a:r>
          </a:p>
          <a:p>
            <a:pPr>
              <a:buNone/>
            </a:pPr>
            <a:r>
              <a:rPr lang="ru-RU" dirty="0" smtClean="0"/>
              <a:t>латинское– </a:t>
            </a:r>
            <a:r>
              <a:rPr lang="ru-RU" dirty="0" err="1" smtClean="0"/>
              <a:t>цервус</a:t>
            </a:r>
            <a:r>
              <a:rPr lang="ru-RU" dirty="0" smtClean="0"/>
              <a:t>– олень;</a:t>
            </a:r>
          </a:p>
          <a:p>
            <a:pPr>
              <a:buNone/>
            </a:pPr>
            <a:r>
              <a:rPr lang="ru-RU" dirty="0" smtClean="0"/>
              <a:t>русское– серна.</a:t>
            </a:r>
          </a:p>
          <a:p>
            <a:pPr>
              <a:buNone/>
            </a:pPr>
            <a:r>
              <a:rPr lang="ru-RU" dirty="0" smtClean="0"/>
              <a:t>Как видно, соседние слова немного отличаются друг друга, велика разница лишь между крайними в ряду. Возможно, что все эти животные названы именами, которые некогда значили «рогатый» или «рогатая».</a:t>
            </a:r>
          </a:p>
          <a:p>
            <a:pPr>
              <a:buNone/>
            </a:pPr>
            <a:r>
              <a:rPr lang="ru-RU" dirty="0" smtClean="0"/>
              <a:t>Есть и другой взгляд на происхождение слова корова. Древнерусское слово звучало так же– корова. Произошло оно от древнеиндийского             , что означало «пасётся на подножном корму», «пережевывает», «жуёт».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Голодная мычит, сытая жуёт,</a:t>
            </a:r>
          </a:p>
          <a:p>
            <a:pPr>
              <a:buNone/>
            </a:pPr>
            <a:r>
              <a:rPr lang="ru-RU" dirty="0" smtClean="0"/>
              <a:t>Всем ребятам молоко даёт.</a:t>
            </a:r>
          </a:p>
          <a:p>
            <a:r>
              <a:rPr lang="ru-RU" dirty="0" smtClean="0"/>
              <a:t>Сама пёстрая,</a:t>
            </a:r>
          </a:p>
          <a:p>
            <a:pPr>
              <a:buNone/>
            </a:pPr>
            <a:r>
              <a:rPr lang="ru-RU" dirty="0" smtClean="0"/>
              <a:t>Ест зелёное,</a:t>
            </a:r>
          </a:p>
          <a:p>
            <a:pPr>
              <a:buNone/>
            </a:pPr>
            <a:r>
              <a:rPr lang="ru-RU" dirty="0" smtClean="0"/>
              <a:t>Даёт белое.</a:t>
            </a:r>
          </a:p>
          <a:p>
            <a:r>
              <a:rPr lang="ru-RU" dirty="0" smtClean="0"/>
              <a:t>Рыжий молокозавод</a:t>
            </a:r>
          </a:p>
          <a:p>
            <a:pPr>
              <a:buNone/>
            </a:pPr>
            <a:r>
              <a:rPr lang="ru-RU" dirty="0" smtClean="0"/>
              <a:t>День жуёт и ночь жуёт:</a:t>
            </a:r>
          </a:p>
          <a:p>
            <a:pPr>
              <a:buNone/>
            </a:pPr>
            <a:r>
              <a:rPr lang="ru-RU" dirty="0" smtClean="0"/>
              <a:t>Ведь траву не так легко</a:t>
            </a:r>
          </a:p>
          <a:p>
            <a:pPr>
              <a:buNone/>
            </a:pPr>
            <a:r>
              <a:rPr lang="ru-RU" dirty="0" smtClean="0"/>
              <a:t>Переделать в молоко.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74638"/>
            <a:ext cx="2571750" cy="2571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3" y="2846388"/>
            <a:ext cx="3867894" cy="3856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76672"/>
            <a:ext cx="6166048" cy="578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6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Раннее утро…. уходят рога,</a:t>
            </a:r>
          </a:p>
          <a:p>
            <a:pPr>
              <a:buNone/>
            </a:pPr>
            <a:r>
              <a:rPr lang="ru-RU" dirty="0" smtClean="0"/>
              <a:t>Тихо мыча, в заливные луга:</a:t>
            </a:r>
          </a:p>
          <a:p>
            <a:pPr>
              <a:buNone/>
            </a:pPr>
            <a:r>
              <a:rPr lang="ru-RU" dirty="0" smtClean="0"/>
              <a:t>Травы щипать и</a:t>
            </a:r>
          </a:p>
          <a:p>
            <a:pPr>
              <a:buNone/>
            </a:pPr>
            <a:r>
              <a:rPr lang="ru-RU" dirty="0" smtClean="0"/>
              <a:t>Неслышно пастись</a:t>
            </a:r>
          </a:p>
          <a:p>
            <a:pPr>
              <a:buNone/>
            </a:pPr>
            <a:r>
              <a:rPr lang="ru-RU" dirty="0" smtClean="0"/>
              <a:t>Вкусным парным</a:t>
            </a:r>
          </a:p>
          <a:p>
            <a:pPr>
              <a:buNone/>
            </a:pPr>
            <a:r>
              <a:rPr lang="ru-RU" dirty="0" smtClean="0"/>
              <a:t>Молоком запастись.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03037"/>
            <a:ext cx="3250704" cy="2796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4048622" cy="57446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80495"/>
            <a:ext cx="4434261" cy="571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8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Четыре </a:t>
            </a:r>
            <a:r>
              <a:rPr lang="ru-RU" dirty="0" err="1" smtClean="0"/>
              <a:t>четырки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Две </a:t>
            </a:r>
            <a:r>
              <a:rPr lang="ru-RU" dirty="0" err="1" smtClean="0"/>
              <a:t>растопырки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Седьмой вертун.</a:t>
            </a:r>
          </a:p>
          <a:p>
            <a:r>
              <a:rPr lang="ru-RU" dirty="0" smtClean="0"/>
              <a:t>Четыре </a:t>
            </a:r>
            <a:r>
              <a:rPr lang="ru-RU" dirty="0" err="1" smtClean="0"/>
              <a:t>ходастых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Два </a:t>
            </a:r>
            <a:r>
              <a:rPr lang="ru-RU" dirty="0" err="1" smtClean="0"/>
              <a:t>бодастых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Один </a:t>
            </a:r>
            <a:r>
              <a:rPr lang="ru-RU" dirty="0" err="1" smtClean="0"/>
              <a:t>хлебестун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Ходит в поле </a:t>
            </a:r>
            <a:r>
              <a:rPr lang="ru-RU" dirty="0" err="1" smtClean="0"/>
              <a:t>Лушка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Позади вертушка,</a:t>
            </a:r>
          </a:p>
          <a:p>
            <a:pPr>
              <a:buNone/>
            </a:pPr>
            <a:r>
              <a:rPr lang="ru-RU" dirty="0" smtClean="0"/>
              <a:t>     Поперёк затылка</a:t>
            </a:r>
          </a:p>
          <a:p>
            <a:pPr>
              <a:buNone/>
            </a:pPr>
            <a:r>
              <a:rPr lang="ru-RU" dirty="0" smtClean="0"/>
              <a:t>     Костяная вилка.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818" y="2708920"/>
            <a:ext cx="4530799" cy="2874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2696"/>
            <a:ext cx="5672658" cy="567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Документ" r:id="rId4" imgW="9989951" imgH="9615704" progId="Word.Document.12">
                  <p:embed/>
                </p:oleObj>
              </mc:Choice>
              <mc:Fallback>
                <p:oleObj name="Документ" r:id="rId4" imgW="9989951" imgH="961570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Среди двора</a:t>
            </a:r>
          </a:p>
          <a:p>
            <a:pPr>
              <a:buNone/>
            </a:pPr>
            <a:r>
              <a:rPr lang="ru-RU" dirty="0" smtClean="0"/>
              <a:t>    Стоит копна:</a:t>
            </a:r>
          </a:p>
          <a:p>
            <a:pPr>
              <a:buNone/>
            </a:pPr>
            <a:r>
              <a:rPr lang="ru-RU" dirty="0" smtClean="0"/>
              <a:t>    Спереди вилы,</a:t>
            </a:r>
          </a:p>
          <a:p>
            <a:pPr>
              <a:buNone/>
            </a:pPr>
            <a:r>
              <a:rPr lang="ru-RU" dirty="0" smtClean="0"/>
              <a:t>    Сзади метла.</a:t>
            </a:r>
          </a:p>
          <a:p>
            <a:r>
              <a:rPr lang="ru-RU" dirty="0" smtClean="0"/>
              <a:t>Траву жуёт, громко поёт,</a:t>
            </a:r>
          </a:p>
          <a:p>
            <a:pPr>
              <a:buNone/>
            </a:pPr>
            <a:r>
              <a:rPr lang="ru-RU" dirty="0" smtClean="0"/>
              <a:t>    Спереди вилы, сзади– метла,</a:t>
            </a:r>
          </a:p>
          <a:p>
            <a:pPr>
              <a:buNone/>
            </a:pPr>
            <a:r>
              <a:rPr lang="ru-RU" dirty="0" smtClean="0"/>
              <a:t>    Травы наелась– молока дала.</a:t>
            </a:r>
          </a:p>
          <a:p>
            <a:r>
              <a:rPr lang="ru-RU" dirty="0" smtClean="0"/>
              <a:t>Сама пёстрая, ест зелёное, даёт белое.</a:t>
            </a:r>
            <a:endParaRPr lang="ru-RU" dirty="0"/>
          </a:p>
          <a:p>
            <a:r>
              <a:rPr lang="ru-RU" dirty="0" smtClean="0"/>
              <a:t>Голодна—мычит, сыта—жуёт,</a:t>
            </a:r>
          </a:p>
          <a:p>
            <a:pPr marL="0" indent="0">
              <a:buNone/>
            </a:pPr>
            <a:r>
              <a:rPr lang="ru-RU" dirty="0" smtClean="0"/>
              <a:t>Малым ребяткам молочка даёт.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00808"/>
            <a:ext cx="3168352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3606"/>
            <a:ext cx="6724972" cy="543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 утрам на луг идёт,</a:t>
            </a:r>
          </a:p>
          <a:p>
            <a:pPr marL="0" indent="0">
              <a:buNone/>
            </a:pPr>
            <a:r>
              <a:rPr lang="ru-RU" dirty="0" smtClean="0"/>
              <a:t>Травку сочную жуёт.</a:t>
            </a:r>
          </a:p>
          <a:p>
            <a:pPr marL="0" indent="0">
              <a:buNone/>
            </a:pPr>
            <a:r>
              <a:rPr lang="ru-RU" dirty="0" smtClean="0"/>
              <a:t>Крупное животное терпеливо ждёт,</a:t>
            </a:r>
          </a:p>
          <a:p>
            <a:pPr marL="0" indent="0">
              <a:buNone/>
            </a:pPr>
            <a:r>
              <a:rPr lang="ru-RU" dirty="0" smtClean="0"/>
              <a:t>Когда же доярка к ней подойдёт.</a:t>
            </a:r>
          </a:p>
          <a:p>
            <a:r>
              <a:rPr lang="ru-RU" dirty="0" smtClean="0"/>
              <a:t>Два-ста </a:t>
            </a:r>
            <a:r>
              <a:rPr lang="ru-RU" dirty="0" err="1" smtClean="0"/>
              <a:t>ухаста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Два-ста </a:t>
            </a:r>
            <a:r>
              <a:rPr lang="ru-RU" dirty="0" err="1" smtClean="0"/>
              <a:t>рогаста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Четыре-ста </a:t>
            </a:r>
            <a:r>
              <a:rPr lang="ru-RU" dirty="0" err="1" smtClean="0"/>
              <a:t>ходаста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Один </a:t>
            </a:r>
            <a:r>
              <a:rPr lang="ru-RU" dirty="0" err="1" smtClean="0"/>
              <a:t>пыхтун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Один вертун.</a:t>
            </a:r>
          </a:p>
          <a:p>
            <a:r>
              <a:rPr lang="ru-RU" dirty="0" smtClean="0"/>
              <a:t>Один махай, четыре гуляй,</a:t>
            </a:r>
          </a:p>
          <a:p>
            <a:pPr marL="0" indent="0">
              <a:buNone/>
            </a:pPr>
            <a:r>
              <a:rPr lang="ru-RU" dirty="0" smtClean="0"/>
              <a:t>Два—детям страсть, четыре—всем сласть.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4194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7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6"/>
            <a:ext cx="3576439" cy="54566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88640"/>
            <a:ext cx="4512501" cy="596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1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Загадки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Рыжий молокозавод</a:t>
            </a:r>
          </a:p>
          <a:p>
            <a:pPr marL="0" indent="0">
              <a:buNone/>
            </a:pPr>
            <a:r>
              <a:rPr lang="ru-RU" dirty="0" smtClean="0"/>
              <a:t>День жуёт, ночь жуёт:</a:t>
            </a:r>
          </a:p>
          <a:p>
            <a:pPr marL="0" indent="0">
              <a:buNone/>
            </a:pPr>
            <a:r>
              <a:rPr lang="ru-RU" dirty="0" smtClean="0"/>
              <a:t>Ведь траву не так легко</a:t>
            </a:r>
          </a:p>
          <a:p>
            <a:pPr marL="0" indent="0">
              <a:buNone/>
            </a:pPr>
            <a:r>
              <a:rPr lang="ru-RU" dirty="0" smtClean="0"/>
              <a:t>Переделать в молоко!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05268"/>
            <a:ext cx="4042792" cy="303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3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13765"/>
            <a:ext cx="7736904" cy="483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Корова черна, да молоко у ней бело.</a:t>
            </a:r>
          </a:p>
          <a:p>
            <a:r>
              <a:rPr lang="ru-RU" dirty="0" smtClean="0"/>
              <a:t>Ешь, корова, соломку, поминай лето.</a:t>
            </a:r>
          </a:p>
          <a:p>
            <a:r>
              <a:rPr lang="ru-RU" dirty="0" smtClean="0"/>
              <a:t>Сыта коровка– полон </a:t>
            </a:r>
            <a:r>
              <a:rPr lang="ru-RU" dirty="0" err="1" smtClean="0"/>
              <a:t>подойничек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кого корова—у того и угощение.</a:t>
            </a:r>
          </a:p>
          <a:p>
            <a:r>
              <a:rPr lang="ru-RU" dirty="0" smtClean="0"/>
              <a:t>Нерадивую доярку и корова рогами колет.</a:t>
            </a:r>
          </a:p>
          <a:p>
            <a:r>
              <a:rPr lang="ru-RU" dirty="0" smtClean="0"/>
              <a:t>Коровки с поля– и пастуху воля.</a:t>
            </a:r>
          </a:p>
          <a:p>
            <a:r>
              <a:rPr lang="ru-RU" dirty="0" smtClean="0"/>
              <a:t>Летом не лежи в тени, чтобы зимой корова не мычала. (армянская)</a:t>
            </a:r>
          </a:p>
          <a:p>
            <a:r>
              <a:rPr lang="ru-RU" dirty="0" smtClean="0"/>
              <a:t>Иной пирожок и корова не ест.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06515"/>
            <a:ext cx="7193979" cy="541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3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Корова на дворе– харч на столе.</a:t>
            </a:r>
          </a:p>
          <a:p>
            <a:r>
              <a:rPr lang="ru-RU" dirty="0" smtClean="0"/>
              <a:t>Была бы корова, найдётся и </a:t>
            </a:r>
            <a:r>
              <a:rPr lang="ru-RU" dirty="0" err="1" smtClean="0"/>
              <a:t>подойничек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Купил мужик корову, а вышел бык: ин так и быть.</a:t>
            </a:r>
          </a:p>
          <a:p>
            <a:r>
              <a:rPr lang="ru-RU" dirty="0" smtClean="0"/>
              <a:t>Коровушка с кошку, надоила с ложку.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824786" cy="68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8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05678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9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так говорят?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Как корова языком слизала(слизнула)–</a:t>
            </a:r>
          </a:p>
          <a:p>
            <a:pPr>
              <a:buNone/>
            </a:pPr>
            <a:r>
              <a:rPr lang="ru-RU" dirty="0" smtClean="0"/>
              <a:t>             что-нибудь быстро и бесследно исчезло.</a:t>
            </a:r>
          </a:p>
          <a:p>
            <a:r>
              <a:rPr lang="ru-RU" dirty="0" smtClean="0"/>
              <a:t>Бодливой корове Бог рог не даёт–</a:t>
            </a:r>
          </a:p>
          <a:p>
            <a:pPr>
              <a:buNone/>
            </a:pPr>
            <a:r>
              <a:rPr lang="ru-RU" dirty="0" smtClean="0"/>
              <a:t>            о неудавшихся кознях.</a:t>
            </a:r>
          </a:p>
          <a:p>
            <a:r>
              <a:rPr lang="ru-RU" dirty="0" smtClean="0"/>
              <a:t>Сидит как на корове седло– </a:t>
            </a:r>
          </a:p>
          <a:p>
            <a:pPr>
              <a:buNone/>
            </a:pPr>
            <a:r>
              <a:rPr lang="ru-RU" dirty="0" smtClean="0"/>
              <a:t>            нескладно, неловко, плохо сидит что-либо.</a:t>
            </a:r>
          </a:p>
          <a:p>
            <a:r>
              <a:rPr lang="ru-RU" dirty="0" smtClean="0"/>
              <a:t>Как корова на льду– </a:t>
            </a:r>
          </a:p>
          <a:p>
            <a:pPr>
              <a:buNone/>
            </a:pPr>
            <a:r>
              <a:rPr lang="ru-RU" dirty="0" smtClean="0"/>
              <a:t>            о неуклюжем  неловком человеке в танцах, катании на коньках и т.п.</a:t>
            </a:r>
          </a:p>
          <a:p>
            <a:r>
              <a:rPr lang="ru-RU" dirty="0" smtClean="0"/>
              <a:t> Корова ляжет, хвоста негде протянуть–</a:t>
            </a:r>
          </a:p>
          <a:p>
            <a:pPr>
              <a:buNone/>
            </a:pPr>
            <a:r>
              <a:rPr lang="ru-RU" dirty="0" smtClean="0"/>
              <a:t>            тесно.</a:t>
            </a:r>
          </a:p>
          <a:p>
            <a:r>
              <a:rPr lang="ru-RU" dirty="0" smtClean="0"/>
              <a:t>Нужно  корова на льду– </a:t>
            </a:r>
          </a:p>
          <a:p>
            <a:pPr>
              <a:buNone/>
            </a:pPr>
            <a:r>
              <a:rPr lang="ru-RU" dirty="0" smtClean="0"/>
              <a:t>            о том, что совсем не нужно.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74" y="908720"/>
            <a:ext cx="7235280" cy="531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Скороговорки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Король на корову копейку копил,</a:t>
            </a:r>
          </a:p>
          <a:p>
            <a:pPr>
              <a:buNone/>
            </a:pPr>
            <a:r>
              <a:rPr lang="ru-RU" dirty="0" smtClean="0"/>
              <a:t>Да вместо короны корову купил.</a:t>
            </a:r>
          </a:p>
          <a:p>
            <a:pPr>
              <a:buNone/>
            </a:pPr>
            <a:r>
              <a:rPr lang="ru-RU" dirty="0" smtClean="0"/>
              <a:t>А этот король на корову копил,</a:t>
            </a:r>
          </a:p>
          <a:p>
            <a:pPr>
              <a:buNone/>
            </a:pPr>
            <a:r>
              <a:rPr lang="ru-RU" dirty="0" smtClean="0"/>
              <a:t>Да вместо коровы корону купил.</a:t>
            </a:r>
          </a:p>
          <a:p>
            <a:r>
              <a:rPr lang="ru-RU" dirty="0" smtClean="0"/>
              <a:t>Сорок </a:t>
            </a:r>
            <a:r>
              <a:rPr lang="ru-RU" dirty="0" err="1" smtClean="0"/>
              <a:t>сорок</a:t>
            </a:r>
            <a:r>
              <a:rPr lang="ru-RU" dirty="0" smtClean="0"/>
              <a:t> воровали горох,</a:t>
            </a:r>
          </a:p>
          <a:p>
            <a:pPr marL="0" indent="0">
              <a:buNone/>
            </a:pPr>
            <a:r>
              <a:rPr lang="ru-RU" dirty="0" smtClean="0"/>
              <a:t>Сорок ворон отогнали сорок.</a:t>
            </a:r>
          </a:p>
          <a:p>
            <a:pPr marL="0" indent="0">
              <a:buNone/>
            </a:pPr>
            <a:r>
              <a:rPr lang="ru-RU" dirty="0" smtClean="0"/>
              <a:t>Сорок орлов напугали ворон,</a:t>
            </a:r>
          </a:p>
          <a:p>
            <a:pPr marL="0" indent="0">
              <a:buNone/>
            </a:pPr>
            <a:r>
              <a:rPr lang="ru-RU" dirty="0" smtClean="0"/>
              <a:t>Сорок коров разогнали орлов.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203"/>
            <a:ext cx="9144000" cy="609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74694"/>
            <a:ext cx="7491536" cy="561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90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Потешки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Ты, коровушка, ступай,</a:t>
            </a:r>
          </a:p>
          <a:p>
            <a:pPr marL="0" indent="0">
              <a:buNone/>
            </a:pPr>
            <a:r>
              <a:rPr lang="ru-RU" dirty="0" smtClean="0"/>
              <a:t>В чистом поле погуляй,</a:t>
            </a:r>
          </a:p>
          <a:p>
            <a:pPr marL="0" indent="0">
              <a:buNone/>
            </a:pPr>
            <a:r>
              <a:rPr lang="ru-RU" dirty="0" smtClean="0"/>
              <a:t>А вернёшься вечерком</a:t>
            </a:r>
          </a:p>
          <a:p>
            <a:pPr marL="0" indent="0">
              <a:buNone/>
            </a:pPr>
            <a:r>
              <a:rPr lang="ru-RU" dirty="0" smtClean="0"/>
              <a:t>Нас напоишь молочком.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90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8890"/>
            <a:ext cx="7049963" cy="530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«Корова,</a:t>
            </a:r>
          </a:p>
          <a:p>
            <a:pPr>
              <a:buNone/>
            </a:pPr>
            <a:r>
              <a:rPr lang="ru-RU" dirty="0" smtClean="0"/>
              <a:t>                 корова,</a:t>
            </a:r>
          </a:p>
          <a:p>
            <a:pPr>
              <a:buNone/>
            </a:pPr>
            <a:r>
              <a:rPr lang="ru-RU" dirty="0" smtClean="0"/>
              <a:t>                            корова,</a:t>
            </a:r>
          </a:p>
          <a:p>
            <a:pPr>
              <a:buNone/>
            </a:pPr>
            <a:r>
              <a:rPr lang="ru-RU" dirty="0" smtClean="0"/>
              <a:t>                                      корова…»</a:t>
            </a:r>
          </a:p>
          <a:p>
            <a:pPr>
              <a:buNone/>
            </a:pPr>
            <a:r>
              <a:rPr lang="ru-RU" dirty="0" smtClean="0"/>
              <a:t>Какое большое и трудное слово! (З.Александрова)</a:t>
            </a:r>
          </a:p>
          <a:p>
            <a:r>
              <a:rPr lang="ru-RU" dirty="0" smtClean="0"/>
              <a:t>Кто больше:</a:t>
            </a:r>
          </a:p>
          <a:p>
            <a:pPr>
              <a:buNone/>
            </a:pPr>
            <a:r>
              <a:rPr lang="ru-RU" dirty="0" smtClean="0"/>
              <a:t>     корова</a:t>
            </a:r>
          </a:p>
          <a:p>
            <a:pPr>
              <a:buNone/>
            </a:pPr>
            <a:r>
              <a:rPr lang="ru-RU" dirty="0" smtClean="0"/>
              <a:t>     самая крошечная</a:t>
            </a:r>
          </a:p>
          <a:p>
            <a:pPr>
              <a:buNone/>
            </a:pPr>
            <a:r>
              <a:rPr lang="ru-RU" dirty="0" smtClean="0"/>
              <a:t>     иль божья коровка</a:t>
            </a:r>
          </a:p>
          <a:p>
            <a:pPr>
              <a:buNone/>
            </a:pPr>
            <a:r>
              <a:rPr lang="ru-RU" dirty="0" smtClean="0"/>
              <a:t>     наиогромнейшая? (В.Баширов)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8374"/>
            <a:ext cx="7568505" cy="466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Уж как я ль мою коровушку люблю,</a:t>
            </a:r>
          </a:p>
          <a:p>
            <a:pPr>
              <a:buNone/>
            </a:pPr>
            <a:r>
              <a:rPr lang="ru-RU" dirty="0" smtClean="0"/>
              <a:t>    Уж как я ли свежей травки ей нарву.</a:t>
            </a:r>
          </a:p>
          <a:p>
            <a:pPr>
              <a:buNone/>
            </a:pPr>
            <a:r>
              <a:rPr lang="ru-RU" dirty="0" smtClean="0"/>
              <a:t>    Кушай вволюшку, коровушка моя!</a:t>
            </a:r>
          </a:p>
          <a:p>
            <a:pPr>
              <a:buNone/>
            </a:pPr>
            <a:r>
              <a:rPr lang="ru-RU" dirty="0" smtClean="0"/>
              <a:t>    Ешь ты досыта, бурёнушка моя!</a:t>
            </a:r>
          </a:p>
          <a:p>
            <a:pPr>
              <a:buNone/>
            </a:pPr>
            <a:r>
              <a:rPr lang="ru-RU" dirty="0" smtClean="0"/>
              <a:t>                         (Народная песня)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</a:t>
            </a:r>
            <a:endParaRPr lang="ru-RU" dirty="0"/>
          </a:p>
        </p:txBody>
      </p:sp>
      <p:pic>
        <p:nvPicPr>
          <p:cNvPr id="4" name="Рисунок 7" descr="корова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628800"/>
            <a:ext cx="32385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8153"/>
            <a:ext cx="6210622" cy="633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Откуда взялись коровы у человека?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Водились когда-то на земле крупные свирепые туры с чёрной лохматой шерстью. Туры напоминали наших быков, но были выше и сильнее их. Древние люди охотились на туров. Кормились их мясом. Но приручить тура не смогли. Тур поднимал охотника на рога вместе с конём.</a:t>
            </a:r>
          </a:p>
          <a:p>
            <a:r>
              <a:rPr lang="ru-RU" dirty="0" smtClean="0"/>
              <a:t>Иногда охотники приводили домой маленьких турят. От них и пошли наши коровы. С годами они становились смирными, паслись около дома, на зелёном лугу. Перестали бояться человека. Молока они давали тогда совсем мало! Молоко в то время </a:t>
            </a:r>
            <a:r>
              <a:rPr lang="ru-RU" smtClean="0"/>
              <a:t>считалось лекарством.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7325419" cy="603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 и озаглавь текст.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Стоит Пеструшка на зелёном лугу, траву жуёт-пережёвывает. Рога у Пеструшки крутые, бока толстые и вымя с молочком. Она хвостом помахивает: мух да слепней отгоняет.</a:t>
            </a:r>
          </a:p>
          <a:p>
            <a:pPr>
              <a:buNone/>
            </a:pPr>
            <a:r>
              <a:rPr lang="ru-RU" dirty="0" smtClean="0"/>
              <a:t>    Поешь, поешь, Пеструха, повкуснее– молочко у тебя будет слаще. Придёт доярка тебя доить– надоит полное ведро вкусного, сладкого молока.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46702"/>
            <a:ext cx="7491536" cy="561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 каком животном ты прочитал? По каким признакам ты его узнал? Ответь на вопросы.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стоит на лугу?</a:t>
            </a:r>
          </a:p>
          <a:p>
            <a:r>
              <a:rPr lang="ru-RU" dirty="0" smtClean="0"/>
              <a:t>Что она делает?</a:t>
            </a:r>
          </a:p>
          <a:p>
            <a:r>
              <a:rPr lang="ru-RU" dirty="0" smtClean="0"/>
              <a:t>Какие рога, бока, вымя у коровы?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085" y="3501008"/>
            <a:ext cx="4881187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7937276" cy="55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4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25868"/>
            <a:ext cx="7535738" cy="479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7693699" cy="480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8640"/>
            <a:ext cx="4578052" cy="649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dirty="0" smtClean="0"/>
              <a:t>Ребус </a:t>
            </a:r>
            <a:endParaRPr lang="ru-RU" altLang="ru-RU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2051050" y="1916113"/>
            <a:ext cx="4914900" cy="4186237"/>
            <a:chOff x="1881" y="594"/>
            <a:chExt cx="8820" cy="7313"/>
          </a:xfrm>
        </p:grpSpPr>
        <p:sp>
          <p:nvSpPr>
            <p:cNvPr id="2662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881" y="594"/>
              <a:ext cx="8820" cy="666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</a:p>
          </p:txBody>
        </p:sp>
        <p:sp>
          <p:nvSpPr>
            <p:cNvPr id="2663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801" y="7794"/>
              <a:ext cx="856" cy="1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8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663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221" y="5454"/>
              <a:ext cx="3420" cy="18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solidFill>
                    <a:srgbClr val="FF00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9696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4381078" cy="613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5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365104"/>
            <a:ext cx="2667000" cy="2000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195843"/>
            <a:ext cx="2505075" cy="2000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67000" cy="2000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4365104"/>
            <a:ext cx="2133600" cy="2000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0"/>
            <a:ext cx="2667000" cy="2000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82552"/>
            <a:ext cx="26574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2436"/>
            <a:ext cx="6893371" cy="56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1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563544" cy="567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к</a:t>
            </a:r>
            <a:r>
              <a:rPr lang="ru-RU" sz="8000" i="1" dirty="0" smtClean="0"/>
              <a:t>о</a:t>
            </a:r>
            <a:r>
              <a:rPr lang="ru-RU" sz="8000" dirty="0" smtClean="0"/>
              <a:t>рова</a:t>
            </a:r>
            <a:endParaRPr lang="ru-R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915816" y="1556792"/>
            <a:ext cx="6120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Спит к</a:t>
            </a:r>
            <a:r>
              <a:rPr lang="ru-RU" sz="3600" b="1" i="1" dirty="0" smtClean="0"/>
              <a:t>оро</a:t>
            </a:r>
            <a:r>
              <a:rPr lang="ru-RU" sz="3600" dirty="0" smtClean="0"/>
              <a:t>ва на с</a:t>
            </a:r>
            <a:r>
              <a:rPr lang="ru-RU" sz="3600" b="1" i="1" dirty="0" smtClean="0"/>
              <a:t>оло</a:t>
            </a:r>
            <a:r>
              <a:rPr lang="ru-RU" sz="3600" dirty="0" smtClean="0"/>
              <a:t>ме.</a:t>
            </a:r>
          </a:p>
          <a:p>
            <a:r>
              <a:rPr lang="ru-RU" sz="3600" dirty="0" smtClean="0"/>
              <a:t>Ах, какая благодать!</a:t>
            </a:r>
          </a:p>
          <a:p>
            <a:r>
              <a:rPr lang="ru-RU" sz="3600" dirty="0" smtClean="0"/>
              <a:t>Не забудьте сочетанья</a:t>
            </a:r>
          </a:p>
          <a:p>
            <a:r>
              <a:rPr lang="ru-RU" sz="3600" b="1" i="1" dirty="0" err="1" smtClean="0"/>
              <a:t>Оро</a:t>
            </a:r>
            <a:r>
              <a:rPr lang="ru-RU" sz="3600" b="1" i="1" dirty="0" smtClean="0"/>
              <a:t>, </a:t>
            </a:r>
            <a:r>
              <a:rPr lang="ru-RU" sz="3600" b="1" i="1" dirty="0" err="1" smtClean="0"/>
              <a:t>оло</a:t>
            </a:r>
            <a:r>
              <a:rPr lang="ru-RU" sz="3600" b="1" i="1" dirty="0" smtClean="0"/>
              <a:t> </a:t>
            </a:r>
            <a:r>
              <a:rPr lang="ru-RU" sz="3600" dirty="0" smtClean="0"/>
              <a:t>написать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75" y="3212976"/>
            <a:ext cx="2799541" cy="3449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Крупное животное, которое даёт молоко.</a:t>
            </a:r>
          </a:p>
          <a:p>
            <a:r>
              <a:rPr lang="ru-RU" dirty="0" smtClean="0"/>
              <a:t>Домашнее молочное животное, самка крупного рогатого скота.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76" y="4001481"/>
            <a:ext cx="4164285" cy="2292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Своё название корова получила по наличию рогов: от латинского </a:t>
            </a:r>
            <a:r>
              <a:rPr lang="ru-RU" i="1" dirty="0" err="1" smtClean="0"/>
              <a:t>кор</a:t>
            </a:r>
            <a:r>
              <a:rPr lang="ru-RU" dirty="0" smtClean="0"/>
              <a:t>–  «рог», </a:t>
            </a:r>
            <a:r>
              <a:rPr lang="ru-RU" i="1" dirty="0" smtClean="0"/>
              <a:t>корна</a:t>
            </a:r>
            <a:r>
              <a:rPr lang="ru-RU" dirty="0" smtClean="0"/>
              <a:t>– «рогатая, имеющая рога». Корова– </a:t>
            </a:r>
            <a:r>
              <a:rPr lang="ru-RU" i="1" dirty="0" err="1" smtClean="0"/>
              <a:t>кор</a:t>
            </a:r>
            <a:r>
              <a:rPr lang="ru-RU" i="1" dirty="0" smtClean="0"/>
              <a:t>– </a:t>
            </a:r>
            <a:r>
              <a:rPr lang="ru-RU" i="1" dirty="0" err="1" smtClean="0"/>
              <a:t>корна</a:t>
            </a:r>
            <a:r>
              <a:rPr lang="ru-RU" dirty="0" err="1" smtClean="0"/>
              <a:t>=</a:t>
            </a:r>
            <a:r>
              <a:rPr lang="ru-RU" dirty="0" smtClean="0"/>
              <a:t> «рог, рогатое животное». Языковеды считают слово </a:t>
            </a:r>
            <a:r>
              <a:rPr lang="ru-RU" i="1" dirty="0" smtClean="0"/>
              <a:t>корова </a:t>
            </a:r>
            <a:r>
              <a:rPr lang="ru-RU" dirty="0" smtClean="0"/>
              <a:t>родственным слову </a:t>
            </a:r>
            <a:r>
              <a:rPr lang="ru-RU" i="1" dirty="0" smtClean="0"/>
              <a:t>серна. </a:t>
            </a:r>
            <a:r>
              <a:rPr lang="ru-RU" dirty="0" smtClean="0"/>
              <a:t>Чтобы убедиться в этом, нужно сравнить слова: </a:t>
            </a:r>
          </a:p>
          <a:p>
            <a:pPr>
              <a:buNone/>
            </a:pPr>
            <a:r>
              <a:rPr lang="ru-RU" dirty="0" smtClean="0"/>
              <a:t>    русское– </a:t>
            </a:r>
            <a:r>
              <a:rPr lang="ru-RU" i="1" dirty="0" smtClean="0"/>
              <a:t>корова;</a:t>
            </a:r>
          </a:p>
          <a:p>
            <a:pPr>
              <a:buNone/>
            </a:pPr>
            <a:r>
              <a:rPr lang="ru-RU" dirty="0" smtClean="0"/>
              <a:t>    старославянское– </a:t>
            </a:r>
            <a:r>
              <a:rPr lang="ru-RU" i="1" dirty="0" err="1" smtClean="0"/>
              <a:t>крава</a:t>
            </a:r>
            <a:r>
              <a:rPr lang="ru-RU" i="1" dirty="0" smtClean="0"/>
              <a:t>;</a:t>
            </a:r>
          </a:p>
          <a:p>
            <a:pPr>
              <a:buNone/>
            </a:pPr>
            <a:r>
              <a:rPr lang="ru-RU" dirty="0" smtClean="0"/>
              <a:t>    литовское– </a:t>
            </a:r>
            <a:r>
              <a:rPr lang="ru-RU" dirty="0" err="1" smtClean="0"/>
              <a:t>карве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греческое– </a:t>
            </a:r>
            <a:r>
              <a:rPr lang="ru-RU" dirty="0" err="1" smtClean="0"/>
              <a:t>кераос</a:t>
            </a:r>
            <a:r>
              <a:rPr lang="ru-RU" dirty="0" smtClean="0"/>
              <a:t> (</a:t>
            </a:r>
            <a:r>
              <a:rPr lang="ru-RU" dirty="0" err="1" smtClean="0"/>
              <a:t>цераос</a:t>
            </a:r>
            <a:r>
              <a:rPr lang="ru-RU" dirty="0" smtClean="0"/>
              <a:t>)– рогатый;</a:t>
            </a:r>
          </a:p>
          <a:p>
            <a:pPr>
              <a:buNone/>
            </a:pPr>
            <a:r>
              <a:rPr lang="ru-RU" dirty="0" smtClean="0"/>
              <a:t>    латинское— </a:t>
            </a:r>
            <a:r>
              <a:rPr lang="ru-RU" i="1" dirty="0" err="1" smtClean="0"/>
              <a:t>цервус</a:t>
            </a:r>
            <a:r>
              <a:rPr lang="ru-RU" i="1" dirty="0" smtClean="0"/>
              <a:t>– олень;</a:t>
            </a:r>
          </a:p>
          <a:p>
            <a:pPr>
              <a:buNone/>
            </a:pPr>
            <a:r>
              <a:rPr lang="ru-RU" dirty="0" smtClean="0"/>
              <a:t>    русское—</a:t>
            </a:r>
            <a:r>
              <a:rPr lang="ru-RU" i="1" dirty="0" smtClean="0"/>
              <a:t>серна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45024"/>
            <a:ext cx="2448272" cy="2451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 видно, соседние слова немного отличаются друг от друга, велика разница лишь между крайними в ряду. Возможно, что все эти животные названы именами, которые некогда значили «рогатый» или»рогатая».</a:t>
            </a:r>
          </a:p>
          <a:p>
            <a:r>
              <a:rPr lang="ru-RU" dirty="0" smtClean="0"/>
              <a:t>Есть и другой взгляд на происхождение слова </a:t>
            </a:r>
            <a:r>
              <a:rPr lang="ru-RU" i="1" dirty="0" smtClean="0"/>
              <a:t>корова.</a:t>
            </a:r>
            <a:r>
              <a:rPr lang="ru-RU" dirty="0" smtClean="0"/>
              <a:t> Древнерусское слово звучало так же– корова. Произошло оно от древнеиндийского , что означало «пасётся на подножном корму», «пережевывает», «жуёт».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1132</Words>
  <Application>Microsoft Office PowerPoint</Application>
  <PresentationFormat>Экран (4:3)</PresentationFormat>
  <Paragraphs>165</Paragraphs>
  <Slides>53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8" baseType="lpstr">
      <vt:lpstr>Arial</vt:lpstr>
      <vt:lpstr>Calibri</vt:lpstr>
      <vt:lpstr>Times New Roman</vt:lpstr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Ребус </vt:lpstr>
      <vt:lpstr>Ребус </vt:lpstr>
      <vt:lpstr>корова</vt:lpstr>
      <vt:lpstr>Значение слова</vt:lpstr>
      <vt:lpstr>Происхождение слова</vt:lpstr>
      <vt:lpstr>Происхождение слова</vt:lpstr>
      <vt:lpstr>Презентация PowerPoint</vt:lpstr>
      <vt:lpstr>Однокоренные слова</vt:lpstr>
      <vt:lpstr>Презентация PowerPoint</vt:lpstr>
      <vt:lpstr>Происхождение </vt:lpstr>
      <vt:lpstr>Загадки </vt:lpstr>
      <vt:lpstr>Презентация PowerPoint</vt:lpstr>
      <vt:lpstr>Загадки </vt:lpstr>
      <vt:lpstr>Презентация PowerPoint</vt:lpstr>
      <vt:lpstr>Загадки </vt:lpstr>
      <vt:lpstr>Презентация PowerPoint</vt:lpstr>
      <vt:lpstr>Загадки </vt:lpstr>
      <vt:lpstr>Презентация PowerPoint</vt:lpstr>
      <vt:lpstr>Загадки </vt:lpstr>
      <vt:lpstr>Презентация PowerPoint</vt:lpstr>
      <vt:lpstr>Загадки </vt:lpstr>
      <vt:lpstr>Презентация PowerPoint</vt:lpstr>
      <vt:lpstr>Пословицы и поговорки</vt:lpstr>
      <vt:lpstr>Презентация PowerPoint</vt:lpstr>
      <vt:lpstr>Пословицы и поговорки</vt:lpstr>
      <vt:lpstr>Презентация PowerPoint</vt:lpstr>
      <vt:lpstr>Когда так говорят?</vt:lpstr>
      <vt:lpstr>Презентация PowerPoint</vt:lpstr>
      <vt:lpstr>Скороговорки </vt:lpstr>
      <vt:lpstr>Презентация PowerPoint</vt:lpstr>
      <vt:lpstr>Презентация PowerPoint</vt:lpstr>
      <vt:lpstr>Потешки </vt:lpstr>
      <vt:lpstr>Презентация PowerPoint</vt:lpstr>
      <vt:lpstr>Прочти </vt:lpstr>
      <vt:lpstr>Презентация PowerPoint</vt:lpstr>
      <vt:lpstr>Запомни </vt:lpstr>
      <vt:lpstr>Презентация PowerPoint</vt:lpstr>
      <vt:lpstr>Откуда взялись коровы у человека? </vt:lpstr>
      <vt:lpstr>Презентация PowerPoint</vt:lpstr>
      <vt:lpstr>Прочти и озаглавь текст.</vt:lpstr>
      <vt:lpstr>Презентация PowerPoint</vt:lpstr>
      <vt:lpstr>О каком животном ты прочитал? По каким признакам ты его узнал? Ответь на вопросы.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корова</dc:title>
  <dc:creator>Acer</dc:creator>
  <cp:lastModifiedBy>Татьяна Дегтерева</cp:lastModifiedBy>
  <cp:revision>27</cp:revision>
  <dcterms:created xsi:type="dcterms:W3CDTF">2012-11-18T11:52:47Z</dcterms:created>
  <dcterms:modified xsi:type="dcterms:W3CDTF">2018-06-13T15:55:08Z</dcterms:modified>
</cp:coreProperties>
</file>