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9" r:id="rId5"/>
    <p:sldId id="262" r:id="rId6"/>
    <p:sldId id="270" r:id="rId7"/>
    <p:sldId id="263" r:id="rId8"/>
    <p:sldId id="271" r:id="rId9"/>
    <p:sldId id="264" r:id="rId10"/>
    <p:sldId id="272" r:id="rId11"/>
    <p:sldId id="265" r:id="rId12"/>
    <p:sldId id="273" r:id="rId13"/>
    <p:sldId id="266" r:id="rId14"/>
    <p:sldId id="274" r:id="rId15"/>
    <p:sldId id="267" r:id="rId16"/>
    <p:sldId id="275" r:id="rId17"/>
    <p:sldId id="268" r:id="rId18"/>
    <p:sldId id="276" r:id="rId19"/>
    <p:sldId id="258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9CCE3-F7EF-4497-8E4E-50286402407E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CE84D-4AA0-48C5-99E8-75110ABDA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735CD-D9AA-49AC-A0C1-C5D4BD5D3010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7E1CB-624C-4353-9FAB-3D67A42FA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5DC33-F2AB-4576-A2DC-1E3F6C1B8A24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A2B14-083C-4286-8FD5-DF1710611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82AC6-EBDD-41B4-A14A-3EBAF880270D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F3590-E019-4450-BEE3-BB1A09A19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16AA5-5769-41A6-A55E-EE29534C53C1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00A2D-D46C-44D9-8D15-0CD0CE2D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FE0D-CD25-4160-9C0E-46162BDA2FFD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0654C-6CC5-414A-8485-EA57A904F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5ADF-58BD-4D36-A427-8F2E4C6E89E4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F5975-FAA8-48C4-852B-733564E87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774E5-113E-47C0-A3A1-F3CF70FB847C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6B181-FD0F-47FA-A3CE-99DE45691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9689-7DFD-493D-B486-38671CAC0848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0F0D5-D3C3-4AF6-8586-9A483776B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26CB6-E0D3-487B-BE56-E79411AB1CCF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1924A-0EEF-47CB-B06E-E641C8A29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BA780-C6C6-442A-B9F8-61FFEC8A95B6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B269-8FD5-4659-BCCE-E765FAD82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  <a:lumOff val="5000"/>
              </a:schemeClr>
            </a:gs>
            <a:gs pos="53000">
              <a:schemeClr val="tx1">
                <a:lumMod val="50000"/>
                <a:lumOff val="50000"/>
              </a:schemeClr>
            </a:gs>
            <a:gs pos="83000">
              <a:schemeClr val="bg1">
                <a:lumMod val="7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8" descr="0_5711f_7def7e11_X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62800" y="4684713"/>
            <a:ext cx="1981200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1985963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D39C1D-31E8-467F-A5AA-3B1664854A6B}" type="datetimeFigureOut">
              <a:rPr lang="ru-RU"/>
              <a:pPr>
                <a:defRPr/>
              </a:pPr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D51DAC-D921-4FF1-A08D-0A3A8016F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 spd="slow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cdn.fishki.net/upload/post/2016/06/29/1997845/4-06.jpg" TargetMode="External"/><Relationship Id="rId3" Type="http://schemas.openxmlformats.org/officeDocument/2006/relationships/hyperlink" Target="http://landmarks.ru/wp-content/uploads/2016/04/baikal-2.jpg" TargetMode="External"/><Relationship Id="rId7" Type="http://schemas.openxmlformats.org/officeDocument/2006/relationships/hyperlink" Target="http://diamanttur.ru/assets/images/center.jpg" TargetMode="External"/><Relationship Id="rId2" Type="http://schemas.openxmlformats.org/officeDocument/2006/relationships/hyperlink" Target="https://ot2do7.ru/77-cifry-na-prozrachnom-fone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zakupki.org.ru/sobor-vasiliya-blazhennogo-kartinka.html" TargetMode="External"/><Relationship Id="rId5" Type="http://schemas.openxmlformats.org/officeDocument/2006/relationships/hyperlink" Target="http://100&#1095;&#1091;&#1076;&#1077;&#1089;.&#1088;&#1092;/img/004/image04.jpg" TargetMode="External"/><Relationship Id="rId10" Type="http://schemas.openxmlformats.org/officeDocument/2006/relationships/hyperlink" Target="http://quick-news.pro/wp-content/uploads/2016/07/Bajkal-4.jpg" TargetMode="External"/><Relationship Id="rId4" Type="http://schemas.openxmlformats.org/officeDocument/2006/relationships/hyperlink" Target="http://stranakontrastov.ru/images/image_material/pamyatnik-mamaev-kurgan-v-volgograde-6.jpg" TargetMode="External"/><Relationship Id="rId9" Type="http://schemas.openxmlformats.org/officeDocument/2006/relationships/hyperlink" Target="https://putidorogi-nn.ru/7-chudes-sveta/506-sem-chudes-rossii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F4F1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«СЕМЬ ЧУДЕС РОССИИ»</a:t>
            </a:r>
            <a:br>
              <a:rPr lang="ru-RU" smtClean="0">
                <a:ln>
                  <a:noFill/>
                </a:ln>
                <a:solidFill>
                  <a:srgbClr val="F4F1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mtClean="0">
                <a:ln>
                  <a:noFill/>
                </a:ln>
                <a:solidFill>
                  <a:srgbClr val="F4F1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Интерактивный кроссворд</a:t>
            </a: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1908175" y="188913"/>
            <a:ext cx="7035800" cy="1727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Озеро Байкал  протянулось на 620 километров в длину в виде гигантского полумесяца, его средняя ширина составляет 48 километров, а средние глубины переваливают за 700 метров.</a:t>
            </a:r>
            <a:r>
              <a:rPr lang="ru-RU" sz="1600" smtClean="0">
                <a:ln>
                  <a:noFill/>
                </a:ln>
                <a:solidFill>
                  <a:srgbClr val="FFFF66"/>
                </a:solidFill>
                <a:effectLst/>
              </a:rPr>
              <a:t> </a:t>
            </a:r>
            <a:endParaRPr lang="ru-RU" sz="400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30725" name="Picture 5" descr="Bajkal-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060575"/>
            <a:ext cx="82089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endParaRPr lang="ru-RU" dirty="0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77788" y="80963"/>
            <a:ext cx="2362200" cy="4895850"/>
          </a:xfrm>
          <a:prstGeom prst="wedgeRectCallout">
            <a:avLst>
              <a:gd name="adj1" fmla="val 85514"/>
              <a:gd name="adj2" fmla="val -644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5. В годы Великой Отечественной войны Мамаев курган стал ареной кровопролитных боёв. Борьба за Мамаев курган, обозначенный на военно-топографических картах как «Высота-102,0», длилась 135 суток из 200 дней Сталинградской битвы.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В КАКОМ ГОРОДЕ НАХОДИТСЯ МЕМОРИАЛЬНЫЙ КОМПЛЕКС 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«ГЕРОЯМ СТАЛИНГРАДСКОЙ БИТВЫ»? 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2987675" y="42926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2987675" y="378936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2987675" y="328453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2987675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5.</a:t>
            </a: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2987675" y="623728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2987675" y="573405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2987675" y="522922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2987675" y="47244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6.</a:t>
            </a:r>
          </a:p>
        </p:txBody>
      </p:sp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42116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363537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61563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55086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4" name="Rectangle 42"/>
          <p:cNvSpPr>
            <a:spLocks noChangeArrowheads="1"/>
          </p:cNvSpPr>
          <p:nvPr/>
        </p:nvSpPr>
        <p:spPr bwMode="auto">
          <a:xfrm>
            <a:off x="48593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5" name="Rectangle 43"/>
          <p:cNvSpPr>
            <a:spLocks noChangeArrowheads="1"/>
          </p:cNvSpPr>
          <p:nvPr/>
        </p:nvSpPr>
        <p:spPr bwMode="auto">
          <a:xfrm>
            <a:off x="6111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6" name="Rectangle 44"/>
          <p:cNvSpPr>
            <a:spLocks noChangeArrowheads="1"/>
          </p:cNvSpPr>
          <p:nvPr/>
        </p:nvSpPr>
        <p:spPr bwMode="auto">
          <a:xfrm>
            <a:off x="0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7.</a:t>
            </a:r>
          </a:p>
        </p:txBody>
      </p:sp>
      <p:sp>
        <p:nvSpPr>
          <p:cNvPr id="23597" name="Rectangle 45"/>
          <p:cNvSpPr>
            <a:spLocks noChangeArrowheads="1"/>
          </p:cNvSpPr>
          <p:nvPr/>
        </p:nvSpPr>
        <p:spPr bwMode="auto">
          <a:xfrm>
            <a:off x="2339975" y="573405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8" name="Rectangle 46"/>
          <p:cNvSpPr>
            <a:spLocks noChangeArrowheads="1"/>
          </p:cNvSpPr>
          <p:nvPr/>
        </p:nvSpPr>
        <p:spPr bwMode="auto">
          <a:xfrm>
            <a:off x="1908175" y="573405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12588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1908175" y="188913"/>
            <a:ext cx="7035800" cy="1727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В 1959 — 1967 годах на этом месте в Волгограде воздвигли мемориальный комплекс — «Героям Сталинградской битвы». На холме, в братской могиле </a:t>
            </a:r>
            <a:b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</a:b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обрели вечный покой 34 505 воинов. </a:t>
            </a: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31749" name="Picture 5" descr="pamyatnik-mamaev-kurgan-v-volgograde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063750"/>
            <a:ext cx="6985000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endParaRPr lang="ru-RU" dirty="0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107950" y="260350"/>
            <a:ext cx="2700338" cy="4176713"/>
          </a:xfrm>
          <a:prstGeom prst="wedgeRectCallout">
            <a:avLst>
              <a:gd name="adj1" fmla="val 58278"/>
              <a:gd name="adj2" fmla="val 6540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6. Это долина запрятана в одном из вулканических ущелий </a:t>
            </a:r>
            <a:r>
              <a:rPr lang="ru-RU" sz="1400" b="1" dirty="0" err="1">
                <a:latin typeface="Arial Black" panose="020B0A04020102020204" pitchFamily="34" charset="0"/>
              </a:rPr>
              <a:t>Кроноцкого</a:t>
            </a:r>
            <a:r>
              <a:rPr lang="ru-RU" sz="1400" b="1" dirty="0">
                <a:latin typeface="Arial Black" panose="020B0A04020102020204" pitchFamily="34" charset="0"/>
              </a:rPr>
              <a:t> заповедника, добраться до неё можно только на вертолёте. 250 километров в пути и человек попадает в иной мир, наполненный фонтанами клубящихся паров, лёгкими запахами серы и дождевыми брызгами, переливающимися всеми цветами радуги.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ЧЕМ ЗНАМЕНИТА ЭТА ДОЛИНА НА КАМЧАТКЕ? 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42116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363537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6" name="Rectangle 40"/>
          <p:cNvSpPr>
            <a:spLocks noChangeArrowheads="1"/>
          </p:cNvSpPr>
          <p:nvPr/>
        </p:nvSpPr>
        <p:spPr bwMode="auto">
          <a:xfrm>
            <a:off x="608488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5508625" y="472440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48593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6111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0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7.</a:t>
            </a:r>
          </a:p>
        </p:txBody>
      </p: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2339975" y="5734050"/>
            <a:ext cx="71913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22" name="Rectangle 46"/>
          <p:cNvSpPr>
            <a:spLocks noChangeArrowheads="1"/>
          </p:cNvSpPr>
          <p:nvPr/>
        </p:nvSpPr>
        <p:spPr bwMode="auto">
          <a:xfrm>
            <a:off x="1908175" y="573405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12588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4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4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4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4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xfrm>
            <a:off x="1908175" y="188913"/>
            <a:ext cx="7035800" cy="1727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В Долине гейзеров можно наблюдать 30 крупных гейзеров и множество мелких источников, выбрасывающих на десятки метров вверх струи кипящей воды (+95 °C). </a:t>
            </a: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32773" name="Picture 5" descr="image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989138"/>
            <a:ext cx="8135938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179388" y="260350"/>
            <a:ext cx="2592387" cy="4392613"/>
          </a:xfrm>
          <a:prstGeom prst="wedgeRectCallout">
            <a:avLst>
              <a:gd name="adj1" fmla="val -41218"/>
              <a:gd name="adj2" fmla="val 7603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7. Собор Василия Блаженного — такой же символ России и Москвы, как Эйфелева башня — для Парижа и Франции, статуя Свободы — для США и Нью-Йорка или Тадж-Махал — для Индии и </a:t>
            </a:r>
            <a:r>
              <a:rPr lang="ru-RU" sz="1400" b="1" dirty="0" err="1">
                <a:latin typeface="Arial Black" panose="020B0A04020102020204" pitchFamily="34" charset="0"/>
              </a:rPr>
              <a:t>Агры</a:t>
            </a:r>
            <a:r>
              <a:rPr lang="ru-RU" sz="1400" b="1" dirty="0">
                <a:latin typeface="Arial Black" panose="020B0A04020102020204" pitchFamily="34" charset="0"/>
              </a:rPr>
              <a:t>. Собор Василия Блаженного построен Иваном Грозным в 1555 — 1561 годах в знак победы над Казанским ханством.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В ФОРМЕ КАКОЙ ФИГУРЫ ПРЕДСТАВЛЕН СОБОР НА ПЛАНЕ?  </a:t>
            </a:r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43" name="Rectangle 43"/>
          <p:cNvSpPr>
            <a:spLocks noChangeArrowheads="1"/>
          </p:cNvSpPr>
          <p:nvPr/>
        </p:nvSpPr>
        <p:spPr bwMode="auto">
          <a:xfrm>
            <a:off x="6111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44" name="Rectangle 44"/>
          <p:cNvSpPr>
            <a:spLocks noChangeArrowheads="1"/>
          </p:cNvSpPr>
          <p:nvPr/>
        </p:nvSpPr>
        <p:spPr bwMode="auto">
          <a:xfrm>
            <a:off x="0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7. </a:t>
            </a:r>
          </a:p>
        </p:txBody>
      </p:sp>
      <p:sp>
        <p:nvSpPr>
          <p:cNvPr id="25645" name="Rectangle 45"/>
          <p:cNvSpPr>
            <a:spLocks noChangeArrowheads="1"/>
          </p:cNvSpPr>
          <p:nvPr/>
        </p:nvSpPr>
        <p:spPr bwMode="auto">
          <a:xfrm>
            <a:off x="2339975" y="5734050"/>
            <a:ext cx="71913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46" name="Rectangle 46"/>
          <p:cNvSpPr>
            <a:spLocks noChangeArrowheads="1"/>
          </p:cNvSpPr>
          <p:nvPr/>
        </p:nvSpPr>
        <p:spPr bwMode="auto">
          <a:xfrm>
            <a:off x="1908175" y="573405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12588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1403350" y="260350"/>
            <a:ext cx="7612063" cy="187325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000" dirty="0" smtClean="0">
                <a:ln>
                  <a:noFill/>
                </a:ln>
                <a:solidFill>
                  <a:srgbClr val="FFFF66"/>
                </a:solidFill>
                <a:effectLst/>
              </a:rPr>
              <a:t>    В плане храм представляет собой восьмиконечную звезду: 8 церквей символизируют 8 дней, </a:t>
            </a:r>
            <a:br>
              <a:rPr lang="ru-RU" sz="2000" dirty="0" smtClean="0">
                <a:ln>
                  <a:noFill/>
                </a:ln>
                <a:solidFill>
                  <a:srgbClr val="FFFF66"/>
                </a:solidFill>
                <a:effectLst/>
              </a:rPr>
            </a:br>
            <a:r>
              <a:rPr lang="ru-RU" sz="2000" dirty="0" smtClean="0">
                <a:ln>
                  <a:noFill/>
                </a:ln>
                <a:solidFill>
                  <a:srgbClr val="FFFF66"/>
                </a:solidFill>
                <a:effectLst/>
              </a:rPr>
              <a:t>приходящихся на дни решающих сражений за Казань.</a:t>
            </a:r>
            <a:br>
              <a:rPr lang="ru-RU" sz="2000" dirty="0" smtClean="0">
                <a:ln>
                  <a:noFill/>
                </a:ln>
                <a:solidFill>
                  <a:srgbClr val="FFFF66"/>
                </a:solidFill>
                <a:effectLst/>
              </a:rPr>
            </a:br>
            <a:r>
              <a:rPr lang="ru-RU" sz="2000" dirty="0" smtClean="0">
                <a:ln>
                  <a:noFill/>
                </a:ln>
                <a:solidFill>
                  <a:srgbClr val="FFFF66"/>
                </a:solidFill>
                <a:effectLst/>
              </a:rPr>
              <a:t> Они сгруппированы вокруг 9-ой, центральной церкви, олицетворяющей государственную идею царя об </a:t>
            </a:r>
            <a:br>
              <a:rPr lang="ru-RU" sz="2000" dirty="0" smtClean="0">
                <a:ln>
                  <a:noFill/>
                </a:ln>
                <a:solidFill>
                  <a:srgbClr val="FFFF66"/>
                </a:solidFill>
                <a:effectLst/>
              </a:rPr>
            </a:br>
            <a:r>
              <a:rPr lang="ru-RU" sz="2000" dirty="0" smtClean="0">
                <a:ln>
                  <a:noFill/>
                </a:ln>
                <a:solidFill>
                  <a:srgbClr val="FFFF66"/>
                </a:solidFill>
                <a:effectLst/>
              </a:rPr>
              <a:t>объединённых землях.</a:t>
            </a:r>
            <a:r>
              <a:rPr lang="ru-RU" sz="40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57200" y="2781300"/>
            <a:ext cx="8229600" cy="33448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8675" name="Picture 5" descr="Храм-Василия-Блаженного-на-Красной-площади-в-Москве-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355850"/>
            <a:ext cx="8207375" cy="409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endParaRPr lang="ru-RU" dirty="0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179388" y="333375"/>
            <a:ext cx="2843212" cy="3240088"/>
          </a:xfrm>
          <a:prstGeom prst="wedgeRectCallout">
            <a:avLst>
              <a:gd name="adj1" fmla="val 113285"/>
              <a:gd name="adj2" fmla="val 67331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b="1" dirty="0"/>
              <a:t>8. Вершину горы Мань-Пупу-</a:t>
            </a:r>
            <a:r>
              <a:rPr lang="ru-RU" b="1" dirty="0" err="1"/>
              <a:t>нёр</a:t>
            </a:r>
            <a:r>
              <a:rPr lang="ru-RU" b="1" dirty="0"/>
              <a:t> венчают останцы причудливых </a:t>
            </a:r>
            <a:r>
              <a:rPr lang="ru-RU" b="1" dirty="0"/>
              <a:t>форм высотой </a:t>
            </a:r>
            <a:r>
              <a:rPr lang="ru-RU" b="1" dirty="0"/>
              <a:t>от 30 </a:t>
            </a:r>
            <a:endParaRPr lang="ru-RU" b="1" dirty="0"/>
          </a:p>
          <a:p>
            <a:pPr algn="ctr">
              <a:defRPr/>
            </a:pPr>
            <a:r>
              <a:rPr lang="ru-RU" b="1" dirty="0"/>
              <a:t>до </a:t>
            </a:r>
            <a:r>
              <a:rPr lang="ru-RU" b="1" dirty="0"/>
              <a:t>42 метров. </a:t>
            </a:r>
            <a:endParaRPr lang="ru-RU" b="1" dirty="0"/>
          </a:p>
          <a:p>
            <a:pPr algn="ctr">
              <a:defRPr/>
            </a:pPr>
            <a:r>
              <a:rPr lang="ru-RU" b="1" dirty="0"/>
              <a:t>Они </a:t>
            </a:r>
            <a:r>
              <a:rPr lang="ru-RU" b="1" dirty="0"/>
              <a:t>создавались в течение 200 миллионов лет под воздействием воды и ветра. </a:t>
            </a:r>
            <a:r>
              <a:rPr lang="ru-RU" dirty="0"/>
              <a:t> </a:t>
            </a:r>
          </a:p>
          <a:p>
            <a:pPr algn="ctr">
              <a:defRPr/>
            </a:pPr>
            <a:r>
              <a:rPr lang="ru-RU" b="1" dirty="0"/>
              <a:t>КАКАЯ ФОРМА У ЭТИХ</a:t>
            </a:r>
            <a:br>
              <a:rPr lang="ru-RU" b="1" dirty="0"/>
            </a:br>
            <a:r>
              <a:rPr lang="ru-RU" b="1" dirty="0"/>
              <a:t>ВЕЛИКАНОВ?</a:t>
            </a:r>
          </a:p>
          <a:p>
            <a:pPr algn="ctr">
              <a:defRPr/>
            </a:pPr>
            <a:r>
              <a:rPr lang="ru-RU" dirty="0"/>
              <a:t> </a:t>
            </a:r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 bwMode="auto">
          <a:xfrm>
            <a:off x="1403350" y="260350"/>
            <a:ext cx="7612063" cy="22320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smtClean="0">
                <a:ln>
                  <a:noFill/>
                </a:ln>
                <a:solidFill>
                  <a:srgbClr val="FFFF66"/>
                </a:solidFill>
                <a:effectLst/>
              </a:rPr>
              <a:t>По легенде, столбы были великанами, которые хотели уничтожить местный народ — манси. Но как только их главарь-шаман увидел священную гору — Мань-Пупу-нёр, то в ужасе бросил свой бубен, а его спутники превратились в каменных истуканов.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57200" y="2781300"/>
            <a:ext cx="8229600" cy="33448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34821" name="Picture 5" descr="4-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565400"/>
            <a:ext cx="8280400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200" smtClean="0">
                <a:ln>
                  <a:noFill/>
                </a:ln>
                <a:solidFill>
                  <a:srgbClr val="FFFF66"/>
                </a:solidFill>
                <a:effectLst/>
              </a:rPr>
              <a:t>Посмотрите на карту нашей Родины. Здесь вы увидите  ЧУДЕСА  РОССИИ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4" descr="7wonders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28775"/>
            <a:ext cx="864076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 2008 году с целью поиска всех чудес необъятной России и определения лучших из них газета «Известия», телеканал «Россия» и радиостанция «Маяк» провели конкурс «7 чудес России». 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Путем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всенародного голосования в финал попали 7 действительно чудесных мест, которыми гордится вся наша страна, уникальных в своем роде во всем мире.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   Приглашаем Вас принять участие в интерактивном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кроссворде, посвященному  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«7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ЧУДЕСАМ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РОССИИ»</a:t>
            </a:r>
          </a:p>
          <a:p>
            <a:pPr eaLnBrk="1" hangingPunct="1">
              <a:defRPr/>
            </a:pPr>
            <a:endParaRPr lang="ru-RU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274638"/>
            <a:ext cx="8147050" cy="1143000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smtClean="0">
                <a:ln>
                  <a:noFill/>
                </a:ln>
                <a:solidFill>
                  <a:srgbClr val="FFFF66"/>
                </a:solidFill>
                <a:effectLst/>
              </a:rPr>
              <a:t>В создании презентации были использованы материалы с сайтов: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2"/>
              </a:rPr>
              <a:t>https://ot2do7.ru/77-cifry-na-prozrachnom-fone.html</a:t>
            </a:r>
            <a:endParaRPr lang="ru-RU" sz="2000" b="1" smtClean="0">
              <a:solidFill>
                <a:srgbClr val="FFFF66"/>
              </a:solidFill>
              <a:hlinkClick r:id="rId3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3"/>
              </a:rPr>
              <a:t>http://landmarks.ru/wp-content/uploads/2016/04/baikal-2.jpg</a:t>
            </a:r>
            <a:endParaRPr lang="ru-RU" sz="2000" b="1" smtClean="0">
              <a:solidFill>
                <a:srgbClr val="FFFF66"/>
              </a:solidFill>
              <a:hlinkClick r:id="rId4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4"/>
              </a:rPr>
              <a:t>http://stranakontrastov.ru/images/image_material/pamyatnik-mamaev-kurgan-v-volgograde-6.jpg</a:t>
            </a:r>
            <a:endParaRPr lang="ru-RU" sz="2000" b="1" smtClean="0">
              <a:solidFill>
                <a:srgbClr val="FFFF66"/>
              </a:solidFill>
              <a:hlinkClick r:id="rId5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5"/>
              </a:rPr>
              <a:t>http://xn--100-pddf6el5a.xn--p1ai/img/004/image04.jpg</a:t>
            </a:r>
            <a:endParaRPr lang="ru-RU" sz="2000" b="1" smtClean="0">
              <a:solidFill>
                <a:srgbClr val="FFFF66"/>
              </a:solidFill>
              <a:hlinkClick r:id="rId6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6"/>
              </a:rPr>
              <a:t>http://zakupki.org.ru/sobor-vasiliya-blazhennogo-kartinka.html</a:t>
            </a:r>
            <a:endParaRPr lang="ru-RU" sz="2000" b="1" smtClean="0">
              <a:solidFill>
                <a:srgbClr val="FFFF66"/>
              </a:solidFill>
              <a:hlinkClick r:id="rId7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7"/>
              </a:rPr>
              <a:t>http://diamanttur.ru/assets/images/center.jpg</a:t>
            </a:r>
            <a:endParaRPr lang="ru-RU" sz="2000" b="1" smtClean="0">
              <a:solidFill>
                <a:srgbClr val="FFFF66"/>
              </a:solidFill>
              <a:hlinkClick r:id="rId8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8"/>
              </a:rPr>
              <a:t>http://cdn.fishki.net/upload/post/2016/06/29/1997845/4-06.jpg</a:t>
            </a:r>
            <a:endParaRPr lang="ru-RU" sz="2000" b="1" smtClean="0">
              <a:solidFill>
                <a:srgbClr val="FFFF66"/>
              </a:solidFill>
              <a:hlinkClick r:id="rId9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9"/>
              </a:rPr>
              <a:t>https://putidorogi-nn.ru/7-chudes-sveta/506-sem-chudes-rossii</a:t>
            </a:r>
            <a:endParaRPr lang="ru-RU" sz="2000" b="1" smtClean="0">
              <a:solidFill>
                <a:srgbClr val="FFFF66"/>
              </a:solidFill>
              <a:hlinkClick r:id="rId1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  <a:hlinkClick r:id="rId10"/>
              </a:rPr>
              <a:t>http://quick-news.pro/wp-content/uploads/2016/07/Bajkal-4.jpg</a:t>
            </a:r>
            <a:endParaRPr lang="ru-RU" sz="2000" b="1" smtClean="0">
              <a:solidFill>
                <a:srgbClr val="FFFF66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2000" b="1" smtClean="0">
              <a:solidFill>
                <a:srgbClr val="FFFF66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FF66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379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FFFF66"/>
                </a:solidFill>
              </a:rPr>
              <a:t>   ИНТЕРАКТИВНЫЙ КРОССВОРД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FFFF66"/>
                </a:solidFill>
              </a:rPr>
              <a:t>« СЕМЬ ЧУДЕС РОССИИ» СОЗДАН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FFFF66"/>
                </a:solidFill>
              </a:rPr>
              <a:t>ВЕДУЩИМ БИБЛИОТЕКАРЕМ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FFFF66"/>
                </a:solidFill>
              </a:rPr>
              <a:t>ЦДБ ИМЕНИ А.П.ГАЙДАРА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FFFF66"/>
                </a:solidFill>
              </a:rPr>
              <a:t>КОВАЛЕНКО И.И. </a:t>
            </a:r>
            <a:br>
              <a:rPr lang="ru-RU" sz="2800" b="1" smtClean="0">
                <a:solidFill>
                  <a:srgbClr val="FFFF66"/>
                </a:solidFill>
              </a:rPr>
            </a:br>
            <a:r>
              <a:rPr lang="ru-RU" sz="2800" b="1" smtClean="0">
                <a:solidFill>
                  <a:srgbClr val="FFFF66"/>
                </a:solidFill>
              </a:rPr>
              <a:t/>
            </a:r>
            <a:br>
              <a:rPr lang="ru-RU" sz="2800" b="1" smtClean="0">
                <a:solidFill>
                  <a:srgbClr val="FFFF66"/>
                </a:solidFill>
              </a:rPr>
            </a:br>
            <a:r>
              <a:rPr lang="ru-RU" sz="2800" b="1" smtClean="0">
                <a:solidFill>
                  <a:srgbClr val="FFFF66"/>
                </a:solidFill>
              </a:rPr>
              <a:t/>
            </a:r>
            <a:br>
              <a:rPr lang="ru-RU" sz="2800" b="1" smtClean="0">
                <a:solidFill>
                  <a:srgbClr val="FFFF66"/>
                </a:solidFill>
              </a:rPr>
            </a:br>
            <a:r>
              <a:rPr lang="ru-RU" sz="2800" b="1" smtClean="0">
                <a:solidFill>
                  <a:srgbClr val="FFFF66"/>
                </a:solidFill>
              </a:rPr>
              <a:t/>
            </a:r>
            <a:br>
              <a:rPr lang="ru-RU" sz="2800" b="1" smtClean="0">
                <a:solidFill>
                  <a:srgbClr val="FFFF66"/>
                </a:solidFill>
              </a:rPr>
            </a:br>
            <a:r>
              <a:rPr lang="ru-RU" sz="2800" b="1" smtClean="0">
                <a:solidFill>
                  <a:srgbClr val="FFFF66"/>
                </a:solidFill>
              </a:rPr>
              <a:t/>
            </a:r>
            <a:br>
              <a:rPr lang="ru-RU" sz="2800" b="1" smtClean="0">
                <a:solidFill>
                  <a:srgbClr val="FFFF66"/>
                </a:solidFill>
              </a:rPr>
            </a:br>
            <a:r>
              <a:rPr lang="ru-RU" sz="2800" b="1" smtClean="0">
                <a:solidFill>
                  <a:srgbClr val="FFFF66"/>
                </a:solidFill>
              </a:rPr>
              <a:t>СЫЗРАНЬ, 2018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endParaRPr lang="ru-RU" dirty="0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139700" y="131763"/>
            <a:ext cx="2771775" cy="3184525"/>
          </a:xfrm>
          <a:prstGeom prst="wedgeRectCallout">
            <a:avLst>
              <a:gd name="adj1" fmla="val 121377"/>
              <a:gd name="adj2" fmla="val -7732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b="1" dirty="0">
                <a:latin typeface="Arial Black" pitchFamily="34" charset="0"/>
              </a:rPr>
              <a:t>1. На границе республик Кабардино-Балкария и Карачаево-Черкесия находится  это чудо России – гора Эльбрус. Минеральные источники, завораживающие виды  - этим знаменито наше чудо! </a:t>
            </a:r>
          </a:p>
          <a:p>
            <a:pPr algn="ctr">
              <a:defRPr/>
            </a:pPr>
            <a:r>
              <a:rPr lang="ru-RU" sz="1400" b="1" dirty="0">
                <a:latin typeface="Arial Black" pitchFamily="34" charset="0"/>
              </a:rPr>
              <a:t>Но есть там то, что питает все реке в округе на много километров. </a:t>
            </a:r>
          </a:p>
          <a:p>
            <a:pPr algn="ctr">
              <a:defRPr/>
            </a:pPr>
            <a:r>
              <a:rPr lang="ru-RU" sz="1400" b="1" dirty="0">
                <a:latin typeface="Arial Black" pitchFamily="34" charset="0"/>
              </a:rPr>
              <a:t>ЧТО ЭТО?</a:t>
            </a:r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4787900" y="83661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3.</a:t>
            </a: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4787900" y="1341438"/>
            <a:ext cx="647700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1.</a:t>
            </a: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4787900" y="1844675"/>
            <a:ext cx="6477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4787900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4787900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4787900" y="328453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4787900" y="378936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8. </a:t>
            </a:r>
          </a:p>
        </p:txBody>
      </p:sp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2987675" y="42926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16" name="Rectangle 32"/>
          <p:cNvSpPr>
            <a:spLocks noChangeArrowheads="1"/>
          </p:cNvSpPr>
          <p:nvPr/>
        </p:nvSpPr>
        <p:spPr bwMode="auto">
          <a:xfrm>
            <a:off x="2987675" y="378936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2987675" y="328453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18" name="Rectangle 34"/>
          <p:cNvSpPr>
            <a:spLocks noChangeArrowheads="1"/>
          </p:cNvSpPr>
          <p:nvPr/>
        </p:nvSpPr>
        <p:spPr bwMode="auto">
          <a:xfrm>
            <a:off x="2987675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4. </a:t>
            </a:r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2987675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5. </a:t>
            </a:r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6659563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6659563" y="18446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22" name="Rectangle 38"/>
          <p:cNvSpPr>
            <a:spLocks noChangeArrowheads="1"/>
          </p:cNvSpPr>
          <p:nvPr/>
        </p:nvSpPr>
        <p:spPr bwMode="auto">
          <a:xfrm>
            <a:off x="6659563" y="1341438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409" name="Rectangle 39"/>
          <p:cNvSpPr>
            <a:spLocks noChangeArrowheads="1"/>
          </p:cNvSpPr>
          <p:nvPr/>
        </p:nvSpPr>
        <p:spPr bwMode="auto">
          <a:xfrm>
            <a:off x="6659563" y="83661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10" name="Rectangle 40"/>
          <p:cNvSpPr>
            <a:spLocks noChangeArrowheads="1"/>
          </p:cNvSpPr>
          <p:nvPr/>
        </p:nvSpPr>
        <p:spPr bwMode="auto">
          <a:xfrm>
            <a:off x="6659563" y="3333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2.</a:t>
            </a:r>
          </a:p>
        </p:txBody>
      </p:sp>
      <p:sp>
        <p:nvSpPr>
          <p:cNvPr id="16425" name="Rectangle 41"/>
          <p:cNvSpPr>
            <a:spLocks noChangeArrowheads="1"/>
          </p:cNvSpPr>
          <p:nvPr/>
        </p:nvSpPr>
        <p:spPr bwMode="auto">
          <a:xfrm>
            <a:off x="2987675" y="623728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2987675" y="573405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>
            <a:off x="2987675" y="522922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28" name="Rectangle 44"/>
          <p:cNvSpPr>
            <a:spLocks noChangeArrowheads="1"/>
          </p:cNvSpPr>
          <p:nvPr/>
        </p:nvSpPr>
        <p:spPr bwMode="auto">
          <a:xfrm>
            <a:off x="2987675" y="47244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6.</a:t>
            </a:r>
          </a:p>
        </p:txBody>
      </p:sp>
      <p:sp>
        <p:nvSpPr>
          <p:cNvPr id="16429" name="Rectangle 45"/>
          <p:cNvSpPr>
            <a:spLocks noChangeArrowheads="1"/>
          </p:cNvSpPr>
          <p:nvPr/>
        </p:nvSpPr>
        <p:spPr bwMode="auto">
          <a:xfrm>
            <a:off x="6659563" y="2781300"/>
            <a:ext cx="647700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0" name="Rectangle 46"/>
          <p:cNvSpPr>
            <a:spLocks noChangeArrowheads="1"/>
          </p:cNvSpPr>
          <p:nvPr/>
        </p:nvSpPr>
        <p:spPr bwMode="auto">
          <a:xfrm>
            <a:off x="5435600" y="1341438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1" name="Rectangle 47"/>
          <p:cNvSpPr>
            <a:spLocks noChangeArrowheads="1"/>
          </p:cNvSpPr>
          <p:nvPr/>
        </p:nvSpPr>
        <p:spPr bwMode="auto">
          <a:xfrm>
            <a:off x="4211638" y="2781300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2" name="Rectangle 48"/>
          <p:cNvSpPr>
            <a:spLocks noChangeArrowheads="1"/>
          </p:cNvSpPr>
          <p:nvPr/>
        </p:nvSpPr>
        <p:spPr bwMode="auto">
          <a:xfrm>
            <a:off x="5435600" y="27813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3" name="Rectangle 49"/>
          <p:cNvSpPr>
            <a:spLocks noChangeArrowheads="1"/>
          </p:cNvSpPr>
          <p:nvPr/>
        </p:nvSpPr>
        <p:spPr bwMode="auto">
          <a:xfrm>
            <a:off x="7308850" y="1341438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4" name="Rectangle 50"/>
          <p:cNvSpPr>
            <a:spLocks noChangeArrowheads="1"/>
          </p:cNvSpPr>
          <p:nvPr/>
        </p:nvSpPr>
        <p:spPr bwMode="auto">
          <a:xfrm>
            <a:off x="7885113" y="1341438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7" name="Rectangle 53"/>
          <p:cNvSpPr>
            <a:spLocks noChangeArrowheads="1"/>
          </p:cNvSpPr>
          <p:nvPr/>
        </p:nvSpPr>
        <p:spPr bwMode="auto">
          <a:xfrm>
            <a:off x="3635375" y="278130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8" name="Rectangle 54"/>
          <p:cNvSpPr>
            <a:spLocks noChangeArrowheads="1"/>
          </p:cNvSpPr>
          <p:nvPr/>
        </p:nvSpPr>
        <p:spPr bwMode="auto">
          <a:xfrm>
            <a:off x="6084888" y="1341438"/>
            <a:ext cx="5746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39" name="Rectangle 55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42116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363537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3" name="Rectangle 59"/>
          <p:cNvSpPr>
            <a:spLocks noChangeArrowheads="1"/>
          </p:cNvSpPr>
          <p:nvPr/>
        </p:nvSpPr>
        <p:spPr bwMode="auto">
          <a:xfrm>
            <a:off x="6156325" y="4724400"/>
            <a:ext cx="5778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4" name="Rectangle 60"/>
          <p:cNvSpPr>
            <a:spLocks noChangeArrowheads="1"/>
          </p:cNvSpPr>
          <p:nvPr/>
        </p:nvSpPr>
        <p:spPr bwMode="auto">
          <a:xfrm>
            <a:off x="55086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5" name="Rectangle 61"/>
          <p:cNvSpPr>
            <a:spLocks noChangeArrowheads="1"/>
          </p:cNvSpPr>
          <p:nvPr/>
        </p:nvSpPr>
        <p:spPr bwMode="auto">
          <a:xfrm>
            <a:off x="48593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6111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0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7.</a:t>
            </a:r>
          </a:p>
        </p:txBody>
      </p:sp>
      <p:sp>
        <p:nvSpPr>
          <p:cNvPr id="16448" name="Rectangle 64"/>
          <p:cNvSpPr>
            <a:spLocks noChangeArrowheads="1"/>
          </p:cNvSpPr>
          <p:nvPr/>
        </p:nvSpPr>
        <p:spPr bwMode="auto">
          <a:xfrm>
            <a:off x="2339975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49" name="Rectangle 65"/>
          <p:cNvSpPr>
            <a:spLocks noChangeArrowheads="1"/>
          </p:cNvSpPr>
          <p:nvPr/>
        </p:nvSpPr>
        <p:spPr bwMode="auto">
          <a:xfrm>
            <a:off x="1908175" y="573405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50" name="Rectangle 66"/>
          <p:cNvSpPr>
            <a:spLocks noChangeArrowheads="1"/>
          </p:cNvSpPr>
          <p:nvPr/>
        </p:nvSpPr>
        <p:spPr bwMode="auto">
          <a:xfrm>
            <a:off x="12588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200" smtClean="0">
                <a:ln>
                  <a:noFill/>
                </a:ln>
                <a:solidFill>
                  <a:srgbClr val="FFFF66"/>
                </a:solidFill>
                <a:effectLst/>
              </a:rPr>
              <a:t>Гора Эльбрус — высочайшая точка России. </a:t>
            </a:r>
            <a:br>
              <a:rPr lang="ru-RU" sz="3200" smtClean="0">
                <a:ln>
                  <a:noFill/>
                </a:ln>
                <a:solidFill>
                  <a:srgbClr val="FFFF66"/>
                </a:solidFill>
                <a:effectLst/>
              </a:rPr>
            </a:br>
            <a:r>
              <a:rPr lang="ru-RU" sz="3200" smtClean="0">
                <a:ln>
                  <a:noFill/>
                </a:ln>
                <a:solidFill>
                  <a:srgbClr val="FFFF66"/>
                </a:solidFill>
                <a:effectLst/>
              </a:rPr>
              <a:t>Высота 5642 метра </a:t>
            </a: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7652" name="Picture 4" descr="sem_chudes_rossii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82804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endParaRPr lang="ru-RU" dirty="0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179388" y="260350"/>
            <a:ext cx="2557462" cy="4537075"/>
          </a:xfrm>
          <a:prstGeom prst="wedgeRectCallout">
            <a:avLst>
              <a:gd name="adj1" fmla="val 213988"/>
              <a:gd name="adj2" fmla="val -41458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2. Основанный в 1710-е годы императором Петром I, Петергоф стал роскошной царской резиденцией и своеобразным </a:t>
            </a:r>
            <a:r>
              <a:rPr lang="ru-RU" sz="1400" b="1" dirty="0">
                <a:latin typeface="Arial Black" panose="020B0A04020102020204" pitchFamily="34" charset="0"/>
              </a:rPr>
              <a:t>памятником</a:t>
            </a:r>
            <a:r>
              <a:rPr lang="ru-RU" sz="1400" b="1" dirty="0">
                <a:latin typeface="Arial Black" panose="020B0A04020102020204" pitchFamily="34" charset="0"/>
              </a:rPr>
              <a:t>, символизирующим успешный выход России к Балтийскому морю. </a:t>
            </a:r>
            <a:endParaRPr lang="ru-RU" sz="1400" b="1" dirty="0"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В </a:t>
            </a:r>
            <a:r>
              <a:rPr lang="ru-RU" sz="1400" b="1" dirty="0">
                <a:latin typeface="Arial Black" panose="020B0A04020102020204" pitchFamily="34" charset="0"/>
              </a:rPr>
              <a:t>едином ансамбле объединены дворцы, аллеи, изящные скульптуры и оранжереи с диковинными растениями.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Но главной гордостью Петергофа стали…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ЧТО ?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859338" y="836613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r>
              <a:rPr lang="ru-RU" dirty="0"/>
              <a:t> 3.</a:t>
            </a:r>
            <a:endParaRPr lang="ru-RU" dirty="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859338" y="1844675"/>
            <a:ext cx="576262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859338" y="2276475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4787900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4859338" y="3284538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4859338" y="3789363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8.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2987675" y="42926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2987675" y="378936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2987675" y="328453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2987675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4. 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2987675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5.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6659563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6659563" y="18446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6659563" y="83661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6659563" y="3333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2.</a:t>
            </a:r>
          </a:p>
        </p:txBody>
      </p:sp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2987675" y="623728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2987675" y="573405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2987675" y="522922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2987675" y="47244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6.</a:t>
            </a: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6659563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4211638" y="27813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5435600" y="27813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3" name="Rectangle 33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3635375" y="27813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7" name="Rectangle 37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42116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9" name="Rectangle 39"/>
          <p:cNvSpPr>
            <a:spLocks noChangeArrowheads="1"/>
          </p:cNvSpPr>
          <p:nvPr/>
        </p:nvSpPr>
        <p:spPr bwMode="auto">
          <a:xfrm>
            <a:off x="363537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0" name="Rectangle 40"/>
          <p:cNvSpPr>
            <a:spLocks noChangeArrowheads="1"/>
          </p:cNvSpPr>
          <p:nvPr/>
        </p:nvSpPr>
        <p:spPr bwMode="auto">
          <a:xfrm>
            <a:off x="61563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1" name="Rectangle 41"/>
          <p:cNvSpPr>
            <a:spLocks noChangeArrowheads="1"/>
          </p:cNvSpPr>
          <p:nvPr/>
        </p:nvSpPr>
        <p:spPr bwMode="auto">
          <a:xfrm>
            <a:off x="55086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48593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6111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0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7.</a:t>
            </a: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2339975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1908175" y="573405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7" name="Rectangle 47"/>
          <p:cNvSpPr>
            <a:spLocks noChangeArrowheads="1"/>
          </p:cNvSpPr>
          <p:nvPr/>
        </p:nvSpPr>
        <p:spPr bwMode="auto">
          <a:xfrm>
            <a:off x="12588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400" smtClean="0">
                <a:ln>
                  <a:noFill/>
                </a:ln>
                <a:solidFill>
                  <a:schemeClr val="hlink"/>
                </a:solidFill>
                <a:effectLst/>
              </a:rPr>
              <a:t/>
            </a:r>
            <a:br>
              <a:rPr lang="ru-RU" sz="2400" smtClean="0">
                <a:ln>
                  <a:noFill/>
                </a:ln>
                <a:solidFill>
                  <a:schemeClr val="hlink"/>
                </a:solidFill>
                <a:effectLst/>
              </a:rPr>
            </a:b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Главная гордость Петергофа — это его фонтаны. </a:t>
            </a:r>
            <a:b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</a:b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176 фонтанов и 4 каскада работают без единого насоса.</a:t>
            </a: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8677" name="Picture 5" descr="cen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916113"/>
            <a:ext cx="8291513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endParaRPr lang="ru-RU" dirty="0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90488" y="1592263"/>
            <a:ext cx="2592387" cy="1692275"/>
          </a:xfrm>
          <a:prstGeom prst="wedgeRectCallout">
            <a:avLst>
              <a:gd name="adj1" fmla="val 138525"/>
              <a:gd name="adj2" fmla="val -79452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3. Высочайшая вершина Африки — вулкан Килиманджаро — лишь на 253 метра выше «российского чуда». 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ЧТО ЭТО?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859338" y="836613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3. 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859338" y="1844675"/>
            <a:ext cx="576262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4859338" y="2276475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4787900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4859338" y="3284538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4859338" y="3789363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6.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2987675" y="42926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2987675" y="378936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2987675" y="328453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2987675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4.</a:t>
            </a: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2987675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5.</a:t>
            </a:r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2987675" y="623728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2987675" y="573405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987675" y="522922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2987675" y="47244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7.</a:t>
            </a:r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4211638" y="27813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5435600" y="27813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36" name="Rectangle 32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37" name="Rectangle 33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3635375" y="27813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42116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3" name="Rectangle 39"/>
          <p:cNvSpPr>
            <a:spLocks noChangeArrowheads="1"/>
          </p:cNvSpPr>
          <p:nvPr/>
        </p:nvSpPr>
        <p:spPr bwMode="auto">
          <a:xfrm>
            <a:off x="363537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4" name="Rectangle 40"/>
          <p:cNvSpPr>
            <a:spLocks noChangeArrowheads="1"/>
          </p:cNvSpPr>
          <p:nvPr/>
        </p:nvSpPr>
        <p:spPr bwMode="auto">
          <a:xfrm>
            <a:off x="61563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5" name="Rectangle 41"/>
          <p:cNvSpPr>
            <a:spLocks noChangeArrowheads="1"/>
          </p:cNvSpPr>
          <p:nvPr/>
        </p:nvSpPr>
        <p:spPr bwMode="auto">
          <a:xfrm>
            <a:off x="55086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6" name="Rectangle 42"/>
          <p:cNvSpPr>
            <a:spLocks noChangeArrowheads="1"/>
          </p:cNvSpPr>
          <p:nvPr/>
        </p:nvSpPr>
        <p:spPr bwMode="auto">
          <a:xfrm>
            <a:off x="48593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7" name="Rectangle 43"/>
          <p:cNvSpPr>
            <a:spLocks noChangeArrowheads="1"/>
          </p:cNvSpPr>
          <p:nvPr/>
        </p:nvSpPr>
        <p:spPr bwMode="auto">
          <a:xfrm>
            <a:off x="6111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48" name="Rectangle 44"/>
          <p:cNvSpPr>
            <a:spLocks noChangeArrowheads="1"/>
          </p:cNvSpPr>
          <p:nvPr/>
        </p:nvSpPr>
        <p:spPr bwMode="auto">
          <a:xfrm>
            <a:off x="0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8.</a:t>
            </a:r>
          </a:p>
        </p:txBody>
      </p:sp>
      <p:sp>
        <p:nvSpPr>
          <p:cNvPr id="21549" name="Rectangle 45"/>
          <p:cNvSpPr>
            <a:spLocks noChangeArrowheads="1"/>
          </p:cNvSpPr>
          <p:nvPr/>
        </p:nvSpPr>
        <p:spPr bwMode="auto">
          <a:xfrm>
            <a:off x="2339975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50" name="Rectangle 46"/>
          <p:cNvSpPr>
            <a:spLocks noChangeArrowheads="1"/>
          </p:cNvSpPr>
          <p:nvPr/>
        </p:nvSpPr>
        <p:spPr bwMode="auto">
          <a:xfrm>
            <a:off x="1908175" y="573405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51" name="Rectangle 47"/>
          <p:cNvSpPr>
            <a:spLocks noChangeArrowheads="1"/>
          </p:cNvSpPr>
          <p:nvPr/>
        </p:nvSpPr>
        <p:spPr bwMode="auto">
          <a:xfrm>
            <a:off x="12588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Немногие горы вулканического происхождения превосходят Эльбрус по высоте.</a:t>
            </a:r>
            <a:b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</a:br>
            <a:r>
              <a:rPr lang="ru-RU" sz="2400" smtClean="0">
                <a:ln>
                  <a:noFill/>
                </a:ln>
                <a:solidFill>
                  <a:srgbClr val="FFFF66"/>
                </a:solidFill>
                <a:effectLst/>
              </a:rPr>
              <a:t>Высота Эльбруса 5642 метра.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9701" name="Picture 5" descr="9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628775"/>
            <a:ext cx="8208962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-100013"/>
            <a:ext cx="9144000" cy="683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endParaRPr lang="ru-RU" dirty="0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2987675" y="42926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987675" y="3789363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987675" y="27813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4.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2987675" y="328453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2987675" y="22764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5.</a:t>
            </a: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987675" y="623728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2987675" y="573405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2987675" y="522922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2987675" y="4724400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/>
              <a:t>6.</a:t>
            </a:r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4211638" y="27813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5435600" y="27813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6084888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543560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3635375" y="27813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7308850" y="3789363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6659563" y="3789363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6" name="Rectangle 38"/>
          <p:cNvSpPr>
            <a:spLocks noChangeArrowheads="1"/>
          </p:cNvSpPr>
          <p:nvPr/>
        </p:nvSpPr>
        <p:spPr bwMode="auto">
          <a:xfrm>
            <a:off x="42116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7" name="Rectangle 39"/>
          <p:cNvSpPr>
            <a:spLocks noChangeArrowheads="1"/>
          </p:cNvSpPr>
          <p:nvPr/>
        </p:nvSpPr>
        <p:spPr bwMode="auto">
          <a:xfrm>
            <a:off x="363537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61563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69" name="Rectangle 41"/>
          <p:cNvSpPr>
            <a:spLocks noChangeArrowheads="1"/>
          </p:cNvSpPr>
          <p:nvPr/>
        </p:nvSpPr>
        <p:spPr bwMode="auto">
          <a:xfrm>
            <a:off x="5508625" y="472440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70" name="Rectangle 42"/>
          <p:cNvSpPr>
            <a:spLocks noChangeArrowheads="1"/>
          </p:cNvSpPr>
          <p:nvPr/>
        </p:nvSpPr>
        <p:spPr bwMode="auto">
          <a:xfrm>
            <a:off x="4859338" y="472440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6111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72" name="Rectangle 44"/>
          <p:cNvSpPr>
            <a:spLocks noChangeArrowheads="1"/>
          </p:cNvSpPr>
          <p:nvPr/>
        </p:nvSpPr>
        <p:spPr bwMode="auto">
          <a:xfrm>
            <a:off x="0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8.</a:t>
            </a:r>
            <a:endParaRPr lang="ru-RU" dirty="0"/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2339975" y="5734050"/>
            <a:ext cx="6492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1908175" y="5734050"/>
            <a:ext cx="5762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1258888" y="5734050"/>
            <a:ext cx="6492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AutoShape 71"/>
          <p:cNvSpPr>
            <a:spLocks noChangeArrowheads="1"/>
          </p:cNvSpPr>
          <p:nvPr/>
        </p:nvSpPr>
        <p:spPr bwMode="auto">
          <a:xfrm>
            <a:off x="79375" y="1463675"/>
            <a:ext cx="2411413" cy="3240088"/>
          </a:xfrm>
          <a:prstGeom prst="wedgeRectCallout">
            <a:avLst>
              <a:gd name="adj1" fmla="val 68063"/>
              <a:gd name="adj2" fmla="val -101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dirty="0">
                <a:latin typeface="Arial Black" panose="020B0A04020102020204" pitchFamily="34" charset="0"/>
              </a:rPr>
              <a:t>4. </a:t>
            </a:r>
            <a:r>
              <a:rPr lang="ru-RU" sz="1400" b="1" dirty="0">
                <a:latin typeface="Arial Black" panose="020B0A04020102020204" pitchFamily="34" charset="0"/>
              </a:rPr>
              <a:t>Учёные </a:t>
            </a:r>
            <a:r>
              <a:rPr lang="ru-RU" sz="1400" b="1" dirty="0">
                <a:latin typeface="Arial Black" panose="020B0A04020102020204" pitchFamily="34" charset="0"/>
              </a:rPr>
              <a:t>подсчитали, что люди всей Земли смогли бы прожить на байкальских запасах </a:t>
            </a:r>
            <a:r>
              <a:rPr lang="ru-RU" sz="1400" b="1" dirty="0">
                <a:latin typeface="Arial Black" panose="020B0A04020102020204" pitchFamily="34" charset="0"/>
              </a:rPr>
              <a:t> </a:t>
            </a:r>
            <a:r>
              <a:rPr lang="ru-RU" sz="1400" b="1" dirty="0">
                <a:latin typeface="Arial Black" panose="020B0A04020102020204" pitchFamily="34" charset="0"/>
              </a:rPr>
              <a:t>около 40 лет, а Россию он способен снабжать </a:t>
            </a:r>
            <a:r>
              <a:rPr lang="ru-RU" sz="1400" b="1" dirty="0">
                <a:latin typeface="Arial Black" panose="020B0A04020102020204" pitchFamily="34" charset="0"/>
              </a:rPr>
              <a:t>водой </a:t>
            </a:r>
            <a:r>
              <a:rPr lang="ru-RU" sz="1400" b="1" dirty="0">
                <a:latin typeface="Arial Black" panose="020B0A04020102020204" pitchFamily="34" charset="0"/>
              </a:rPr>
              <a:t>целую тысячу лет. 336 рек и речушек впадают в </a:t>
            </a:r>
            <a:r>
              <a:rPr lang="ru-RU" sz="1400" b="1" dirty="0">
                <a:latin typeface="Arial Black" panose="020B0A04020102020204" pitchFamily="34" charset="0"/>
              </a:rPr>
              <a:t>него, </a:t>
            </a:r>
            <a:r>
              <a:rPr lang="ru-RU" sz="1400" b="1" dirty="0">
                <a:latin typeface="Arial Black" panose="020B0A04020102020204" pitchFamily="34" charset="0"/>
              </a:rPr>
              <a:t>а вытекает из него лишь одна — Ангара. </a:t>
            </a:r>
          </a:p>
          <a:p>
            <a:pPr algn="ctr">
              <a:defRPr/>
            </a:pPr>
            <a:r>
              <a:rPr lang="ru-RU" sz="1400" b="1" dirty="0">
                <a:latin typeface="Arial Black" panose="020B0A04020102020204" pitchFamily="34" charset="0"/>
              </a:rPr>
              <a:t>БАЙКАЛ – ЭТО ЧТО?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лаг росси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флаг россии</Template>
  <TotalTime>295</TotalTime>
  <Words>570</Words>
  <Application>Microsoft Office PowerPoint</Application>
  <PresentationFormat>Экран (4:3)</PresentationFormat>
  <Paragraphs>80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Constantia</vt:lpstr>
      <vt:lpstr>Calibri</vt:lpstr>
      <vt:lpstr>Arial Black</vt:lpstr>
      <vt:lpstr>флаг россии</vt:lpstr>
      <vt:lpstr>флаг россии</vt:lpstr>
      <vt:lpstr>флаг россии</vt:lpstr>
      <vt:lpstr>Слайд 1</vt:lpstr>
      <vt:lpstr>Слайд 2</vt:lpstr>
      <vt:lpstr>Слайд 3</vt:lpstr>
      <vt:lpstr>Гора Эльбрус — высочайшая точка России.  Высота 5642 метра  </vt:lpstr>
      <vt:lpstr>Слайд 5</vt:lpstr>
      <vt:lpstr> Главная гордость Петергофа — это его фонтаны.  176 фонтанов и 4 каскада работают без единого насоса. </vt:lpstr>
      <vt:lpstr>Слайд 7</vt:lpstr>
      <vt:lpstr>Немногие горы вулканического происхождения превосходят Эльбрус по высоте. Высота Эльбруса 5642 метра.</vt:lpstr>
      <vt:lpstr>Слайд 9</vt:lpstr>
      <vt:lpstr>Озеро Байкал  протянулось на 620 километров в длину в виде гигантского полумесяца, его средняя ширина составляет 48 километров, а средние глубины переваливают за 700 метров. </vt:lpstr>
      <vt:lpstr>Слайд 11</vt:lpstr>
      <vt:lpstr>В 1959 — 1967 годах на этом месте в Волгограде воздвигли мемориальный комплекс — «Героям Сталинградской битвы». На холме, в братской могиле  обрели вечный покой 34 505 воинов.  </vt:lpstr>
      <vt:lpstr>Слайд 13</vt:lpstr>
      <vt:lpstr>В Долине гейзеров можно наблюдать 30 крупных гейзеров и множество мелких источников, выбрасывающих на десятки метров вверх струи кипящей воды (+95 °C).  </vt:lpstr>
      <vt:lpstr>Слайд 15</vt:lpstr>
      <vt:lpstr>    В плане храм представляет собой восьмиконечную звезду: 8 церквей символизируют 8 дней,  приходящихся на дни решающих сражений за Казань.  Они сгруппированы вокруг 9-ой, центральной церкви, олицетворяющей государственную идею царя об  объединённых землях.  </vt:lpstr>
      <vt:lpstr>Слайд 17</vt:lpstr>
      <vt:lpstr>По легенде, столбы были великанами, которые хотели уничтожить местный народ — манси. Но как только их главарь-шаман увидел священную гору — Мань-Пупу-нёр, то в ужасе бросил свой бубен, а его спутники превратились в каменных истуканов.</vt:lpstr>
      <vt:lpstr>Посмотрите на карту нашей Родины. Здесь вы увидите  ЧУДЕСА  РОССИИ</vt:lpstr>
      <vt:lpstr>В создании презентации были использованы материалы с сайтов: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конкурс «Припадаю, Россия, к твоей красоте...»</dc:title>
  <dc:creator>Пользователь</dc:creator>
  <cp:lastModifiedBy>User</cp:lastModifiedBy>
  <cp:revision>16</cp:revision>
  <dcterms:created xsi:type="dcterms:W3CDTF">2018-06-01T09:09:55Z</dcterms:created>
  <dcterms:modified xsi:type="dcterms:W3CDTF">2018-06-07T17:48:04Z</dcterms:modified>
</cp:coreProperties>
</file>