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7" r:id="rId2"/>
    <p:sldId id="270" r:id="rId3"/>
    <p:sldId id="258" r:id="rId4"/>
    <p:sldId id="259" r:id="rId5"/>
    <p:sldId id="260" r:id="rId6"/>
    <p:sldId id="261" r:id="rId7"/>
    <p:sldId id="271" r:id="rId8"/>
    <p:sldId id="272" r:id="rId9"/>
    <p:sldId id="273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57" autoAdjust="0"/>
    <p:restoredTop sz="91589" autoAdjust="0"/>
  </p:normalViewPr>
  <p:slideViewPr>
    <p:cSldViewPr>
      <p:cViewPr varScale="1">
        <p:scale>
          <a:sx n="106" d="100"/>
          <a:sy n="106" d="100"/>
        </p:scale>
        <p:origin x="-16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/>
            </a:pPr>
            <a:r>
              <a:rPr lang="ru-RU" dirty="0" smtClean="0"/>
              <a:t>«Почему я изучаю английский язык?»</a:t>
            </a:r>
            <a:endParaRPr lang="ru-RU" dirty="0"/>
          </a:p>
        </c:rich>
      </c:tx>
      <c:layout>
        <c:manualLayout>
          <c:xMode val="edge"/>
          <c:yMode val="edge"/>
          <c:x val="0.15050925925925923"/>
          <c:y val="2.222222222222225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всегда</c:v>
                </c:pt>
                <c:pt idx="1">
                  <c:v>часто</c:v>
                </c:pt>
                <c:pt idx="2">
                  <c:v>иногда</c:v>
                </c:pt>
                <c:pt idx="3">
                  <c:v>редко</c:v>
                </c:pt>
                <c:pt idx="4">
                  <c:v>никогда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197</c:v>
                </c:pt>
                <c:pt idx="1">
                  <c:v>64</c:v>
                </c:pt>
                <c:pt idx="2">
                  <c:v>26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67337112374842112"/>
          <c:y val="0.37684383202099736"/>
          <c:w val="0.18311035773306134"/>
          <c:h val="0.3782010061242344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0.5525</cdr:x>
      <cdr:y>0.88944</cdr:y>
    </cdr:from>
    <cdr:to>
      <cdr:x>0.98999</cdr:x>
      <cdr:y>0.99969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46848" y="4066505"/>
          <a:ext cx="360040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0.84874</cdr:x>
      <cdr:y>0.36224</cdr:y>
    </cdr:from>
    <cdr:to>
      <cdr:x>0.9686</cdr:x>
      <cdr:y>0.62524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984776" y="1656184"/>
          <a:ext cx="986408" cy="12024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0.83999</cdr:x>
      <cdr:y>0.39374</cdr:y>
    </cdr:from>
    <cdr:to>
      <cdr:x>0.99749</cdr:x>
      <cdr:y>0.81899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912768" y="1800200"/>
          <a:ext cx="1296144" cy="19442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197 ответов</a:t>
          </a:r>
        </a:p>
        <a:p xmlns:a="http://schemas.openxmlformats.org/drawingml/2006/main"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 xmlns:a="http://schemas.openxmlformats.org/drawingml/2006/main">
          <a:r>
            <a:rPr lang="ru-RU" sz="1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64 ответа</a:t>
          </a:r>
        </a:p>
        <a:p xmlns:a="http://schemas.openxmlformats.org/drawingml/2006/main"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 xmlns:a="http://schemas.openxmlformats.org/drawingml/2006/main">
          <a:r>
            <a:rPr lang="ru-RU" sz="1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26 ответов</a:t>
          </a:r>
        </a:p>
        <a:p xmlns:a="http://schemas.openxmlformats.org/drawingml/2006/main"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 xmlns:a="http://schemas.openxmlformats.org/drawingml/2006/main">
          <a:pPr marL="228600" indent="-228600"/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6 о</a:t>
          </a:r>
          <a:r>
            <a:rPr lang="ru-RU" sz="11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тветов</a:t>
          </a:r>
        </a:p>
        <a:p xmlns:a="http://schemas.openxmlformats.org/drawingml/2006/main">
          <a:pPr marL="228600" indent="-228600">
            <a:buAutoNum type="arabicPlain" startAt="6"/>
          </a:pP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 xmlns:a="http://schemas.openxmlformats.org/drawingml/2006/main">
          <a:pPr marL="228600" indent="-228600"/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1 ответ</a:t>
          </a:r>
          <a:endParaRPr lang="ru-RU" sz="11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7E527-D85C-49AB-BCFB-19D77D30E326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6C23C-BA0F-4FAB-9156-21C921F3C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6C23C-BA0F-4FAB-9156-21C921F3CFF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56C23C-BA0F-4FAB-9156-21C921F3CFF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i="1" dirty="0" smtClean="0"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Английский язык-язык международного общения</a:t>
            </a:r>
            <a:endParaRPr lang="ru-RU" i="1" dirty="0">
              <a:ln w="6350"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Вадим\Downloads\322387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41764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72200" y="5805264"/>
            <a:ext cx="27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 Леонтьева Мария ученица 2.4 класса</a:t>
            </a:r>
          </a:p>
          <a:p>
            <a:r>
              <a:rPr lang="ru-RU" sz="12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МДОУ г. Саратова Лицея №36</a:t>
            </a:r>
          </a:p>
          <a:p>
            <a:r>
              <a:rPr lang="ru-RU" sz="1200" dirty="0" err="1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Науч</a:t>
            </a:r>
            <a:r>
              <a:rPr lang="ru-RU" sz="1200" dirty="0" smtClean="0">
                <a:ln w="18415" cmpd="sng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рук. Чулкова О.А.</a:t>
            </a:r>
            <a:endParaRPr lang="ru-RU" sz="1200" dirty="0">
              <a:ln w="18415" cmpd="sng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2564904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HELLO! DO YOU SPEAK ENGLISH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Значение английского языка в современном мире настолько велико, что его знание не является привилегией и роскошью. Когда –то  и компьютеры, так же как и мобильные телефоны, могли позволить лишь люди определенного социального слоя. Сейчас такие вещи являются предметами первой необходимости. То же можно сказать и об английском. Его учат все повсеместно: в школах, университетах ,на курсах. А в наш век цифровых технологий любой желающий может выучить английский по </a:t>
            </a:r>
            <a:r>
              <a:rPr lang="ru-RU" sz="2000" dirty="0" err="1" smtClean="0"/>
              <a:t>Скайпу</a:t>
            </a:r>
            <a:r>
              <a:rPr lang="ru-RU" sz="2000" dirty="0" smtClean="0"/>
              <a:t>, не выходя из дома. Подразумевается ,что </a:t>
            </a:r>
            <a:r>
              <a:rPr lang="ru-RU" sz="2000" dirty="0" err="1" smtClean="0"/>
              <a:t>что</a:t>
            </a:r>
            <a:r>
              <a:rPr lang="ru-RU" sz="2000" dirty="0" smtClean="0"/>
              <a:t> любой образованный человек просто обязан владеть английским языком.</a:t>
            </a:r>
            <a:endParaRPr lang="ru-RU" sz="2000" dirty="0"/>
          </a:p>
        </p:txBody>
      </p:sp>
      <p:pic>
        <p:nvPicPr>
          <p:cNvPr id="7171" name="Picture 3" descr="C:\Users\Вадим\Downloads\Remont-televizora-Samsung-Zh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857760"/>
            <a:ext cx="3415928" cy="1857388"/>
          </a:xfrm>
          <a:prstGeom prst="rect">
            <a:avLst/>
          </a:prstGeom>
          <a:noFill/>
        </p:spPr>
      </p:pic>
      <p:pic>
        <p:nvPicPr>
          <p:cNvPr id="7172" name="Picture 4" descr="C:\Users\Вадим\Downloads\hr_te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643446"/>
            <a:ext cx="2714644" cy="1828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Для чего нужны знания английского языка?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       Знания английского языка открывают нам безграничные возможности.</a:t>
            </a:r>
          </a:p>
          <a:p>
            <a:pPr algn="just">
              <a:buNone/>
            </a:pPr>
            <a:r>
              <a:rPr lang="ru-RU" sz="16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       Имея, например, диплом Лондонского университета, выпускник может устроится на престижную работу в любой точке мира. </a:t>
            </a:r>
            <a:endParaRPr lang="ru-RU" sz="1600" dirty="0" smtClean="0"/>
          </a:p>
          <a:p>
            <a:pPr>
              <a:buFont typeface="+mj-lt"/>
              <a:buAutoNum type="arabicPeriod"/>
            </a:pPr>
            <a:endParaRPr lang="ru-RU" sz="1600" dirty="0" smtClean="0"/>
          </a:p>
        </p:txBody>
      </p:sp>
      <p:pic>
        <p:nvPicPr>
          <p:cNvPr id="6149" name="Picture 5" descr="C:\Users\Вадим\Downloads\universitet-cambrib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132856"/>
            <a:ext cx="5292080" cy="4077072"/>
          </a:xfrm>
          <a:prstGeom prst="rect">
            <a:avLst/>
          </a:prstGeom>
          <a:noFill/>
        </p:spPr>
      </p:pic>
      <p:pic>
        <p:nvPicPr>
          <p:cNvPr id="6151" name="Picture 7" descr="C:\Users\Вадим\Downloads\ce28ae633d302ee417dbaac05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36912"/>
            <a:ext cx="309634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Профессия – «переводчик»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/>
          <a:lstStyle/>
          <a:p>
            <a:pPr algn="just">
              <a:buNone/>
            </a:pPr>
            <a:r>
              <a:rPr lang="ru-RU" sz="1600" dirty="0" smtClean="0"/>
              <a:t>       </a:t>
            </a:r>
            <a:r>
              <a:rPr lang="ru-RU" sz="16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Но и наши Российские студенты, окончив университет с отличием могут приобрести профессию переводчика, которая сегодня так популярна и востребована.Как правило переводчики работают в крупных фирмах и компаниях. Этих людей отличают такие качества как коммуникабельность, усидчивость, также они владеют хорошей дикцией и памятью. Хороший специалист всегда имеет стабильный и высокий доход. </a:t>
            </a:r>
            <a:endParaRPr lang="ru-RU" b="1" dirty="0"/>
          </a:p>
        </p:txBody>
      </p:sp>
      <p:pic>
        <p:nvPicPr>
          <p:cNvPr id="8195" name="Picture 3" descr="C:\Users\Вадим\Downloads\soprovojdenie-deleg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653136"/>
            <a:ext cx="3168352" cy="1872208"/>
          </a:xfrm>
          <a:prstGeom prst="rect">
            <a:avLst/>
          </a:prstGeom>
          <a:noFill/>
        </p:spPr>
      </p:pic>
      <p:pic>
        <p:nvPicPr>
          <p:cNvPr id="8197" name="Picture 5" descr="C:\Users\Вадим\Downloads\875688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653136"/>
            <a:ext cx="2592288" cy="1872208"/>
          </a:xfrm>
          <a:prstGeom prst="rect">
            <a:avLst/>
          </a:prstGeom>
          <a:noFill/>
        </p:spPr>
      </p:pic>
      <p:pic>
        <p:nvPicPr>
          <p:cNvPr id="1026" name="Picture 2" descr="C:\Users\Вадим\Downloads\11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068960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Английский и туризм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dirty="0" smtClean="0"/>
              <a:t>       </a:t>
            </a:r>
            <a:r>
              <a:rPr lang="ru-RU" sz="16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Современный человек в своей жизни стремится посетить как можно больше других стран и городов, познакомиться с культурой и обычаями других народов. Это невозможно без знания английского языка. Во многих туристических странах- Испании, Турции, Египте, Франции, каждый кто работает с туристами, владеет английским языком. Да и сами отдыхающие, в чужих странах, чувствуют себя намного увереннее со знанием английского языка.</a:t>
            </a:r>
            <a:endParaRPr lang="ru-RU" sz="1600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a:endParaRPr>
          </a:p>
        </p:txBody>
      </p:sp>
      <p:pic>
        <p:nvPicPr>
          <p:cNvPr id="9219" name="Picture 3" descr="C:\Users\Вадим\Downloads\super.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284984"/>
            <a:ext cx="4176464" cy="3240360"/>
          </a:xfrm>
          <a:prstGeom prst="rect">
            <a:avLst/>
          </a:prstGeom>
          <a:noFill/>
        </p:spPr>
      </p:pic>
      <p:pic>
        <p:nvPicPr>
          <p:cNvPr id="9222" name="Picture 6" descr="C:\Users\Вадим\Downloads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44725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Учите английский язык</a:t>
            </a:r>
            <a:r>
              <a:rPr lang="ru-RU" sz="3200" dirty="0" smtClean="0"/>
              <a:t>!</a:t>
            </a:r>
            <a:br>
              <a:rPr lang="ru-RU" sz="3200" dirty="0" smtClean="0"/>
            </a:br>
            <a:r>
              <a:rPr lang="ru-RU" sz="2000" dirty="0" smtClean="0"/>
              <a:t>Ведь со временем вы всё равно поймете, что 75% мировой переписки осуществляется на английском, 80% информации на компьютерах  хранится </a:t>
            </a:r>
            <a:r>
              <a:rPr lang="ru-RU" sz="2000" dirty="0" smtClean="0"/>
              <a:t> </a:t>
            </a:r>
            <a:r>
              <a:rPr lang="ru-RU" sz="2000" dirty="0" smtClean="0"/>
              <a:t>на английском языке, а большинство международных документов, статей, литературных произведений написано именно на английском. </a:t>
            </a:r>
            <a:br>
              <a:rPr lang="ru-RU" sz="2000" dirty="0" smtClean="0"/>
            </a:br>
            <a:r>
              <a:rPr lang="ru-RU" sz="2000" dirty="0" smtClean="0"/>
              <a:t>Фильмы американского производства прочно вошли в нашу жизнь, а любой поп-исполнитель считает престижным спеть не менее одной песни на английском  языке.</a:t>
            </a:r>
            <a:endParaRPr lang="ru-RU" sz="3200" dirty="0"/>
          </a:p>
        </p:txBody>
      </p:sp>
      <p:pic>
        <p:nvPicPr>
          <p:cNvPr id="10242" name="Picture 2" descr="C:\Users\Вадим\Downloads\kak_otklyuchit_uslugu_mobilnij_ban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500570"/>
            <a:ext cx="3012656" cy="1945655"/>
          </a:xfrm>
          <a:prstGeom prst="rect">
            <a:avLst/>
          </a:prstGeom>
          <a:noFill/>
        </p:spPr>
      </p:pic>
      <p:pic>
        <p:nvPicPr>
          <p:cNvPr id="10244" name="Picture 4" descr="C:\Users\Вадим\Downloads\юристы-n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500438"/>
            <a:ext cx="2571780" cy="1905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1214422"/>
            <a:ext cx="7920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Тест-опрос «Почему я изучаю английский язык?»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 fontScale="77500" lnSpcReduction="20000"/>
          </a:bodyPr>
          <a:lstStyle/>
          <a:p>
            <a:pPr marL="578358" indent="-514350">
              <a:buNone/>
            </a:pPr>
            <a:endParaRPr lang="ru-RU" sz="1600" dirty="0" smtClean="0"/>
          </a:p>
          <a:p>
            <a:pPr fontAlgn="ctr">
              <a:buNone/>
            </a:pPr>
            <a:r>
              <a:rPr lang="ru-RU" sz="1600" b="1" dirty="0" smtClean="0"/>
              <a:t>1.  Я с удовольствием изучаю английский язык.  </a:t>
            </a:r>
          </a:p>
          <a:p>
            <a:pPr fontAlgn="ctr">
              <a:buNone/>
            </a:pPr>
            <a:r>
              <a:rPr lang="ru-RU" sz="1600" dirty="0" smtClean="0"/>
              <a:t>           Всегда, часто, иногда, редко, никогда</a:t>
            </a:r>
          </a:p>
          <a:p>
            <a:pPr fontAlgn="ctr">
              <a:buNone/>
            </a:pPr>
            <a:r>
              <a:rPr lang="ru-RU" sz="1600" b="1" dirty="0" smtClean="0"/>
              <a:t>2.  Мне нравится узнавать новые факты от учителя на уроках английского языка.  </a:t>
            </a:r>
          </a:p>
          <a:p>
            <a:pPr fontAlgn="ctr">
              <a:buNone/>
            </a:pPr>
            <a:r>
              <a:rPr lang="ru-RU" sz="1600" dirty="0" smtClean="0"/>
              <a:t> 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3.  Мне нравится самому искать и находить новые знания.</a:t>
            </a:r>
          </a:p>
          <a:p>
            <a:pPr fontAlgn="ctr">
              <a:buNone/>
            </a:pPr>
            <a:r>
              <a:rPr lang="ru-RU" sz="1600" b="1" dirty="0" smtClean="0"/>
              <a:t>          </a:t>
            </a:r>
            <a:r>
              <a:rPr lang="ru-RU" sz="1600" dirty="0" smtClean="0"/>
              <a:t>Всегда, часто. иногда, редко. никогда.</a:t>
            </a:r>
          </a:p>
          <a:p>
            <a:pPr fontAlgn="ctr">
              <a:buNone/>
            </a:pPr>
            <a:r>
              <a:rPr lang="ru-RU" sz="1600" b="1" dirty="0" smtClean="0"/>
              <a:t>4.  Я учу английский, так как хочу стать всесторонне развитым человеком, интересным для других. </a:t>
            </a:r>
          </a:p>
          <a:p>
            <a:pPr fontAlgn="ctr">
              <a:buNone/>
            </a:pPr>
            <a:r>
              <a:rPr lang="ru-RU" sz="1600" dirty="0" smtClean="0"/>
              <a:t>          Всегда ,часто,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5.  Я учу английский для получения хорошей профессии.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6.  Я учу английский, так как хочу добиться уважения у родителей, учителей и одноклассников.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7.  Я бы хотел чтобы в школе было больше уроков английского языка. 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8.  На уроках английского языка мы изучаем то, что будет полезно в будущем.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9.  Я считаю свои оценки по английскому языку честными и объективными.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10. Я верю, что у меня будут хорошие оценки по английскому в этом году.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11.  Я не боюсь сделать ошибку на уроках английского, и сам (а) поднимаю руку, чтобы ответить.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fontAlgn="ctr">
              <a:buNone/>
            </a:pPr>
            <a:r>
              <a:rPr lang="ru-RU" sz="1600" b="1" dirty="0" smtClean="0"/>
              <a:t>12.  Дома я готовлюсь к урокам английского языка тщательно, а на уроках работаю хорошо.</a:t>
            </a:r>
          </a:p>
          <a:p>
            <a:pPr fontAlgn="ctr">
              <a:buNone/>
            </a:pPr>
            <a:r>
              <a:rPr lang="ru-RU" sz="1600" dirty="0" smtClean="0"/>
              <a:t>         Всегда, часто, иногда, редко, никогда.</a:t>
            </a:r>
          </a:p>
          <a:p>
            <a:pPr marL="578358" indent="-514350">
              <a:buFont typeface="+mj-lt"/>
              <a:buAutoNum type="arabicPeriod"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r>
              <a:rPr lang="ru-RU" dirty="0" smtClean="0"/>
              <a:t>Результаты </a:t>
            </a:r>
            <a:r>
              <a:rPr lang="ru-RU" dirty="0" err="1" smtClean="0"/>
              <a:t>тест-опроса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26876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5786454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Результаты опроса показали, что большинство детей в классе осознанно изучают английский язык, а так же проявляют огромный интерес к знаниям и получают удовольствие от своих успехов в учебе.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pPr algn="just"/>
            <a:r>
              <a:rPr lang="ru-RU" sz="2000" dirty="0" smtClean="0"/>
              <a:t> </a:t>
            </a:r>
            <a:r>
              <a:rPr lang="ru-RU" sz="2000" dirty="0" smtClean="0"/>
              <a:t>   Английский </a:t>
            </a:r>
            <a:r>
              <a:rPr lang="ru-RU" sz="2000" dirty="0" smtClean="0"/>
              <a:t>язык - это международный язык, на котором общаются многие страны мира. Поэтому нужно </a:t>
            </a:r>
            <a:r>
              <a:rPr lang="ru-RU" sz="2000" dirty="0" smtClean="0"/>
              <a:t>его учить</a:t>
            </a:r>
            <a:r>
              <a:rPr lang="ru-RU" sz="2000" dirty="0" smtClean="0"/>
              <a:t>, если хочешь поехать за границу учиться, найти новых друзей, свободно общаться за рубежом, изучать культуру какой-либо страны, обычаи, традиции и литературу. Английский язык может пригодиться во многих </a:t>
            </a:r>
            <a:r>
              <a:rPr lang="ru-RU" sz="2000" dirty="0" smtClean="0"/>
              <a:t>профессиях</a:t>
            </a:r>
            <a:r>
              <a:rPr lang="ru-RU" sz="2000" dirty="0" smtClean="0"/>
              <a:t>, </a:t>
            </a:r>
            <a:r>
              <a:rPr lang="ru-RU" sz="2000" dirty="0" smtClean="0"/>
              <a:t>таких как менеджер</a:t>
            </a:r>
            <a:r>
              <a:rPr lang="ru-RU" sz="2000" dirty="0" smtClean="0"/>
              <a:t>, программист, бизнесмен, рекламодатель и так </a:t>
            </a:r>
            <a:r>
              <a:rPr lang="ru-RU" sz="2000" dirty="0" smtClean="0"/>
              <a:t>далее. </a:t>
            </a:r>
            <a:r>
              <a:rPr lang="ru-RU" sz="2000" dirty="0" smtClean="0"/>
              <a:t>Знание английского языка - это признак образованности и интеллекта</a:t>
            </a:r>
            <a:r>
              <a:rPr lang="ru-RU" sz="2000" dirty="0" smtClean="0"/>
              <a:t>.</a:t>
            </a:r>
            <a:endParaRPr lang="ru-RU" sz="20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  <a:p>
            <a:endParaRPr lang="ru-RU" sz="20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  <a:p>
            <a:pPr>
              <a:buNone/>
            </a:pPr>
            <a:r>
              <a:rPr lang="ru-RU" sz="2000" dirty="0" smtClean="0"/>
              <a:t>      Большинство детей в классе мечтают в совершенстве овладеть языком, чтобы достичь успехов в современной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мире существует множество стран, </a:t>
            </a:r>
            <a:r>
              <a:rPr lang="ru-RU" sz="2400" dirty="0" smtClean="0"/>
              <a:t>а</a:t>
            </a:r>
            <a:r>
              <a:rPr lang="ru-RU" sz="2400" dirty="0" smtClean="0"/>
              <a:t> языков, на которых говорят  их жители, ещё больше. Как же населению земли понять друг друга? А вот этой цели служат международные языки, которые и позволяют всем нам общаться друг с другом. Независимо от национальности и места проживания. Одним из них и является английский язык. Более того, английский язык является языком межнационального общения.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72945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Актуальность: </a:t>
            </a:r>
            <a:r>
              <a:rPr lang="ru-RU" sz="2400" dirty="0" smtClean="0">
                <a:solidFill>
                  <a:schemeClr val="tx1"/>
                </a:solidFill>
              </a:rPr>
              <a:t>английский язык связан со всеми сферами нашей жизни и является важнейшим средством общения современного человека.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352928" cy="41744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                    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2" descr="C:\Users\Вадим\Downloads\Snimok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806489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3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Цель работы: </a:t>
            </a:r>
            <a:r>
              <a:rPr lang="ru-RU" sz="20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Понять, что знание английского языка является залогом успешности в современном мире</a:t>
            </a:r>
          </a:p>
          <a:p>
            <a:endParaRPr lang="ru-RU" sz="20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  <a:p>
            <a:r>
              <a:rPr lang="ru-RU" sz="20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 </a:t>
            </a:r>
            <a:r>
              <a:rPr lang="ru-RU" sz="2000" b="1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Задачи: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Доказать что знание английского языка необходимо</a:t>
            </a:r>
          </a:p>
          <a:p>
            <a:pPr marL="342900" indent="-342900"/>
            <a:r>
              <a:rPr lang="ru-RU" sz="20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в современной жизни. </a:t>
            </a:r>
          </a:p>
          <a:p>
            <a:pPr marL="342900" indent="-342900"/>
            <a:r>
              <a:rPr lang="ru-RU" sz="20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2. Выяснить отношение сверстников к языку.</a:t>
            </a:r>
          </a:p>
          <a:p>
            <a:pPr marL="342900" indent="-342900"/>
            <a:r>
              <a:rPr lang="ru-RU" sz="20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3. Убедить сверстников в важности изучения  языка и  необходимости его изучения.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  <a:p>
            <a:pPr marL="342900" indent="-342900"/>
            <a:endParaRPr lang="ru-RU" sz="2000" b="1" dirty="0" smtClean="0"/>
          </a:p>
          <a:p>
            <a:endParaRPr lang="ru-RU" sz="2000" dirty="0"/>
          </a:p>
        </p:txBody>
      </p:sp>
      <p:pic>
        <p:nvPicPr>
          <p:cNvPr id="2050" name="Picture 2" descr="C:\Users\Вадим\Downloads\r_p2_global_langu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84984"/>
            <a:ext cx="7272808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История становления английского языка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8686800" cy="4970024"/>
          </a:xfrm>
        </p:spPr>
        <p:txBody>
          <a:bodyPr/>
          <a:lstStyle/>
          <a:p>
            <a:pPr algn="just">
              <a:buNone/>
            </a:pPr>
            <a:r>
              <a:rPr lang="ru-RU" sz="1600" dirty="0" smtClean="0"/>
              <a:t>       </a:t>
            </a:r>
            <a:r>
              <a:rPr lang="ru-RU" sz="1600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a:rPr>
              <a:t>Чтобы понять, почему английский язык так популярен во всем мире, обратимся к истории его создания. Родина английского языка – Великобритания. Еще с 5 века нашей эры её территория завоевывалась разными народами: сначала это были германские, потом норвежские захватчики. На  английский язык повлиял также  кельтский и скандинавский языки. На протяжении нескольких столетий английский язык формировался под влиянием иных языков. Уже к началу 17ого века он распространился во всем мире. Сегодня на нем общаются и говорят около 1,5 миллиарда людей на нашей планете, а еще 1 миллиард его изучает. </a:t>
            </a:r>
          </a:p>
          <a:p>
            <a:pPr algn="just">
              <a:buNone/>
            </a:pPr>
            <a:endParaRPr lang="ru-RU" sz="1600" dirty="0" smtClean="0"/>
          </a:p>
          <a:p>
            <a:pPr algn="just">
              <a:buNone/>
            </a:pPr>
            <a:endParaRPr lang="ru-RU" sz="1600" dirty="0"/>
          </a:p>
        </p:txBody>
      </p:sp>
      <p:pic>
        <p:nvPicPr>
          <p:cNvPr id="3075" name="Picture 3" descr="C:\Users\Вадим\Downloads\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149080"/>
            <a:ext cx="3672408" cy="2376264"/>
          </a:xfrm>
          <a:prstGeom prst="rect">
            <a:avLst/>
          </a:prstGeom>
          <a:noFill/>
        </p:spPr>
      </p:pic>
      <p:pic>
        <p:nvPicPr>
          <p:cNvPr id="3076" name="Picture 4" descr="C:\Users\Вадим\Downloads\1264565708_1241297410_b3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149080"/>
            <a:ext cx="3384376" cy="23488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63688" y="5445224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HELLO! </a:t>
            </a:r>
            <a:r>
              <a:rPr lang="en-US" dirty="0" smtClean="0"/>
              <a:t>YH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Карта стран где английский язык стал официальным?</a:t>
            </a:r>
          </a:p>
        </p:txBody>
      </p:sp>
      <p:pic>
        <p:nvPicPr>
          <p:cNvPr id="4098" name="Picture 2" descr="C:\Users\Вадим\Downloads\English-as-Official-Languag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3068960"/>
            <a:ext cx="8229600" cy="360687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594928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268760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Английский язык стал официальным во многих странах таких как: Индия, Ирландия, Новая Зеландия, Канада, Филиппины, Мальта, Австралия, США.</a:t>
            </a:r>
          </a:p>
          <a:p>
            <a:pPr algn="just"/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Как язык международного значения английский язык используется такими организациями как: ООН, ЮНЕСКО, НАТО, ЕС, ВОЗ.</a:t>
            </a:r>
            <a:endParaRPr lang="ru-RU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В целом, политическая, экономическая, научная, спортивная жизнь всего мира «протекает» на английском языке. Всевозможные встречи глав государств, подписание законов и указов, переговоры и дебаты – всё это проводится на английском языке. Международная торговля, </a:t>
            </a:r>
            <a:r>
              <a:rPr lang="ru-RU" sz="2000" dirty="0" smtClean="0"/>
              <a:t>р</a:t>
            </a:r>
            <a:r>
              <a:rPr lang="ru-RU" sz="2000" dirty="0" smtClean="0"/>
              <a:t>абота банковской системы, деятельность транспортной системы на суше, на море и в воздухе осуществляется на английском языке.</a:t>
            </a:r>
            <a:endParaRPr lang="ru-RU" sz="2000" dirty="0"/>
          </a:p>
        </p:txBody>
      </p:sp>
      <p:pic>
        <p:nvPicPr>
          <p:cNvPr id="4" name="Picture 4" descr="C:\Users\Вадим\Downloads\3wYc0wOHRKpTlZjS0wTvmv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643314"/>
            <a:ext cx="392909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Этот язык является живым инструментом общения для академиков, докторов наук, </a:t>
            </a:r>
            <a:r>
              <a:rPr lang="ru-RU" sz="2400" dirty="0" smtClean="0"/>
              <a:t>у</a:t>
            </a:r>
            <a:r>
              <a:rPr lang="ru-RU" sz="2400" dirty="0" smtClean="0"/>
              <a:t>чёных всего мира. Ведь международные конференции, изучение мирового опыта и обмена информацией научных умов происходит лишь с использованием английского языка.</a:t>
            </a:r>
            <a:endParaRPr lang="ru-RU" sz="2400" dirty="0"/>
          </a:p>
        </p:txBody>
      </p:sp>
      <p:pic>
        <p:nvPicPr>
          <p:cNvPr id="5" name="Picture 3" descr="C:\Users\Вадим\Downloads\soprovojdenie-deleg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714752"/>
            <a:ext cx="4286280" cy="2810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/>
          <a:lstStyle/>
          <a:p>
            <a:r>
              <a:rPr lang="ru-RU" dirty="0" smtClean="0"/>
              <a:t>Олимпийские игры и всевозможные  соревнования  между странами  выбрали официальным языком именно английский.</a:t>
            </a:r>
            <a:endParaRPr lang="ru-RU" dirty="0"/>
          </a:p>
        </p:txBody>
      </p:sp>
      <p:pic>
        <p:nvPicPr>
          <p:cNvPr id="1026" name="Picture 2" descr="C:\Users\Ольга\Desktop\olimpiiskie-igry-london-foto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3857652" cy="2928958"/>
          </a:xfrm>
          <a:prstGeom prst="rect">
            <a:avLst/>
          </a:prstGeom>
          <a:noFill/>
        </p:spPr>
      </p:pic>
      <p:pic>
        <p:nvPicPr>
          <p:cNvPr id="1027" name="Picture 3" descr="C:\Users\Ольга\Desktop\olimp-0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643182"/>
            <a:ext cx="4143404" cy="3033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965</TotalTime>
  <Words>1196</Words>
  <Application>Microsoft Office PowerPoint</Application>
  <PresentationFormat>Экран (4:3)</PresentationFormat>
  <Paragraphs>82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Английский язык-язык международного общения</vt:lpstr>
      <vt:lpstr>Слайд 2</vt:lpstr>
      <vt:lpstr>Актуальность: английский язык связан со всеми сферами нашей жизни и является важнейшим средством общения современного человека. </vt:lpstr>
      <vt:lpstr>Слайд 4</vt:lpstr>
      <vt:lpstr>История становления английского языка</vt:lpstr>
      <vt:lpstr>Карта стран где английский язык стал официальным?</vt:lpstr>
      <vt:lpstr>Слайд 7</vt:lpstr>
      <vt:lpstr>Слайд 8</vt:lpstr>
      <vt:lpstr>Слайд 9</vt:lpstr>
      <vt:lpstr>Слайд 10</vt:lpstr>
      <vt:lpstr>Для чего нужны знания английского языка?</vt:lpstr>
      <vt:lpstr>Профессия – «переводчик»</vt:lpstr>
      <vt:lpstr>Английский и туризм</vt:lpstr>
      <vt:lpstr>Учите английский язык! Ведь со временем вы всё равно поймете, что 75% мировой переписки осуществляется на английском, 80% информации на компьютерах  хранится  на английском языке, а большинство международных документов, статей, литературных произведений написано именно на английском.  Фильмы американского производства прочно вошли в нашу жизнь, а любой поп-исполнитель считает престижным спеть не менее одной песни на английском  языке.</vt:lpstr>
      <vt:lpstr>Тест-опрос «Почему я изучаю английский язык?»</vt:lpstr>
      <vt:lpstr>Результаты тест-опроса</vt:lpstr>
      <vt:lpstr>Выводы: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Ольга</cp:lastModifiedBy>
  <cp:revision>115</cp:revision>
  <dcterms:created xsi:type="dcterms:W3CDTF">2017-11-19T10:41:30Z</dcterms:created>
  <dcterms:modified xsi:type="dcterms:W3CDTF">2018-02-11T19:28:18Z</dcterms:modified>
</cp:coreProperties>
</file>