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jpg" ContentType="image/jpeg"/>
  <Default Extension="sldx" ContentType="application/vnd.openxmlformats-officedocument.presentationml.slide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286" r:id="rId3"/>
    <p:sldId id="289" r:id="rId4"/>
    <p:sldId id="313" r:id="rId5"/>
    <p:sldId id="312" r:id="rId6"/>
    <p:sldId id="287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94" r:id="rId15"/>
    <p:sldId id="272" r:id="rId16"/>
    <p:sldId id="273" r:id="rId17"/>
    <p:sldId id="264" r:id="rId18"/>
    <p:sldId id="265" r:id="rId19"/>
    <p:sldId id="266" r:id="rId20"/>
    <p:sldId id="296" r:id="rId21"/>
    <p:sldId id="280" r:id="rId22"/>
    <p:sldId id="290" r:id="rId23"/>
    <p:sldId id="295" r:id="rId24"/>
    <p:sldId id="291" r:id="rId25"/>
    <p:sldId id="293" r:id="rId26"/>
    <p:sldId id="300" r:id="rId27"/>
    <p:sldId id="301" r:id="rId28"/>
    <p:sldId id="292" r:id="rId29"/>
    <p:sldId id="267" r:id="rId30"/>
    <p:sldId id="274" r:id="rId31"/>
    <p:sldId id="275" r:id="rId32"/>
    <p:sldId id="268" r:id="rId33"/>
    <p:sldId id="303" r:id="rId34"/>
    <p:sldId id="269" r:id="rId35"/>
    <p:sldId id="304" r:id="rId36"/>
    <p:sldId id="270" r:id="rId37"/>
    <p:sldId id="299" r:id="rId38"/>
    <p:sldId id="271" r:id="rId39"/>
    <p:sldId id="305" r:id="rId40"/>
    <p:sldId id="276" r:id="rId41"/>
    <p:sldId id="306" r:id="rId42"/>
    <p:sldId id="277" r:id="rId43"/>
    <p:sldId id="307" r:id="rId44"/>
    <p:sldId id="278" r:id="rId45"/>
    <p:sldId id="308" r:id="rId46"/>
    <p:sldId id="279" r:id="rId47"/>
    <p:sldId id="309" r:id="rId48"/>
    <p:sldId id="281" r:id="rId49"/>
    <p:sldId id="310" r:id="rId50"/>
    <p:sldId id="282" r:id="rId51"/>
    <p:sldId id="311" r:id="rId52"/>
    <p:sldId id="283" r:id="rId53"/>
    <p:sldId id="302" r:id="rId54"/>
    <p:sldId id="284" r:id="rId55"/>
    <p:sldId id="298" r:id="rId56"/>
    <p:sldId id="285" r:id="rId57"/>
    <p:sldId id="297" r:id="rId5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package" Target="../embeddings/Microsoft_Word_Document1.docx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.emf"/><Relationship Id="rId4" Type="http://schemas.openxmlformats.org/officeDocument/2006/relationships/package" Target="../embeddings/Microsoft_PowerPoint_Slide2.sldx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6632"/>
            <a:ext cx="5452045" cy="373871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356992"/>
            <a:ext cx="4355976" cy="33729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Синонимы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Медведь– косолапый.</a:t>
            </a:r>
          </a:p>
          <a:p>
            <a:r>
              <a:rPr lang="ru-RU" dirty="0" smtClean="0"/>
              <a:t>Медведь– мишка.</a:t>
            </a:r>
          </a:p>
          <a:p>
            <a:r>
              <a:rPr lang="ru-RU" dirty="0" smtClean="0"/>
              <a:t>Медведь– мишка косолапый.</a:t>
            </a:r>
          </a:p>
          <a:p>
            <a:r>
              <a:rPr lang="ru-RU" dirty="0" smtClean="0"/>
              <a:t>Медведь– топтыгин.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3429000"/>
            <a:ext cx="3024336" cy="3228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Пословицы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Захотел медведь мёду, да вспомнил про пчёл.</a:t>
            </a:r>
          </a:p>
          <a:p>
            <a:r>
              <a:rPr lang="ru-RU" dirty="0" smtClean="0"/>
              <a:t>Двум медведям в одной берлоге не ужиться.</a:t>
            </a:r>
          </a:p>
          <a:p>
            <a:r>
              <a:rPr lang="ru-RU" dirty="0" smtClean="0"/>
              <a:t>Не дал Бог медведю волчьей смелости, а волку—медвежьей силы.</a:t>
            </a:r>
          </a:p>
          <a:p>
            <a:r>
              <a:rPr lang="ru-RU" dirty="0" smtClean="0"/>
              <a:t>Хозяин в дому, что медведь во бору: как хочет, так и </a:t>
            </a:r>
            <a:r>
              <a:rPr lang="ru-RU" dirty="0" err="1" smtClean="0"/>
              <a:t>ворочит</a:t>
            </a:r>
            <a:r>
              <a:rPr lang="ru-RU" dirty="0" smtClean="0"/>
              <a:t>.</a:t>
            </a:r>
          </a:p>
          <a:p>
            <a:r>
              <a:rPr lang="ru-RU" dirty="0" smtClean="0"/>
              <a:t>Богатый силён, что медведь.</a:t>
            </a:r>
          </a:p>
          <a:p>
            <a:r>
              <a:rPr lang="ru-RU" dirty="0" smtClean="0"/>
              <a:t>Медведь по корове съедает, да голоден бывает.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Пословицы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Не прав медведь, что корову съел, не права корова, что в лес зашла.</a:t>
            </a:r>
          </a:p>
          <a:p>
            <a:r>
              <a:rPr lang="ru-RU" dirty="0" smtClean="0"/>
              <a:t>Кто видал, что медведь летал? Он пеший, как леший.</a:t>
            </a:r>
          </a:p>
          <a:p>
            <a:r>
              <a:rPr lang="ru-RU" dirty="0" smtClean="0"/>
              <a:t>И медведя плясать учат.</a:t>
            </a:r>
          </a:p>
          <a:p>
            <a:r>
              <a:rPr lang="ru-RU" dirty="0" smtClean="0"/>
              <a:t>Кто боится медведя, тот боится и его следа.</a:t>
            </a:r>
          </a:p>
          <a:p>
            <a:r>
              <a:rPr lang="ru-RU" dirty="0" smtClean="0"/>
              <a:t>Для медведя зима– одна ночь.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Пословицы и поговорки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Кто боится медведя, тот боится и его следов.</a:t>
            </a:r>
          </a:p>
          <a:p>
            <a:r>
              <a:rPr lang="ru-RU" dirty="0" smtClean="0"/>
              <a:t>Два медведя в одной берлоге не живут.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3478982"/>
            <a:ext cx="5715000" cy="26471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6825" y="952500"/>
            <a:ext cx="6610350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345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Фразеологизмы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Делить шкуру неубитого медведя–</a:t>
            </a:r>
          </a:p>
          <a:p>
            <a:pPr>
              <a:buNone/>
            </a:pPr>
            <a:r>
              <a:rPr lang="ru-RU" dirty="0" smtClean="0"/>
              <a:t>                         о преждевременных расчётах.</a:t>
            </a:r>
          </a:p>
          <a:p>
            <a:r>
              <a:rPr lang="ru-RU" dirty="0" smtClean="0"/>
              <a:t>Медведь на ухо наступил–</a:t>
            </a:r>
          </a:p>
          <a:p>
            <a:pPr>
              <a:buNone/>
            </a:pPr>
            <a:r>
              <a:rPr lang="ru-RU" dirty="0" smtClean="0"/>
              <a:t>   о человеке, лишённом музыкального слуха.</a:t>
            </a:r>
          </a:p>
          <a:p>
            <a:r>
              <a:rPr lang="ru-RU" dirty="0" smtClean="0"/>
              <a:t>Медвежий угол– </a:t>
            </a:r>
          </a:p>
          <a:p>
            <a:pPr>
              <a:buNone/>
            </a:pPr>
            <a:r>
              <a:rPr lang="ru-RU" dirty="0" smtClean="0"/>
              <a:t>                        захолустье.</a:t>
            </a:r>
          </a:p>
          <a:p>
            <a:r>
              <a:rPr lang="ru-RU" dirty="0" smtClean="0"/>
              <a:t>Медвежья услуга– </a:t>
            </a:r>
          </a:p>
          <a:p>
            <a:pPr>
              <a:buNone/>
            </a:pPr>
            <a:r>
              <a:rPr lang="ru-RU" dirty="0" smtClean="0"/>
              <a:t>    неумелая услуга, приносящая неприятность.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Фразеологизмы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Сосать лапу—</a:t>
            </a:r>
          </a:p>
          <a:p>
            <a:pPr>
              <a:buNone/>
            </a:pPr>
            <a:r>
              <a:rPr lang="ru-RU" dirty="0" smtClean="0"/>
              <a:t>                       скудно питаться, голодать.</a:t>
            </a:r>
          </a:p>
          <a:p>
            <a:r>
              <a:rPr lang="ru-RU" dirty="0" smtClean="0"/>
              <a:t>Медвежьи объятья– </a:t>
            </a:r>
          </a:p>
          <a:p>
            <a:pPr>
              <a:buNone/>
            </a:pPr>
            <a:r>
              <a:rPr lang="ru-RU" dirty="0" smtClean="0"/>
              <a:t>                       крепкие объятья.</a:t>
            </a:r>
          </a:p>
          <a:p>
            <a:r>
              <a:rPr lang="ru-RU" dirty="0" smtClean="0"/>
              <a:t>Брови, что медведи лежат– </a:t>
            </a:r>
          </a:p>
          <a:p>
            <a:pPr>
              <a:buNone/>
            </a:pPr>
            <a:r>
              <a:rPr lang="ru-RU" dirty="0" smtClean="0"/>
              <a:t>                      густые.</a:t>
            </a:r>
          </a:p>
          <a:p>
            <a:r>
              <a:rPr lang="ru-RU" dirty="0" smtClean="0"/>
              <a:t>Смотреть медведем– </a:t>
            </a:r>
          </a:p>
          <a:p>
            <a:pPr>
              <a:buNone/>
            </a:pPr>
            <a:r>
              <a:rPr lang="ru-RU" dirty="0" smtClean="0"/>
              <a:t>                      быть нелюдимым, угрюмым.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Кто в лесу огромней всех?</a:t>
            </a:r>
          </a:p>
          <a:p>
            <a:pPr>
              <a:buNone/>
            </a:pPr>
            <a:r>
              <a:rPr lang="ru-RU" dirty="0" smtClean="0"/>
              <a:t>    Кто богатый носит мех?</a:t>
            </a:r>
          </a:p>
          <a:p>
            <a:pPr>
              <a:buNone/>
            </a:pPr>
            <a:r>
              <a:rPr lang="ru-RU" dirty="0" smtClean="0"/>
              <a:t>    Кто малину с веток рвёт?</a:t>
            </a:r>
          </a:p>
          <a:p>
            <a:pPr>
              <a:buNone/>
            </a:pPr>
            <a:r>
              <a:rPr lang="ru-RU" dirty="0" smtClean="0"/>
              <a:t>    Кто душистый любит мёд?</a:t>
            </a:r>
          </a:p>
          <a:p>
            <a:r>
              <a:rPr lang="ru-RU" dirty="0" smtClean="0"/>
              <a:t>Кто в лесу глухом живёт,</a:t>
            </a:r>
          </a:p>
          <a:p>
            <a:pPr>
              <a:buNone/>
            </a:pPr>
            <a:r>
              <a:rPr lang="ru-RU" dirty="0" smtClean="0"/>
              <a:t>     Неуклюжий, косолапый?</a:t>
            </a:r>
          </a:p>
          <a:p>
            <a:pPr>
              <a:buNone/>
            </a:pPr>
            <a:r>
              <a:rPr lang="ru-RU" dirty="0" smtClean="0"/>
              <a:t>    Летом ест малину, мёд,</a:t>
            </a:r>
          </a:p>
          <a:p>
            <a:pPr>
              <a:buNone/>
            </a:pPr>
            <a:r>
              <a:rPr lang="ru-RU" dirty="0" smtClean="0"/>
              <a:t>     А зимой сосёт он лапу?</a:t>
            </a:r>
          </a:p>
          <a:p>
            <a:pPr>
              <a:buNone/>
            </a:pPr>
            <a:r>
              <a:rPr lang="ru-RU" dirty="0" smtClean="0"/>
              <a:t>     Лезет в яму до весны,</a:t>
            </a:r>
          </a:p>
          <a:p>
            <a:pPr>
              <a:buNone/>
            </a:pPr>
            <a:r>
              <a:rPr lang="ru-RU" dirty="0" smtClean="0"/>
              <a:t>     Там он спит и видит сны.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449774"/>
            <a:ext cx="3744095" cy="44644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Вперевалку зверь идёт</a:t>
            </a:r>
          </a:p>
          <a:p>
            <a:pPr>
              <a:buNone/>
            </a:pPr>
            <a:r>
              <a:rPr lang="ru-RU" dirty="0" smtClean="0"/>
              <a:t>    По малину и по мёд.</a:t>
            </a:r>
          </a:p>
          <a:p>
            <a:pPr>
              <a:buNone/>
            </a:pPr>
            <a:r>
              <a:rPr lang="ru-RU" dirty="0" smtClean="0"/>
              <a:t>    Любит сладкое он очень.</a:t>
            </a:r>
          </a:p>
          <a:p>
            <a:pPr>
              <a:buNone/>
            </a:pPr>
            <a:r>
              <a:rPr lang="ru-RU" dirty="0" smtClean="0"/>
              <a:t>    А когда приходит осень,</a:t>
            </a:r>
          </a:p>
          <a:p>
            <a:pPr>
              <a:buNone/>
            </a:pPr>
            <a:r>
              <a:rPr lang="ru-RU" dirty="0" smtClean="0"/>
              <a:t>    Лезет в яму до весны,</a:t>
            </a:r>
          </a:p>
          <a:p>
            <a:pPr>
              <a:buNone/>
            </a:pPr>
            <a:r>
              <a:rPr lang="ru-RU" dirty="0" smtClean="0"/>
              <a:t>    Где он спит и видит сны.</a:t>
            </a:r>
          </a:p>
          <a:p>
            <a:r>
              <a:rPr lang="ru-RU" dirty="0" smtClean="0"/>
              <a:t>Кто,  забыв тревоги,</a:t>
            </a:r>
          </a:p>
          <a:p>
            <a:pPr>
              <a:buNone/>
            </a:pPr>
            <a:r>
              <a:rPr lang="ru-RU" dirty="0" smtClean="0"/>
              <a:t>    Спит в своей берлоге?</a:t>
            </a:r>
          </a:p>
          <a:p>
            <a:r>
              <a:rPr lang="ru-RU" dirty="0" smtClean="0"/>
              <a:t>Если даже захотеть,</a:t>
            </a:r>
          </a:p>
          <a:p>
            <a:pPr>
              <a:buNone/>
            </a:pPr>
            <a:r>
              <a:rPr lang="ru-RU" dirty="0" smtClean="0"/>
              <a:t>    Трудно рявкнуть, как …..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417638"/>
            <a:ext cx="3816424" cy="40995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Летом бродит без дороги</a:t>
            </a:r>
          </a:p>
          <a:p>
            <a:pPr>
              <a:buNone/>
            </a:pPr>
            <a:r>
              <a:rPr lang="ru-RU" dirty="0" smtClean="0"/>
              <a:t>    Между сосен и берёз,</a:t>
            </a:r>
          </a:p>
          <a:p>
            <a:pPr>
              <a:buNone/>
            </a:pPr>
            <a:r>
              <a:rPr lang="ru-RU" dirty="0" smtClean="0"/>
              <a:t>    А зимой он спит в берлоге,</a:t>
            </a:r>
          </a:p>
          <a:p>
            <a:pPr>
              <a:buNone/>
            </a:pPr>
            <a:r>
              <a:rPr lang="ru-RU" dirty="0" smtClean="0"/>
              <a:t>    От мороза прячет нос.</a:t>
            </a:r>
          </a:p>
          <a:p>
            <a:r>
              <a:rPr lang="ru-RU" dirty="0" smtClean="0"/>
              <a:t>Хозяин лесной</a:t>
            </a:r>
          </a:p>
          <a:p>
            <a:pPr>
              <a:buNone/>
            </a:pPr>
            <a:r>
              <a:rPr lang="ru-RU" dirty="0" smtClean="0"/>
              <a:t>     Просыпается весной,</a:t>
            </a:r>
          </a:p>
          <a:p>
            <a:pPr>
              <a:buNone/>
            </a:pPr>
            <a:r>
              <a:rPr lang="ru-RU" dirty="0" smtClean="0"/>
              <a:t>     А зимой под вьюжный вой</a:t>
            </a:r>
          </a:p>
          <a:p>
            <a:pPr>
              <a:buNone/>
            </a:pPr>
            <a:r>
              <a:rPr lang="ru-RU" dirty="0" smtClean="0"/>
              <a:t>    Спит в избушке снеговой.</a:t>
            </a:r>
          </a:p>
          <a:p>
            <a:r>
              <a:rPr lang="ru-RU" dirty="0" smtClean="0"/>
              <a:t>Зимой спит,</a:t>
            </a:r>
          </a:p>
          <a:p>
            <a:pPr>
              <a:buNone/>
            </a:pPr>
            <a:r>
              <a:rPr lang="ru-RU" dirty="0" smtClean="0"/>
              <a:t>    Летом ульи ворошит.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465" y="1700808"/>
            <a:ext cx="3888432" cy="37696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Документ" r:id="rId4" imgW="9276151" imgH="6191614" progId="Word.Document.12">
                  <p:embed/>
                </p:oleObj>
              </mc:Choice>
              <mc:Fallback>
                <p:oleObj name="Документ" r:id="rId4" imgW="9276151" imgH="6191614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047750"/>
            <a:ext cx="762000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540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Он всю зиму в шубе спал,</a:t>
            </a:r>
          </a:p>
          <a:p>
            <a:pPr>
              <a:buNone/>
            </a:pPr>
            <a:r>
              <a:rPr lang="ru-RU" dirty="0" smtClean="0"/>
              <a:t>Лапу бурую сосал,</a:t>
            </a:r>
          </a:p>
          <a:p>
            <a:pPr>
              <a:buNone/>
            </a:pPr>
            <a:r>
              <a:rPr lang="ru-RU" dirty="0" smtClean="0"/>
              <a:t>А, проснувшись, стал реветь.</a:t>
            </a:r>
          </a:p>
          <a:p>
            <a:pPr>
              <a:buNone/>
            </a:pPr>
            <a:r>
              <a:rPr lang="ru-RU" dirty="0" smtClean="0"/>
              <a:t>Это зверь лесной ……  .</a:t>
            </a:r>
          </a:p>
          <a:p>
            <a:r>
              <a:rPr lang="ru-RU" dirty="0" smtClean="0"/>
              <a:t>Любит груши, любит мёд,</a:t>
            </a:r>
          </a:p>
          <a:p>
            <a:pPr>
              <a:buNone/>
            </a:pPr>
            <a:r>
              <a:rPr lang="ru-RU" dirty="0" smtClean="0"/>
              <a:t>Сладкоежкою слывёт;</a:t>
            </a:r>
          </a:p>
          <a:p>
            <a:pPr>
              <a:buNone/>
            </a:pPr>
            <a:r>
              <a:rPr lang="ru-RU" dirty="0" smtClean="0"/>
              <a:t>А ещё могу сказать:</a:t>
            </a:r>
          </a:p>
          <a:p>
            <a:pPr>
              <a:buNone/>
            </a:pPr>
            <a:r>
              <a:rPr lang="ru-RU" dirty="0" smtClean="0"/>
              <a:t>Очень любит он поспать;</a:t>
            </a:r>
          </a:p>
          <a:p>
            <a:pPr>
              <a:buNone/>
            </a:pPr>
            <a:r>
              <a:rPr lang="ru-RU" dirty="0" smtClean="0"/>
              <a:t>Ляжет осенью, а встанет,</a:t>
            </a:r>
          </a:p>
          <a:p>
            <a:pPr>
              <a:buNone/>
            </a:pPr>
            <a:r>
              <a:rPr lang="ru-RU" dirty="0" smtClean="0"/>
              <a:t>Лишь когда весна настанет.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600200"/>
            <a:ext cx="3816424" cy="39890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Под высокою сосной</a:t>
            </a:r>
          </a:p>
          <a:p>
            <a:pPr>
              <a:buNone/>
            </a:pPr>
            <a:r>
              <a:rPr lang="ru-RU" dirty="0" smtClean="0"/>
              <a:t>Зверь в берлоге спит зимой.</a:t>
            </a:r>
          </a:p>
          <a:p>
            <a:pPr>
              <a:buNone/>
            </a:pPr>
            <a:r>
              <a:rPr lang="ru-RU" dirty="0" smtClean="0"/>
              <a:t>Он не слон и не мартышка.</a:t>
            </a:r>
          </a:p>
          <a:p>
            <a:pPr>
              <a:buNone/>
            </a:pPr>
            <a:r>
              <a:rPr lang="ru-RU" dirty="0" smtClean="0"/>
              <a:t>Это косолапый  …  .</a:t>
            </a:r>
          </a:p>
          <a:p>
            <a:r>
              <a:rPr lang="ru-RU" dirty="0" smtClean="0"/>
              <a:t>В яме спит длинной,</a:t>
            </a:r>
          </a:p>
          <a:p>
            <a:pPr>
              <a:buNone/>
            </a:pPr>
            <a:r>
              <a:rPr lang="ru-RU" dirty="0" smtClean="0"/>
              <a:t>Но чуть солнце станет греть,</a:t>
            </a:r>
          </a:p>
          <a:p>
            <a:pPr>
              <a:buNone/>
            </a:pPr>
            <a:r>
              <a:rPr lang="ru-RU" dirty="0" smtClean="0"/>
              <a:t>В путь за мёдом и малиной</a:t>
            </a:r>
          </a:p>
          <a:p>
            <a:pPr>
              <a:buNone/>
            </a:pPr>
            <a:r>
              <a:rPr lang="ru-RU" dirty="0" smtClean="0"/>
              <a:t>Отправляется  ….  .</a:t>
            </a:r>
          </a:p>
          <a:p>
            <a:r>
              <a:rPr lang="ru-RU" dirty="0" smtClean="0"/>
              <a:t>Летом гуляет, жир набирает,</a:t>
            </a:r>
          </a:p>
          <a:p>
            <a:pPr marL="0" indent="0">
              <a:buNone/>
            </a:pPr>
            <a:r>
              <a:rPr lang="ru-RU" dirty="0" smtClean="0"/>
              <a:t>А зимой отдыхает.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1600200"/>
            <a:ext cx="3096344" cy="3989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444500"/>
            <a:ext cx="7886700" cy="596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545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Проспит зиму, проспит силу.</a:t>
            </a:r>
          </a:p>
          <a:p>
            <a:pPr>
              <a:buNone/>
            </a:pPr>
            <a:r>
              <a:rPr lang="ru-RU" dirty="0" smtClean="0"/>
              <a:t>Весной проснётся– на волю вернётся.</a:t>
            </a:r>
          </a:p>
          <a:p>
            <a:pPr>
              <a:buNone/>
            </a:pPr>
            <a:r>
              <a:rPr lang="ru-RU" dirty="0" smtClean="0"/>
              <a:t>Ягод наберёт, мёду надерёт.</a:t>
            </a:r>
          </a:p>
          <a:p>
            <a:pPr>
              <a:buNone/>
            </a:pPr>
            <a:r>
              <a:rPr lang="ru-RU" dirty="0" smtClean="0"/>
              <a:t>Поворчит, поваляется.</a:t>
            </a:r>
          </a:p>
          <a:p>
            <a:pPr>
              <a:buNone/>
            </a:pPr>
            <a:r>
              <a:rPr lang="ru-RU" dirty="0" smtClean="0"/>
              <a:t>Как зверь называется?</a:t>
            </a:r>
          </a:p>
          <a:p>
            <a:r>
              <a:rPr lang="ru-RU" dirty="0" smtClean="0"/>
              <a:t>Неуклюжий косолапый,</a:t>
            </a:r>
          </a:p>
          <a:p>
            <a:pPr>
              <a:buNone/>
            </a:pPr>
            <a:r>
              <a:rPr lang="ru-RU" dirty="0" smtClean="0"/>
              <a:t>Зиму всю сосёт он лапу.</a:t>
            </a:r>
          </a:p>
          <a:p>
            <a:pPr>
              <a:buNone/>
            </a:pPr>
            <a:r>
              <a:rPr lang="ru-RU" dirty="0" smtClean="0"/>
              <a:t>Летом ест малину, мёд.</a:t>
            </a:r>
          </a:p>
          <a:p>
            <a:pPr>
              <a:buNone/>
            </a:pPr>
            <a:r>
              <a:rPr lang="ru-RU" dirty="0" smtClean="0"/>
              <a:t>Кто в лесу глухом живёт?</a:t>
            </a:r>
          </a:p>
          <a:p>
            <a:r>
              <a:rPr lang="ru-RU" dirty="0" smtClean="0"/>
              <a:t>Летом по лесу гуляет,</a:t>
            </a:r>
          </a:p>
          <a:p>
            <a:pPr marL="0" indent="0">
              <a:buNone/>
            </a:pPr>
            <a:r>
              <a:rPr lang="ru-RU" dirty="0" smtClean="0"/>
              <a:t>Зимой в берлоге отдыхает.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1988840"/>
            <a:ext cx="3011524" cy="41015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Очень строгая мамаша</a:t>
            </a:r>
          </a:p>
          <a:p>
            <a:pPr>
              <a:buNone/>
            </a:pPr>
            <a:r>
              <a:rPr lang="ru-RU" dirty="0" smtClean="0"/>
              <a:t>Есть у </a:t>
            </a:r>
            <a:r>
              <a:rPr lang="ru-RU" dirty="0" err="1" smtClean="0"/>
              <a:t>медвежаток</a:t>
            </a:r>
            <a:r>
              <a:rPr lang="ru-RU" dirty="0" smtClean="0"/>
              <a:t> наших.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2708920"/>
            <a:ext cx="3888432" cy="3960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/>
              <a:t>Загадки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Летом наедается,</a:t>
            </a:r>
          </a:p>
          <a:p>
            <a:pPr>
              <a:buNone/>
            </a:pPr>
            <a:r>
              <a:rPr lang="ru-RU" dirty="0"/>
              <a:t>    Зимой </a:t>
            </a:r>
            <a:r>
              <a:rPr lang="ru-RU" dirty="0" smtClean="0"/>
              <a:t>высыпается.</a:t>
            </a:r>
          </a:p>
          <a:p>
            <a:r>
              <a:rPr lang="ru-RU" dirty="0" smtClean="0"/>
              <a:t>Лохматый дед</a:t>
            </a:r>
          </a:p>
          <a:p>
            <a:pPr marL="0" indent="0">
              <a:buNone/>
            </a:pPr>
            <a:r>
              <a:rPr lang="ru-RU" dirty="0" smtClean="0"/>
              <a:t>В шубу одет,</a:t>
            </a:r>
          </a:p>
          <a:p>
            <a:pPr marL="0" indent="0">
              <a:buNone/>
            </a:pPr>
            <a:r>
              <a:rPr lang="ru-RU" dirty="0" smtClean="0"/>
              <a:t>Всех пугает,</a:t>
            </a:r>
          </a:p>
          <a:p>
            <a:pPr marL="0" indent="0">
              <a:buNone/>
            </a:pPr>
            <a:r>
              <a:rPr lang="ru-RU" dirty="0" smtClean="0"/>
              <a:t>Летом по лесу гуляет,</a:t>
            </a:r>
          </a:p>
          <a:p>
            <a:pPr marL="0" indent="0">
              <a:buNone/>
            </a:pPr>
            <a:r>
              <a:rPr lang="ru-RU" dirty="0" smtClean="0"/>
              <a:t>А зимой в берлоге отдыхает.</a:t>
            </a:r>
          </a:p>
          <a:p>
            <a:r>
              <a:rPr lang="ru-RU" dirty="0" smtClean="0"/>
              <a:t>Он в берлоге спит зимой</a:t>
            </a:r>
          </a:p>
          <a:p>
            <a:pPr marL="0" indent="0">
              <a:buNone/>
            </a:pPr>
            <a:r>
              <a:rPr lang="ru-RU" dirty="0" smtClean="0"/>
              <a:t>Под большущею сосной, </a:t>
            </a:r>
          </a:p>
          <a:p>
            <a:pPr marL="0" indent="0">
              <a:buNone/>
            </a:pPr>
            <a:r>
              <a:rPr lang="ru-RU" dirty="0" smtClean="0"/>
              <a:t>А когда придёт весна,</a:t>
            </a:r>
          </a:p>
          <a:p>
            <a:pPr marL="0" indent="0">
              <a:buNone/>
            </a:pPr>
            <a:r>
              <a:rPr lang="ru-RU" dirty="0" smtClean="0"/>
              <a:t>Просыпается от сна.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105" y="3212976"/>
            <a:ext cx="3897111" cy="2922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285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Загадки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Он большой и неуклюжий,</a:t>
            </a:r>
          </a:p>
          <a:p>
            <a:pPr marL="0" indent="0">
              <a:buNone/>
            </a:pPr>
            <a:r>
              <a:rPr lang="ru-RU" dirty="0" smtClean="0"/>
              <a:t>Громко может он реветь.</a:t>
            </a:r>
          </a:p>
          <a:p>
            <a:pPr marL="0" indent="0">
              <a:buNone/>
            </a:pPr>
            <a:r>
              <a:rPr lang="ru-RU" dirty="0" smtClean="0"/>
              <a:t>Чтоб спастись от зимней стужи,</a:t>
            </a:r>
          </a:p>
          <a:p>
            <a:pPr marL="0" indent="0">
              <a:buNone/>
            </a:pPr>
            <a:r>
              <a:rPr lang="ru-RU" dirty="0" smtClean="0"/>
              <a:t>Спит в избушке снеговой.</a:t>
            </a:r>
          </a:p>
          <a:p>
            <a:r>
              <a:rPr lang="ru-RU" dirty="0" smtClean="0"/>
              <a:t>Большущий, толстущий, косолапый,</a:t>
            </a:r>
          </a:p>
          <a:p>
            <a:pPr marL="0" indent="0">
              <a:buNone/>
            </a:pPr>
            <a:r>
              <a:rPr lang="ru-RU" dirty="0" smtClean="0"/>
              <a:t>Ходит растяпой.</a:t>
            </a:r>
          </a:p>
          <a:p>
            <a:pPr marL="0" indent="0">
              <a:buNone/>
            </a:pPr>
            <a:r>
              <a:rPr lang="ru-RU" dirty="0" smtClean="0"/>
              <a:t>Глаза, как щелки,</a:t>
            </a:r>
          </a:p>
          <a:p>
            <a:pPr marL="0" indent="0">
              <a:buNone/>
            </a:pPr>
            <a:r>
              <a:rPr lang="ru-RU" dirty="0" smtClean="0"/>
              <a:t>Хвоста нет толком.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84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" y="265313"/>
            <a:ext cx="8572500" cy="4819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Письмо по памяти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Медведь в лесу, не зная правил,</a:t>
            </a:r>
          </a:p>
          <a:p>
            <a:pPr>
              <a:buNone/>
            </a:pPr>
            <a:r>
              <a:rPr lang="ru-RU" dirty="0" smtClean="0"/>
              <a:t>   Однажды мотоциклом правил. (Я.Козловский)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Ехали медведи</a:t>
            </a:r>
          </a:p>
          <a:p>
            <a:pPr>
              <a:buNone/>
            </a:pPr>
            <a:r>
              <a:rPr lang="ru-RU" dirty="0" smtClean="0"/>
              <a:t>    На велосипеде. (К.Чуковский)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5880" y="2204864"/>
            <a:ext cx="2286000" cy="35283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Ребус </a:t>
            </a:r>
            <a:endParaRPr lang="ru-RU" sz="6600" dirty="0"/>
          </a:p>
        </p:txBody>
      </p:sp>
      <p:pic>
        <p:nvPicPr>
          <p:cNvPr id="3" name="Picture 4" descr="rebus-animal-00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119" y="2132856"/>
            <a:ext cx="6481762" cy="4346575"/>
          </a:xfrm>
          <a:prstGeom prst="rect">
            <a:avLst/>
          </a:prstGeom>
          <a:noFill/>
          <a:ln w="57150" cmpd="thickThin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Выпиши однокоренные слова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Медвежий марш</a:t>
            </a:r>
          </a:p>
          <a:p>
            <a:pPr>
              <a:buNone/>
            </a:pPr>
            <a:r>
              <a:rPr lang="ru-RU" dirty="0" smtClean="0"/>
              <a:t>                       и вальс медвежий!</a:t>
            </a:r>
          </a:p>
          <a:p>
            <a:pPr>
              <a:buNone/>
            </a:pPr>
            <a:r>
              <a:rPr lang="ru-RU" dirty="0" smtClean="0"/>
              <a:t>    С гармошкой мишка на манеже.</a:t>
            </a:r>
          </a:p>
          <a:p>
            <a:pPr>
              <a:buNone/>
            </a:pPr>
            <a:r>
              <a:rPr lang="ru-RU" dirty="0" smtClean="0"/>
              <a:t>    Медведица с медведем пляшет,</a:t>
            </a:r>
          </a:p>
          <a:p>
            <a:pPr>
              <a:buNone/>
            </a:pPr>
            <a:r>
              <a:rPr lang="ru-RU" dirty="0" smtClean="0"/>
              <a:t>    Им медвежонок лапкой машет. (В.Берестов)</a:t>
            </a:r>
          </a:p>
          <a:p>
            <a:r>
              <a:rPr lang="ru-RU" dirty="0" smtClean="0"/>
              <a:t>…Из лесу, из лесу из дремучего выходила медведиха со малыми детушками медвежатами погулять, посмотреть, себя показать. (А.Пушкин)</a:t>
            </a:r>
          </a:p>
          <a:p>
            <a:r>
              <a:rPr lang="ru-RU" dirty="0" smtClean="0"/>
              <a:t>Старый медвежатник сидел на завалинке и пиликал на скрипке. (В.Бианки)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 медведя во бору,</a:t>
            </a:r>
          </a:p>
          <a:p>
            <a:pPr>
              <a:buNone/>
            </a:pPr>
            <a:r>
              <a:rPr lang="ru-RU" dirty="0" smtClean="0"/>
              <a:t>                           грибы, ягоды беру.</a:t>
            </a:r>
          </a:p>
          <a:p>
            <a:pPr>
              <a:buNone/>
            </a:pPr>
            <a:r>
              <a:rPr lang="ru-RU" dirty="0" smtClean="0"/>
              <a:t>    А медведь не спит</a:t>
            </a:r>
          </a:p>
          <a:p>
            <a:pPr>
              <a:buNone/>
            </a:pPr>
            <a:r>
              <a:rPr lang="ru-RU" dirty="0" smtClean="0"/>
              <a:t>                           и нас рычит.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2953219"/>
            <a:ext cx="3489176" cy="33745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Запомни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Не умеет дятел петь,</a:t>
            </a:r>
          </a:p>
          <a:p>
            <a:pPr>
              <a:buNone/>
            </a:pPr>
            <a:r>
              <a:rPr lang="ru-RU" dirty="0" smtClean="0"/>
              <a:t>    Нет у дятла слуха.</a:t>
            </a:r>
          </a:p>
          <a:p>
            <a:pPr>
              <a:buNone/>
            </a:pPr>
            <a:r>
              <a:rPr lang="ru-RU" dirty="0" smtClean="0"/>
              <a:t>    Говорят, ему медведь</a:t>
            </a:r>
          </a:p>
          <a:p>
            <a:pPr>
              <a:buNone/>
            </a:pPr>
            <a:r>
              <a:rPr lang="ru-RU" dirty="0" smtClean="0"/>
              <a:t>    Наступил на ухо. (Л.Татьяничева)</a:t>
            </a:r>
          </a:p>
          <a:p>
            <a:r>
              <a:rPr lang="ru-RU" dirty="0" smtClean="0"/>
              <a:t>Старик жил вдали от города, в лесной глуши, в самом, как говорится, медвежьем углу.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14654"/>
            <a:ext cx="7881664" cy="5911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802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 чём говорится?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Даже плюшевый медведь</a:t>
            </a:r>
          </a:p>
          <a:p>
            <a:pPr>
              <a:buNone/>
            </a:pPr>
            <a:r>
              <a:rPr lang="ru-RU" dirty="0" smtClean="0"/>
              <a:t>   Хочет к звёздам полететь</a:t>
            </a:r>
          </a:p>
          <a:p>
            <a:pPr>
              <a:buNone/>
            </a:pPr>
            <a:r>
              <a:rPr lang="ru-RU" dirty="0" smtClean="0"/>
              <a:t>   И с Большой Медведицей</a:t>
            </a:r>
          </a:p>
          <a:p>
            <a:pPr>
              <a:buNone/>
            </a:pPr>
            <a:r>
              <a:rPr lang="ru-RU" dirty="0" smtClean="0"/>
              <a:t>   В синем небе встретиться. (Г.Бойко)</a:t>
            </a:r>
          </a:p>
          <a:p>
            <a:r>
              <a:rPr lang="ru-RU" dirty="0" smtClean="0"/>
              <a:t>Две медведицы смеются:</a:t>
            </a:r>
          </a:p>
          <a:p>
            <a:pPr>
              <a:buNone/>
            </a:pPr>
            <a:r>
              <a:rPr lang="ru-RU" dirty="0" smtClean="0"/>
              <a:t>    -Эти звёзды вас надули!</a:t>
            </a:r>
          </a:p>
          <a:p>
            <a:pPr>
              <a:buNone/>
            </a:pPr>
            <a:r>
              <a:rPr lang="ru-RU" dirty="0" smtClean="0"/>
              <a:t>    Нашим именем зовутся,</a:t>
            </a:r>
          </a:p>
          <a:p>
            <a:pPr>
              <a:buNone/>
            </a:pPr>
            <a:r>
              <a:rPr lang="ru-RU" dirty="0" smtClean="0"/>
              <a:t>    А похожи на кастрюли. (С.Маршак)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548680"/>
            <a:ext cx="6772275" cy="582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893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7797552" cy="1080120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Послушай рассказ.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/>
              <a:t>Что ты узнал о медведе из текста?</a:t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Медведь– зверь могучий и ловкий, хищный, осторожный и сильный. Тело медведя покрыто длинной густой шерстью, как тёплой шубой. Окраска шерсти бурого цвета. У медведя большая голова, короткая и толстая шея, маленькие глазки. Уши небольшие, круглые. Ноги у медведя короткие и толстые. При ходьбе он ставит медведь ноги внутрь пальцами и наружу пятками, поэтому медведя называют косолапым. Лапы у него сильные, с голыми ступнями. Благодаря голым подошвам медведь тихо подкрадывается, даже веткой не хрустнет. Когти на лапах длинные, острые и очень крепкие. (По М, </a:t>
            </a:r>
            <a:r>
              <a:rPr lang="ru-RU" dirty="0" err="1" smtClean="0"/>
              <a:t>Лучич</a:t>
            </a:r>
            <a:r>
              <a:rPr lang="ru-RU" dirty="0" smtClean="0"/>
              <a:t>)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60648"/>
            <a:ext cx="6688807" cy="6231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828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Это надо знать!</a:t>
            </a:r>
            <a:br>
              <a:rPr lang="ru-RU" sz="3600" dirty="0" smtClean="0"/>
            </a:br>
            <a:r>
              <a:rPr lang="ru-RU" sz="3600" dirty="0" smtClean="0"/>
              <a:t>Медвежья услуга.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Знаешь ли ты, что означает выражение </a:t>
            </a:r>
            <a:r>
              <a:rPr lang="ru-RU" i="1" dirty="0" smtClean="0"/>
              <a:t>медвежья услуга? Медвежья услуга</a:t>
            </a:r>
            <a:r>
              <a:rPr lang="ru-RU" dirty="0" smtClean="0"/>
              <a:t> означает такую неумелую услугу, которая вместо помощи приносит вред. Это выражение возникло из басни И.А.Крылова «Пустынник и медведь». Медведь, охраняя сон человека, ударил камнем муху, севшую на лоб спящего. От удара человек умер: медведь оказал ему медвежью услугу. Прочитай когда-нибудь эту басню.</a:t>
            </a:r>
          </a:p>
          <a:p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0682"/>
            <a:ext cx="9144000" cy="5716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400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Ребус </a:t>
            </a:r>
            <a:endParaRPr lang="ru-RU" sz="6600" dirty="0"/>
          </a:p>
        </p:txBody>
      </p:sp>
      <p:graphicFrame>
        <p:nvGraphicFramePr>
          <p:cNvPr id="3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9828302"/>
              </p:ext>
            </p:extLst>
          </p:nvPr>
        </p:nvGraphicFramePr>
        <p:xfrm>
          <a:off x="904865" y="1322500"/>
          <a:ext cx="7334269" cy="55007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Слайд" r:id="rId4" imgW="4570541" imgH="3427323" progId="PowerPoint.Slide.12">
                  <p:embed/>
                </p:oleObj>
              </mc:Choice>
              <mc:Fallback>
                <p:oleObj name="Слайд" r:id="rId4" imgW="4570541" imgH="3427323" progId="PowerPoint.Slide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4865" y="1322500"/>
                        <a:ext cx="7334269" cy="550070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2262273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Вставьте буквы. Спиши.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Добрый доктор Айболит!</a:t>
            </a:r>
          </a:p>
          <a:p>
            <a:r>
              <a:rPr lang="ru-RU" dirty="0" smtClean="0"/>
              <a:t>Он под деревом сидит.</a:t>
            </a:r>
          </a:p>
          <a:p>
            <a:r>
              <a:rPr lang="ru-RU" dirty="0" smtClean="0"/>
              <a:t>Приходи к нему </a:t>
            </a:r>
            <a:r>
              <a:rPr lang="ru-RU" dirty="0" err="1" smtClean="0"/>
              <a:t>л.читься</a:t>
            </a:r>
            <a:endParaRPr lang="ru-RU" dirty="0" smtClean="0"/>
          </a:p>
          <a:p>
            <a:r>
              <a:rPr lang="ru-RU" dirty="0" smtClean="0"/>
              <a:t>И </a:t>
            </a:r>
            <a:r>
              <a:rPr lang="ru-RU" dirty="0" err="1" smtClean="0"/>
              <a:t>к.рова</a:t>
            </a:r>
            <a:r>
              <a:rPr lang="ru-RU" dirty="0" smtClean="0"/>
              <a:t>, </a:t>
            </a:r>
            <a:r>
              <a:rPr lang="ru-RU" dirty="0" err="1" smtClean="0"/>
              <a:t>и</a:t>
            </a:r>
            <a:r>
              <a:rPr lang="ru-RU" dirty="0" smtClean="0"/>
              <a:t> </a:t>
            </a:r>
            <a:r>
              <a:rPr lang="ru-RU" dirty="0" err="1" smtClean="0"/>
              <a:t>в.лчица</a:t>
            </a:r>
            <a:r>
              <a:rPr lang="ru-RU" dirty="0" smtClean="0"/>
              <a:t>,</a:t>
            </a:r>
          </a:p>
          <a:p>
            <a:r>
              <a:rPr lang="ru-RU" dirty="0" smtClean="0"/>
              <a:t>И жучок, и </a:t>
            </a:r>
            <a:r>
              <a:rPr lang="ru-RU" dirty="0" err="1" smtClean="0"/>
              <a:t>ч.рвячок</a:t>
            </a:r>
            <a:r>
              <a:rPr lang="ru-RU" dirty="0" smtClean="0"/>
              <a:t>,</a:t>
            </a:r>
          </a:p>
          <a:p>
            <a:r>
              <a:rPr lang="ru-RU" dirty="0" smtClean="0"/>
              <a:t>И медведица. (К.Чуковский)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00" y="330200"/>
            <a:ext cx="8255000" cy="619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28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5699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Какими словами авторы называют медведя?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У медведя, как и у каждого зверя, в лесу есть охотничья территория. Косолапый хозяин охраняет свои владения. Любит косолапый и забавы. Вот дерево, разбитое бурей, ствол его расщеплён.</a:t>
            </a:r>
          </a:p>
          <a:p>
            <a:r>
              <a:rPr lang="ru-RU" dirty="0" smtClean="0"/>
              <a:t>Ухватится за щепу топтыгин лапой, отогнёт её вниз и отпустит. Упругая щепа ударит по расколотому стволу, задребезжит, загудит ствол. А косолапый богатырь не унимается, продолжает забавляться. (По Д.Горлову и И.Акимушкину)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620688"/>
            <a:ext cx="7143750" cy="5644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826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Прочтите!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Чуть слышно дерево поёт…</a:t>
            </a:r>
          </a:p>
          <a:p>
            <a:pPr>
              <a:buNone/>
            </a:pPr>
            <a:r>
              <a:rPr lang="ru-RU" smtClean="0"/>
              <a:t>    Дивясь </a:t>
            </a:r>
            <a:r>
              <a:rPr lang="ru-RU" dirty="0" smtClean="0"/>
              <a:t>такому случаю,</a:t>
            </a:r>
          </a:p>
          <a:p>
            <a:pPr>
              <a:buNone/>
            </a:pPr>
            <a:r>
              <a:rPr lang="ru-RU" dirty="0" smtClean="0"/>
              <a:t>    Медведь раскачивать начнёт</a:t>
            </a:r>
          </a:p>
          <a:p>
            <a:pPr>
              <a:buNone/>
            </a:pPr>
            <a:r>
              <a:rPr lang="ru-RU" dirty="0" smtClean="0"/>
              <a:t>    Виолончель певучую. (П.Комаров)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143000"/>
            <a:ext cx="6096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687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Ответьте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Летом наедается, зимой высыпается. Кто </a:t>
            </a:r>
            <a:r>
              <a:rPr lang="ru-RU" smtClean="0"/>
              <a:t>это-- ___________.</a:t>
            </a:r>
            <a:endParaRPr lang="ru-RU" dirty="0" smtClean="0"/>
          </a:p>
          <a:p>
            <a:r>
              <a:rPr lang="ru-RU" dirty="0" smtClean="0"/>
              <a:t>На мишутку сердится строгая ………………….  .</a:t>
            </a:r>
          </a:p>
          <a:p>
            <a:r>
              <a:rPr lang="ru-RU" dirty="0" smtClean="0"/>
              <a:t>У медведицы в берлоге появляются маленькие ………………..  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412" y="1047750"/>
            <a:ext cx="6353175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718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Спиши, разделив текс на предложения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 белой медведицы родился медвежонок она назвала его Умкой медведи жили в берлоге там было тепло на дворе стояла долгая ночь не было видно ни одной звезды сквозь плотную снежную крышу.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0688"/>
            <a:ext cx="8572500" cy="5755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527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r>
              <a:rPr lang="ru-RU" altLang="ru-RU" sz="6600" dirty="0" smtClean="0"/>
              <a:t>Ребус </a:t>
            </a:r>
            <a:endParaRPr lang="ru-RU" altLang="ru-RU" sz="6600" dirty="0" smtClean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ru-RU" altLang="ru-RU" smtClean="0"/>
          </a:p>
        </p:txBody>
      </p:sp>
      <p:grpSp>
        <p:nvGrpSpPr>
          <p:cNvPr id="32772" name="Group 4"/>
          <p:cNvGrpSpPr>
            <a:grpSpLocks/>
          </p:cNvGrpSpPr>
          <p:nvPr/>
        </p:nvGrpSpPr>
        <p:grpSpPr bwMode="auto">
          <a:xfrm>
            <a:off x="1547813" y="2276475"/>
            <a:ext cx="5688012" cy="3843338"/>
            <a:chOff x="1881" y="594"/>
            <a:chExt cx="8956" cy="6053"/>
          </a:xfrm>
        </p:grpSpPr>
        <p:sp>
          <p:nvSpPr>
            <p:cNvPr id="32773" name="WordArt 5"/>
            <p:cNvSpPr>
              <a:spLocks noChangeArrowheads="1" noChangeShapeType="1" noTextEdit="1"/>
            </p:cNvSpPr>
            <p:nvPr/>
          </p:nvSpPr>
          <p:spPr bwMode="auto">
            <a:xfrm>
              <a:off x="9981" y="6534"/>
              <a:ext cx="856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800" kern="10">
                  <a:solidFill>
                    <a:srgbClr val="336699"/>
                  </a:solidFill>
                  <a:effectLst>
                    <a:outerShdw dist="45791" dir="2021404" algn="ctr" rotWithShape="0">
                      <a:srgbClr val="B2B2B2">
                        <a:alpha val="80000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</p:txBody>
        </p:sp>
        <p:grpSp>
          <p:nvGrpSpPr>
            <p:cNvPr id="32774" name="Group 6"/>
            <p:cNvGrpSpPr>
              <a:grpSpLocks/>
            </p:cNvGrpSpPr>
            <p:nvPr/>
          </p:nvGrpSpPr>
          <p:grpSpPr bwMode="auto">
            <a:xfrm>
              <a:off x="1881" y="594"/>
              <a:ext cx="8820" cy="5400"/>
              <a:chOff x="1701" y="774"/>
              <a:chExt cx="10440" cy="6300"/>
            </a:xfrm>
          </p:grpSpPr>
          <p:pic>
            <p:nvPicPr>
              <p:cNvPr id="32775" name="Picture 7" descr="img050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81" y="1134"/>
                <a:ext cx="2392" cy="26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32776" name="Group 8"/>
              <p:cNvGrpSpPr>
                <a:grpSpLocks/>
              </p:cNvGrpSpPr>
              <p:nvPr/>
            </p:nvGrpSpPr>
            <p:grpSpPr bwMode="auto">
              <a:xfrm>
                <a:off x="1701" y="774"/>
                <a:ext cx="10440" cy="6300"/>
                <a:chOff x="1701" y="774"/>
                <a:chExt cx="10440" cy="6300"/>
              </a:xfrm>
            </p:grpSpPr>
            <p:sp>
              <p:nvSpPr>
                <p:cNvPr id="32777" name="WordArt 9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701" y="774"/>
                  <a:ext cx="9180" cy="6300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ru-RU" sz="3600" kern="10">
                      <a:solidFill>
                        <a:srgbClr val="336699"/>
                      </a:solidFill>
                      <a:effectLst>
                        <a:outerShdw dist="45791" dir="2021404" algn="ctr" rotWithShape="0">
                          <a:srgbClr val="B2B2B2">
                            <a:alpha val="80000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Е</a:t>
                  </a:r>
                </a:p>
              </p:txBody>
            </p:sp>
            <p:sp>
              <p:nvSpPr>
                <p:cNvPr id="32778" name="WordArt 10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9974" y="2214"/>
                  <a:ext cx="2167" cy="2757"/>
                </a:xfrm>
                <a:prstGeom prst="rect">
                  <a:avLst/>
                </a:prstGeom>
              </p:spPr>
              <p:txBody>
                <a:bodyPr wrap="none" fromWordArt="1">
                  <a:prstTxWarp prst="textSlantUp">
                    <a:avLst>
                      <a:gd name="adj" fmla="val 32056"/>
                    </a:avLst>
                  </a:prstTxWarp>
                </a:bodyPr>
                <a:lstStyle/>
                <a:p>
                  <a:pPr algn="ctr"/>
                  <a:r>
                    <a:rPr lang="ru-RU" sz="3600" kern="10">
                      <a:ln w="9525">
                        <a:solidFill>
                          <a:srgbClr val="CC99FF"/>
                        </a:solidFill>
                        <a:round/>
                        <a:headEnd/>
                        <a:tailEnd/>
                      </a:ln>
                      <a:gradFill rotWithShape="0">
                        <a:gsLst>
                          <a:gs pos="0">
                            <a:srgbClr val="6600CC"/>
                          </a:gs>
                          <a:gs pos="100000">
                            <a:srgbClr val="CC00CC"/>
                          </a:gs>
                        </a:gsLst>
                        <a:lin ang="5400000" scaled="1"/>
                      </a:gradFill>
                      <a:effectLst>
                        <a:outerShdw dist="53882" dir="2700000" algn="ctr" rotWithShape="0">
                          <a:srgbClr val="9999FF">
                            <a:alpha val="80000"/>
                          </a:srgbClr>
                        </a:outerShdw>
                      </a:effectLst>
                      <a:latin typeface="Impact" panose="020B0806030902050204" pitchFamily="34" charset="0"/>
                    </a:rPr>
                    <a:t>дь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7940870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Изложение по вопросам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                          Медвежонок.</a:t>
            </a:r>
          </a:p>
          <a:p>
            <a:pPr>
              <a:buNone/>
            </a:pPr>
            <a:r>
              <a:rPr lang="ru-RU" dirty="0" smtClean="0"/>
              <a:t>Медвежонок упал с обрыва в реку и попал в сеть. Лесник Фёдор Иванович вытащил медвежонка. Зверь стонал. Лесник принёс медвежонка домой. Врач сделал медведю укол. Внучка Маша стала ухаживать за больным. Скоро медвежонок поправился. Лесник увёз медведя в лес. Там медвежонок встретил свою маму медведицу.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476672"/>
            <a:ext cx="3809941" cy="5720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336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Вопросы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 случилось с медвежонком?</a:t>
            </a:r>
          </a:p>
          <a:p>
            <a:r>
              <a:rPr lang="ru-RU" dirty="0" smtClean="0"/>
              <a:t>Кто спас медвежонка?</a:t>
            </a:r>
          </a:p>
          <a:p>
            <a:r>
              <a:rPr lang="ru-RU" dirty="0" smtClean="0"/>
              <a:t>Кто ухаживал за больным?</a:t>
            </a:r>
          </a:p>
          <a:p>
            <a:r>
              <a:rPr lang="ru-RU" dirty="0" smtClean="0"/>
              <a:t>Куда после выздоровления увезли медвежонка?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462270"/>
            <a:ext cx="7128792" cy="5703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513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Спишите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Наш знакомый охотник шёл берегом лесной реки и вдруг услышал громкий треск сучьев. Он испугался и влез на дерево. Из чащи леса вышли на берег большая бурая медведица и с неё два весёлых медвежонка. Медведица схватила одного медвежонка зубами за шиворот и давай окунать в речку. Медвежонок визжал и барахтался, но мать не выпускала его, пока хорошенько не выполоскала в воде. Другой медвежонок испугался холодной ванны и пустился удирать в лес. Мать догнала его, надавала шлепков, а потом—в воду, как первого… (По В. </a:t>
            </a:r>
            <a:r>
              <a:rPr lang="ru-RU" smtClean="0"/>
              <a:t>Бианки)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725" y="2063640"/>
            <a:ext cx="762000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592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Это интересно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В горных лесах Азии живёт гималайский медведь. Он весь чёрный, а на груди белый треугольник, как салфетка. У гималайского медведя очень длинные ноги. Он быстро лазит по деревьям. Медведь любит дикие яблоки, ягоды, орехи. </a:t>
            </a:r>
            <a:r>
              <a:rPr lang="ru-RU" smtClean="0"/>
              <a:t>Заберётся мишка на </a:t>
            </a:r>
            <a:r>
              <a:rPr lang="ru-RU" dirty="0" smtClean="0"/>
              <a:t>черёмуху. Наломает ветвей и обсасывает с них ягоды. Зимой он спит в дупле большого дерева. Бывает, спилят в тайге огромный кедр, привезут в посёлок, а из пустого внутри ствола медведь вылезает.  (По Г.Снегирёву)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332656"/>
            <a:ext cx="7128792" cy="5688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950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/>
              <a:t>м</a:t>
            </a:r>
            <a:r>
              <a:rPr lang="ru-RU" sz="8000" b="1" i="1" dirty="0" smtClean="0"/>
              <a:t>е</a:t>
            </a:r>
            <a:r>
              <a:rPr lang="ru-RU" sz="8000" dirty="0" smtClean="0"/>
              <a:t>две</a:t>
            </a:r>
            <a:r>
              <a:rPr lang="ru-RU" sz="8000" i="1" u="sng" dirty="0" smtClean="0"/>
              <a:t>д</a:t>
            </a:r>
            <a:r>
              <a:rPr lang="ru-RU" sz="8000" u="sng" dirty="0" smtClean="0"/>
              <a:t>ь</a:t>
            </a:r>
            <a:endParaRPr lang="ru-RU" sz="8000" dirty="0"/>
          </a:p>
        </p:txBody>
      </p:sp>
      <p:sp>
        <p:nvSpPr>
          <p:cNvPr id="3" name="TextBox 2"/>
          <p:cNvSpPr txBox="1"/>
          <p:nvPr/>
        </p:nvSpPr>
        <p:spPr>
          <a:xfrm>
            <a:off x="1187624" y="2132856"/>
            <a:ext cx="70567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Мёд решил м</a:t>
            </a:r>
            <a:r>
              <a:rPr lang="ru-RU" sz="3600" b="1" dirty="0" smtClean="0"/>
              <a:t>е</a:t>
            </a:r>
            <a:r>
              <a:rPr lang="ru-RU" sz="3600" dirty="0" smtClean="0"/>
              <a:t>дв</a:t>
            </a:r>
            <a:r>
              <a:rPr lang="ru-RU" sz="3600" b="1" dirty="0" smtClean="0"/>
              <a:t>е</a:t>
            </a:r>
            <a:r>
              <a:rPr lang="ru-RU" sz="3600" dirty="0" smtClean="0"/>
              <a:t>дь отведать,</a:t>
            </a:r>
          </a:p>
          <a:p>
            <a:r>
              <a:rPr lang="ru-RU" sz="3600" dirty="0" smtClean="0"/>
              <a:t>Пчёл лесных пошёл проведать.</a:t>
            </a:r>
          </a:p>
          <a:p>
            <a:r>
              <a:rPr lang="ru-RU" sz="3600" dirty="0" smtClean="0"/>
              <a:t>Пчёлы сердятся в дупле.</a:t>
            </a:r>
          </a:p>
          <a:p>
            <a:r>
              <a:rPr lang="ru-RU" sz="3600" dirty="0" smtClean="0"/>
              <a:t>В слове м</a:t>
            </a:r>
            <a:r>
              <a:rPr lang="ru-RU" sz="3600" b="1" dirty="0" smtClean="0"/>
              <a:t>е</a:t>
            </a:r>
            <a:r>
              <a:rPr lang="ru-RU" sz="3600" dirty="0" smtClean="0"/>
              <a:t>дв</a:t>
            </a:r>
            <a:r>
              <a:rPr lang="ru-RU" sz="3600" b="1" dirty="0" smtClean="0"/>
              <a:t>е</a:t>
            </a:r>
            <a:r>
              <a:rPr lang="ru-RU" sz="3600" dirty="0" smtClean="0"/>
              <a:t>дь обе гласные </a:t>
            </a:r>
            <a:r>
              <a:rPr lang="ru-RU" sz="3600" b="1" dirty="0" smtClean="0"/>
              <a:t>е.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Значение слова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Крупный хищный зверь  с длинной шерстью и толстыми короткими ногами.</a:t>
            </a:r>
          </a:p>
          <a:p>
            <a:r>
              <a:rPr lang="ru-RU" dirty="0" smtClean="0"/>
              <a:t>Перен. О крупном, сильном, но грузном и неуклюжем человеке.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831636"/>
            <a:ext cx="4176464" cy="26102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Происхождение слова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Слово </a:t>
            </a:r>
            <a:r>
              <a:rPr lang="ru-RU" i="1" dirty="0" smtClean="0"/>
              <a:t>медведь</a:t>
            </a:r>
            <a:r>
              <a:rPr lang="ru-RU" dirty="0" smtClean="0"/>
              <a:t> образовалось ещё в общеславянском языке и означало </a:t>
            </a:r>
            <a:r>
              <a:rPr lang="ru-RU" i="1" dirty="0" smtClean="0"/>
              <a:t>едящий мёд</a:t>
            </a:r>
            <a:r>
              <a:rPr lang="ru-RU" i="1" dirty="0" smtClean="0"/>
              <a:t>, медоед</a:t>
            </a:r>
            <a:r>
              <a:rPr lang="ru-RU" dirty="0" smtClean="0"/>
              <a:t>. Употреблялось для замены запретного настоящего имени этого зверя. У греков и других народов медведь именовался </a:t>
            </a:r>
            <a:r>
              <a:rPr lang="ru-RU" i="1" dirty="0" err="1" smtClean="0"/>
              <a:t>арктос</a:t>
            </a:r>
            <a:r>
              <a:rPr lang="ru-RU" i="1" dirty="0" smtClean="0"/>
              <a:t> (</a:t>
            </a:r>
            <a:r>
              <a:rPr lang="ru-RU" i="1" dirty="0" err="1" smtClean="0"/>
              <a:t>алаатинское</a:t>
            </a:r>
            <a:r>
              <a:rPr lang="ru-RU" i="1" dirty="0" smtClean="0"/>
              <a:t> </a:t>
            </a:r>
            <a:r>
              <a:rPr lang="ru-RU" i="1" dirty="0" err="1" smtClean="0"/>
              <a:t>урсус</a:t>
            </a:r>
            <a:r>
              <a:rPr lang="ru-RU" i="1" dirty="0" smtClean="0"/>
              <a:t>). </a:t>
            </a:r>
            <a:r>
              <a:rPr lang="ru-RU" dirty="0" smtClean="0"/>
              <a:t>Было бы логично, если бы и у русских зверь </a:t>
            </a:r>
            <a:r>
              <a:rPr lang="ru-RU" dirty="0" smtClean="0"/>
              <a:t>назывался </a:t>
            </a:r>
            <a:r>
              <a:rPr lang="ru-RU" dirty="0" smtClean="0"/>
              <a:t>так же или похоже. Но на имя </a:t>
            </a:r>
            <a:r>
              <a:rPr lang="ru-RU" dirty="0" err="1" smtClean="0"/>
              <a:t>арктос</a:t>
            </a:r>
            <a:r>
              <a:rPr lang="ru-RU" dirty="0" smtClean="0"/>
              <a:t> было наложено табу– запрет. Почему? Потому что медведь был самым грозным противником человека. Его боялись. Боялись называть и его имя, считая его самой важной частью зверя. Вместо настоящего имени </a:t>
            </a:r>
            <a:r>
              <a:rPr lang="ru-RU" dirty="0" err="1" smtClean="0"/>
              <a:t>арктос</a:t>
            </a:r>
            <a:r>
              <a:rPr lang="ru-RU" dirty="0" smtClean="0"/>
              <a:t> придумали условное, безобидное имя </a:t>
            </a:r>
            <a:r>
              <a:rPr lang="ru-RU" i="1" dirty="0" smtClean="0"/>
              <a:t>медоед (</a:t>
            </a:r>
            <a:r>
              <a:rPr lang="ru-RU" i="1" dirty="0" err="1" smtClean="0"/>
              <a:t>мед-у-ед</a:t>
            </a:r>
            <a:r>
              <a:rPr lang="ru-RU" i="1" dirty="0" smtClean="0"/>
              <a:t>– медведь).</a:t>
            </a:r>
            <a:r>
              <a:rPr lang="ru-RU" dirty="0" smtClean="0"/>
              <a:t>через несколько поколений люди забыли эту историю. Медведь стало единственным русским названием, а потому снова опасным. Его опять стали заменять, чаще всего словом зверь или х</a:t>
            </a:r>
            <a:r>
              <a:rPr lang="ru-RU" i="1" dirty="0" smtClean="0"/>
              <a:t>озяин(леса). </a:t>
            </a:r>
            <a:r>
              <a:rPr lang="ru-RU" dirty="0" smtClean="0"/>
              <a:t>А в сказках его Михаил </a:t>
            </a:r>
            <a:r>
              <a:rPr lang="ru-RU" dirty="0" err="1" smtClean="0"/>
              <a:t>Потапыч</a:t>
            </a:r>
            <a:r>
              <a:rPr lang="ru-RU" dirty="0" smtClean="0"/>
              <a:t>, Топтыгин, Косолапый.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Однокоренные слова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 медведь</a:t>
            </a:r>
          </a:p>
          <a:p>
            <a:r>
              <a:rPr lang="ru-RU" dirty="0" err="1" smtClean="0"/>
              <a:t>медведюшка</a:t>
            </a:r>
            <a:endParaRPr lang="ru-RU" dirty="0" smtClean="0"/>
          </a:p>
          <a:p>
            <a:r>
              <a:rPr lang="ru-RU" dirty="0" err="1" smtClean="0"/>
              <a:t>медведище</a:t>
            </a:r>
            <a:endParaRPr lang="ru-RU" dirty="0" smtClean="0"/>
          </a:p>
          <a:p>
            <a:r>
              <a:rPr lang="ru-RU" dirty="0" smtClean="0"/>
              <a:t>медведиха</a:t>
            </a:r>
          </a:p>
          <a:p>
            <a:r>
              <a:rPr lang="ru-RU" dirty="0" smtClean="0"/>
              <a:t>медведица</a:t>
            </a:r>
          </a:p>
          <a:p>
            <a:r>
              <a:rPr lang="ru-RU" dirty="0" smtClean="0"/>
              <a:t>медвежатина</a:t>
            </a:r>
          </a:p>
          <a:p>
            <a:r>
              <a:rPr lang="ru-RU" dirty="0" smtClean="0"/>
              <a:t>медвежонок</a:t>
            </a:r>
          </a:p>
          <a:p>
            <a:r>
              <a:rPr lang="ru-RU" dirty="0" smtClean="0"/>
              <a:t>медвежий</a:t>
            </a:r>
          </a:p>
          <a:p>
            <a:r>
              <a:rPr lang="ru-RU" dirty="0" smtClean="0"/>
              <a:t>медвежатник (охотник на медведей)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700808"/>
            <a:ext cx="4497288" cy="33729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</TotalTime>
  <Words>1750</Words>
  <Application>Microsoft Office PowerPoint</Application>
  <PresentationFormat>Экран (4:3)</PresentationFormat>
  <Paragraphs>242</Paragraphs>
  <Slides>57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57</vt:i4>
      </vt:variant>
    </vt:vector>
  </HeadingPairs>
  <TitlesOfParts>
    <vt:vector size="64" baseType="lpstr">
      <vt:lpstr>Arial</vt:lpstr>
      <vt:lpstr>Calibri</vt:lpstr>
      <vt:lpstr>Impact</vt:lpstr>
      <vt:lpstr>Times New Roman</vt:lpstr>
      <vt:lpstr>Тема Office</vt:lpstr>
      <vt:lpstr>Документ</vt:lpstr>
      <vt:lpstr>Слайд</vt:lpstr>
      <vt:lpstr>Презентация PowerPoint</vt:lpstr>
      <vt:lpstr>Презентация PowerPoint</vt:lpstr>
      <vt:lpstr>Ребус </vt:lpstr>
      <vt:lpstr>Ребус </vt:lpstr>
      <vt:lpstr>Ребус </vt:lpstr>
      <vt:lpstr>медведь</vt:lpstr>
      <vt:lpstr>Значение слова </vt:lpstr>
      <vt:lpstr>Происхождение слова</vt:lpstr>
      <vt:lpstr>Однокоренные слова</vt:lpstr>
      <vt:lpstr>Синонимы </vt:lpstr>
      <vt:lpstr>Пословицы </vt:lpstr>
      <vt:lpstr>Пословицы </vt:lpstr>
      <vt:lpstr>Пословицы и поговорки</vt:lpstr>
      <vt:lpstr>Презентация PowerPoint</vt:lpstr>
      <vt:lpstr>Фразеологизмы </vt:lpstr>
      <vt:lpstr>Фразеологизмы </vt:lpstr>
      <vt:lpstr>Загадки </vt:lpstr>
      <vt:lpstr>Загадки </vt:lpstr>
      <vt:lpstr>Загадки </vt:lpstr>
      <vt:lpstr>Презентация PowerPoint</vt:lpstr>
      <vt:lpstr>Загадки </vt:lpstr>
      <vt:lpstr>Загадки </vt:lpstr>
      <vt:lpstr>Презентация PowerPoint</vt:lpstr>
      <vt:lpstr>Загадки </vt:lpstr>
      <vt:lpstr>Загадки </vt:lpstr>
      <vt:lpstr>Загадки </vt:lpstr>
      <vt:lpstr>Загадки </vt:lpstr>
      <vt:lpstr>Загадки </vt:lpstr>
      <vt:lpstr>Письмо по памяти</vt:lpstr>
      <vt:lpstr>Выпиши однокоренные слова</vt:lpstr>
      <vt:lpstr>Игра </vt:lpstr>
      <vt:lpstr>Запомни </vt:lpstr>
      <vt:lpstr>Презентация PowerPoint</vt:lpstr>
      <vt:lpstr>О чём говорится?</vt:lpstr>
      <vt:lpstr>Презентация PowerPoint</vt:lpstr>
      <vt:lpstr>Послушай рассказ. Что ты узнал о медведе из текста? </vt:lpstr>
      <vt:lpstr>Презентация PowerPoint</vt:lpstr>
      <vt:lpstr>Это надо знать! Медвежья услуга.</vt:lpstr>
      <vt:lpstr>Презентация PowerPoint</vt:lpstr>
      <vt:lpstr>Вставьте буквы. Спиши.</vt:lpstr>
      <vt:lpstr>Презентация PowerPoint</vt:lpstr>
      <vt:lpstr>Какими словами авторы называют медведя? </vt:lpstr>
      <vt:lpstr>Презентация PowerPoint</vt:lpstr>
      <vt:lpstr>Прочтите!</vt:lpstr>
      <vt:lpstr>Презентация PowerPoint</vt:lpstr>
      <vt:lpstr>Ответьте </vt:lpstr>
      <vt:lpstr>Презентация PowerPoint</vt:lpstr>
      <vt:lpstr>Спиши, разделив текс на предложения</vt:lpstr>
      <vt:lpstr>Презентация PowerPoint</vt:lpstr>
      <vt:lpstr>Изложение по вопросам </vt:lpstr>
      <vt:lpstr>Презентация PowerPoint</vt:lpstr>
      <vt:lpstr>Вопросы </vt:lpstr>
      <vt:lpstr>Презентация PowerPoint</vt:lpstr>
      <vt:lpstr>Спишите </vt:lpstr>
      <vt:lpstr>Презентация PowerPoint</vt:lpstr>
      <vt:lpstr>Это интересно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медведь</dc:title>
  <dc:creator>Acer</dc:creator>
  <cp:lastModifiedBy>Татьяна Дегтерева</cp:lastModifiedBy>
  <cp:revision>38</cp:revision>
  <dcterms:created xsi:type="dcterms:W3CDTF">2013-07-07T16:42:17Z</dcterms:created>
  <dcterms:modified xsi:type="dcterms:W3CDTF">2018-06-13T15:59:56Z</dcterms:modified>
</cp:coreProperties>
</file>