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7" r:id="rId5"/>
    <p:sldId id="280" r:id="rId6"/>
    <p:sldId id="279" r:id="rId7"/>
    <p:sldId id="278" r:id="rId8"/>
    <p:sldId id="259" r:id="rId9"/>
    <p:sldId id="260" r:id="rId10"/>
    <p:sldId id="261" r:id="rId11"/>
    <p:sldId id="262" r:id="rId12"/>
    <p:sldId id="263" r:id="rId13"/>
    <p:sldId id="264" r:id="rId14"/>
    <p:sldId id="266" r:id="rId15"/>
    <p:sldId id="265" r:id="rId16"/>
    <p:sldId id="267" r:id="rId17"/>
    <p:sldId id="268" r:id="rId18"/>
    <p:sldId id="269" r:id="rId19"/>
    <p:sldId id="270" r:id="rId20"/>
    <p:sldId id="271" r:id="rId21"/>
    <p:sldId id="272" r:id="rId22"/>
    <p:sldId id="273" r:id="rId23"/>
    <p:sldId id="274" r:id="rId24"/>
    <p:sldId id="283" r:id="rId25"/>
    <p:sldId id="282" r:id="rId26"/>
    <p:sldId id="275" r:id="rId27"/>
    <p:sldId id="287" r:id="rId2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22770" autoAdjust="0"/>
    <p:restoredTop sz="86393" autoAdjust="0"/>
  </p:normalViewPr>
  <p:slideViewPr>
    <p:cSldViewPr>
      <p:cViewPr>
        <p:scale>
          <a:sx n="53" d="100"/>
          <a:sy n="53" d="100"/>
        </p:scale>
        <p:origin x="-1614" y="-528"/>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9362B6B-3EA0-4C67-8239-A3E5EABDCC72}" type="datetimeFigureOut">
              <a:rPr lang="ru-RU"/>
              <a:pPr>
                <a:defRPr/>
              </a:pPr>
              <a:t>19.06.2018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093D7A8-2E7E-4B50-AAE7-97B50B8DCBE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EBEA1E5-AE9F-4426-AE97-7A1D18DF2A13}" type="datetimeFigureOut">
              <a:rPr lang="ru-RU"/>
              <a:pPr>
                <a:defRPr/>
              </a:pPr>
              <a:t>19.06.2018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3D8693C-C872-41D5-B85B-BA799CB460E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7D0A293-D02A-4A90-B93C-9BCF5A90CA03}" type="datetimeFigureOut">
              <a:rPr lang="ru-RU"/>
              <a:pPr>
                <a:defRPr/>
              </a:pPr>
              <a:t>19.06.2018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CD64315-3C59-458A-88E7-44FE21B670A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B2CCDBD-67AB-4CFA-A493-9DCB54896B4C}" type="datetimeFigureOut">
              <a:rPr lang="ru-RU"/>
              <a:pPr>
                <a:defRPr/>
              </a:pPr>
              <a:t>19.06.2018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8DD2579-73BA-491F-A140-9B68684E852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661A76B-F038-43A7-B79A-A0B8F4E671BD}" type="datetimeFigureOut">
              <a:rPr lang="ru-RU"/>
              <a:pPr>
                <a:defRPr/>
              </a:pPr>
              <a:t>19.06.2018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EE17BC8-819B-4B81-8647-E08BEB9F423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BEFDDF27-D855-4061-ABB1-2967EBE698EE}" type="datetimeFigureOut">
              <a:rPr lang="ru-RU"/>
              <a:pPr>
                <a:defRPr/>
              </a:pPr>
              <a:t>19.06.2018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8054FE1-60D7-4376-A358-8018ED3884C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E9F2296-876A-455F-902F-1568791647E2}" type="datetimeFigureOut">
              <a:rPr lang="ru-RU"/>
              <a:pPr>
                <a:defRPr/>
              </a:pPr>
              <a:t>19.06.2018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437EC80-E13A-4AED-AA75-99F50CB4283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E6E8DB9-E721-4CFA-944B-E8D628372E76}" type="datetimeFigureOut">
              <a:rPr lang="ru-RU"/>
              <a:pPr>
                <a:defRPr/>
              </a:pPr>
              <a:t>19.06.2018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D43221D-4C44-4A7A-811E-29CE4F70139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9530C13-2483-45BB-87DE-DA93BD11BD04}" type="datetimeFigureOut">
              <a:rPr lang="ru-RU"/>
              <a:pPr>
                <a:defRPr/>
              </a:pPr>
              <a:t>19.06.2018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A9044C4-8B1B-4743-976C-6B4D931A08C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4A13B5B-C912-476C-8F3D-FF006AB3D371}" type="datetimeFigureOut">
              <a:rPr lang="ru-RU"/>
              <a:pPr>
                <a:defRPr/>
              </a:pPr>
              <a:t>19.06.2018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F5C1B66-0D6D-4B56-B2EA-33B2476ECC0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F3AD224-DCFB-4C64-97D3-BE51908E403F}" type="datetimeFigureOut">
              <a:rPr lang="ru-RU"/>
              <a:pPr>
                <a:defRPr/>
              </a:pPr>
              <a:t>19.06.2018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ED91D35-1CA2-4E17-9EFF-2CC9707E6B3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AA0C92D-7F07-4FAB-A078-61955CEBFA7F}" type="datetimeFigureOut">
              <a:rPr lang="ru-RU"/>
              <a:pPr>
                <a:defRPr/>
              </a:pPr>
              <a:t>19.06.2018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1DF5758-69BF-45AB-9FDF-61276BDBCCF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Documents%20and%20Settings\&#1060;&#1072;&#1073;&#1077;&#1088;&#1058;&#1040;\&#1056;&#1072;&#1073;&#1086;&#1095;&#1080;&#1081;%20&#1089;&#1090;&#1086;&#1083;\&#1050;&#1086;&#1085;&#1092;&#1077;&#1088;&#1077;&#1085;&#1094;&#1080;&#1103;,2016\Neizvesten-20_Krik_petuha.mp3" TargetMode="Externa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potka.ru/pochemu-krichat-petuxi.html"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www.fozet.com/readarticle.php?article_id=7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endParaRPr lang="ru-RU"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smtClean="0"/>
          </a:p>
        </p:txBody>
      </p:sp>
      <p:pic>
        <p:nvPicPr>
          <p:cNvPr id="2052" name="Picture 7" descr="0304888"/>
          <p:cNvPicPr>
            <a:picLocks noChangeAspect="1" noChangeArrowheads="1"/>
          </p:cNvPicPr>
          <p:nvPr/>
        </p:nvPicPr>
        <p:blipFill>
          <a:blip r:embed="rId2"/>
          <a:srcRect/>
          <a:stretch>
            <a:fillRect/>
          </a:stretch>
        </p:blipFill>
        <p:spPr bwMode="auto">
          <a:xfrm>
            <a:off x="0" y="-38100"/>
            <a:ext cx="9296400" cy="6896100"/>
          </a:xfrm>
          <a:prstGeom prst="rect">
            <a:avLst/>
          </a:prstGeom>
          <a:noFill/>
          <a:ln w="9525">
            <a:noFill/>
            <a:miter lim="800000"/>
            <a:headEnd/>
            <a:tailEnd/>
          </a:ln>
        </p:spPr>
      </p:pic>
      <p:sp>
        <p:nvSpPr>
          <p:cNvPr id="2053" name="Прямоугольник 7"/>
          <p:cNvSpPr>
            <a:spLocks noChangeArrowheads="1"/>
          </p:cNvSpPr>
          <p:nvPr/>
        </p:nvSpPr>
        <p:spPr bwMode="auto">
          <a:xfrm>
            <a:off x="428625" y="357188"/>
            <a:ext cx="8286750" cy="5816600"/>
          </a:xfrm>
          <a:prstGeom prst="rect">
            <a:avLst/>
          </a:prstGeom>
          <a:noFill/>
          <a:ln w="9525">
            <a:noFill/>
            <a:miter lim="800000"/>
            <a:headEnd/>
            <a:tailEnd/>
          </a:ln>
        </p:spPr>
        <p:txBody>
          <a:bodyPr>
            <a:spAutoFit/>
          </a:bodyPr>
          <a:lstStyle/>
          <a:p>
            <a:pPr algn="ctr"/>
            <a:r>
              <a:rPr lang="ru-RU" altLang="ru-RU">
                <a:latin typeface="Calibri" pitchFamily="34" charset="0"/>
                <a:cs typeface="Times New Roman" pitchFamily="18" charset="0"/>
              </a:rPr>
              <a:t>   Муниципальное  общеобразовательное учреждение</a:t>
            </a:r>
          </a:p>
          <a:p>
            <a:pPr algn="ctr"/>
            <a:r>
              <a:rPr lang="ru-RU" altLang="ru-RU">
                <a:latin typeface="Calibri" pitchFamily="34" charset="0"/>
                <a:cs typeface="Times New Roman" pitchFamily="18" charset="0"/>
              </a:rPr>
              <a:t>              «Средняя общеобразовательная школа № 76» </a:t>
            </a:r>
          </a:p>
          <a:p>
            <a:r>
              <a:rPr lang="ru-RU" altLang="ru-RU" b="1">
                <a:latin typeface="Calibri" pitchFamily="34" charset="0"/>
                <a:cs typeface="Times New Roman" pitchFamily="18" charset="0"/>
              </a:rPr>
              <a:t> </a:t>
            </a:r>
          </a:p>
          <a:p>
            <a:endParaRPr lang="ru-RU" altLang="ru-RU" b="1">
              <a:latin typeface="Calibri" pitchFamily="34" charset="0"/>
              <a:cs typeface="Times New Roman" pitchFamily="18" charset="0"/>
            </a:endParaRPr>
          </a:p>
          <a:p>
            <a:endParaRPr lang="ru-RU" altLang="ru-RU" b="1">
              <a:latin typeface="Calibri" pitchFamily="34" charset="0"/>
              <a:cs typeface="Times New Roman" pitchFamily="18" charset="0"/>
            </a:endParaRPr>
          </a:p>
          <a:p>
            <a:r>
              <a:rPr lang="ru-RU" altLang="ru-RU" b="1">
                <a:latin typeface="Calibri" pitchFamily="34" charset="0"/>
                <a:cs typeface="Times New Roman" pitchFamily="18" charset="0"/>
              </a:rPr>
              <a:t>             Исследовательская работа </a:t>
            </a:r>
          </a:p>
          <a:p>
            <a:r>
              <a:rPr lang="ru-RU" altLang="ru-RU" b="1">
                <a:latin typeface="Calibri" pitchFamily="34" charset="0"/>
                <a:cs typeface="Times New Roman" pitchFamily="18" charset="0"/>
              </a:rPr>
              <a:t>                               по теме:</a:t>
            </a:r>
            <a:r>
              <a:rPr lang="ru-RU" altLang="ru-RU" b="1">
                <a:solidFill>
                  <a:schemeClr val="bg1"/>
                </a:solidFill>
                <a:latin typeface="Calibri" pitchFamily="34" charset="0"/>
                <a:cs typeface="Times New Roman" pitchFamily="18" charset="0"/>
              </a:rPr>
              <a:t>:</a:t>
            </a:r>
          </a:p>
          <a:p>
            <a:r>
              <a:rPr lang="ru-RU" sz="2400" b="1">
                <a:solidFill>
                  <a:srgbClr val="C00000"/>
                </a:solidFill>
                <a:latin typeface="Calibri" pitchFamily="34" charset="0"/>
              </a:rPr>
              <a:t>    </a:t>
            </a:r>
          </a:p>
          <a:p>
            <a:r>
              <a:rPr lang="ru-RU" sz="2400" b="1">
                <a:solidFill>
                  <a:srgbClr val="C00000"/>
                </a:solidFill>
                <a:latin typeface="Calibri" pitchFamily="34" charset="0"/>
              </a:rPr>
              <a:t>     «Петя, Петя, петушок»</a:t>
            </a:r>
          </a:p>
          <a:p>
            <a:endParaRPr lang="ru-RU" b="1">
              <a:solidFill>
                <a:srgbClr val="C00000"/>
              </a:solidFill>
              <a:latin typeface="Calibri" pitchFamily="34" charset="0"/>
            </a:endParaRPr>
          </a:p>
          <a:p>
            <a:endParaRPr lang="ru-RU" b="1">
              <a:solidFill>
                <a:srgbClr val="C00000"/>
              </a:solidFill>
              <a:latin typeface="Calibri" pitchFamily="34" charset="0"/>
            </a:endParaRPr>
          </a:p>
          <a:p>
            <a:endParaRPr lang="ru-RU" b="1">
              <a:latin typeface="Calibri" pitchFamily="34" charset="0"/>
            </a:endParaRPr>
          </a:p>
          <a:p>
            <a:r>
              <a:rPr lang="ru-RU" b="1">
                <a:latin typeface="Calibri" pitchFamily="34" charset="0"/>
              </a:rPr>
              <a:t>                               Выполнил</a:t>
            </a:r>
          </a:p>
          <a:p>
            <a:r>
              <a:rPr lang="ru-RU" b="1">
                <a:latin typeface="Calibri" pitchFamily="34" charset="0"/>
              </a:rPr>
              <a:t>                              ученик 3 а класса</a:t>
            </a:r>
          </a:p>
          <a:p>
            <a:r>
              <a:rPr lang="ru-RU" b="1">
                <a:latin typeface="Calibri" pitchFamily="34" charset="0"/>
              </a:rPr>
              <a:t>                              Гасанов Дмитрий</a:t>
            </a:r>
          </a:p>
          <a:p>
            <a:r>
              <a:rPr lang="ru-RU" b="1">
                <a:latin typeface="Calibri" pitchFamily="34" charset="0"/>
              </a:rPr>
              <a:t>                              Руководитель </a:t>
            </a:r>
          </a:p>
          <a:p>
            <a:r>
              <a:rPr lang="ru-RU" b="1">
                <a:latin typeface="Calibri" pitchFamily="34" charset="0"/>
              </a:rPr>
              <a:t>                              Фабер И.А.</a:t>
            </a:r>
          </a:p>
          <a:p>
            <a:endParaRPr lang="ru-RU" b="1">
              <a:latin typeface="Calibri" pitchFamily="34" charset="0"/>
            </a:endParaRPr>
          </a:p>
          <a:p>
            <a:r>
              <a:rPr lang="ru-RU" b="1">
                <a:latin typeface="Calibri" pitchFamily="34" charset="0"/>
              </a:rPr>
              <a:t>                               </a:t>
            </a:r>
          </a:p>
          <a:p>
            <a:r>
              <a:rPr lang="ru-RU" b="1">
                <a:latin typeface="Calibri" pitchFamily="34" charset="0"/>
              </a:rPr>
              <a:t>                               </a:t>
            </a:r>
            <a:r>
              <a:rPr lang="ru-RU">
                <a:latin typeface="Calibri" pitchFamily="34" charset="0"/>
              </a:rPr>
              <a:t>Саратов, 2016</a:t>
            </a:r>
          </a:p>
        </p:txBody>
      </p:sp>
      <p:pic>
        <p:nvPicPr>
          <p:cNvPr id="2054" name="Picture 2" descr="C:\Users\admin\Desktop\Петух\IMG_8483.JPG"/>
          <p:cNvPicPr>
            <a:picLocks noChangeAspect="1" noChangeArrowheads="1"/>
          </p:cNvPicPr>
          <p:nvPr/>
        </p:nvPicPr>
        <p:blipFill>
          <a:blip r:embed="rId3"/>
          <a:srcRect/>
          <a:stretch>
            <a:fillRect/>
          </a:stretch>
        </p:blipFill>
        <p:spPr bwMode="auto">
          <a:xfrm>
            <a:off x="4214813" y="1428750"/>
            <a:ext cx="4214812" cy="4714875"/>
          </a:xfrm>
          <a:prstGeom prst="rect">
            <a:avLst/>
          </a:prstGeom>
          <a:noFill/>
          <a:ln w="9525">
            <a:noFill/>
            <a:miter lim="800000"/>
            <a:headEnd/>
            <a:tailEnd/>
          </a:ln>
        </p:spPr>
      </p:pic>
      <p:sp>
        <p:nvSpPr>
          <p:cNvPr id="2055" name="Rectangle 3"/>
          <p:cNvSpPr>
            <a:spLocks noChangeArrowheads="1"/>
          </p:cNvSpPr>
          <p:nvPr/>
        </p:nvSpPr>
        <p:spPr bwMode="auto">
          <a:xfrm>
            <a:off x="0" y="0"/>
            <a:ext cx="319088" cy="307975"/>
          </a:xfrm>
          <a:prstGeom prst="rect">
            <a:avLst/>
          </a:prstGeom>
          <a:noFill/>
          <a:ln w="9525">
            <a:noFill/>
            <a:miter lim="800000"/>
            <a:headEnd/>
            <a:tailEnd/>
          </a:ln>
        </p:spPr>
        <p:txBody>
          <a:bodyPr wrap="none" anchor="ctr">
            <a:spAutoFit/>
          </a:bodyPr>
          <a:lstStyle/>
          <a:p>
            <a:pPr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endParaRPr lang="ru-RU" smtClean="0"/>
          </a:p>
        </p:txBody>
      </p:sp>
      <p:sp>
        <p:nvSpPr>
          <p:cNvPr id="11267" name="Содержимое 2"/>
          <p:cNvSpPr>
            <a:spLocks noGrp="1"/>
          </p:cNvSpPr>
          <p:nvPr>
            <p:ph idx="1"/>
          </p:nvPr>
        </p:nvSpPr>
        <p:spPr/>
        <p:txBody>
          <a:bodyPr/>
          <a:lstStyle/>
          <a:p>
            <a:pPr eaLnBrk="1" hangingPunct="1"/>
            <a:endParaRPr lang="ru-RU" smtClean="0"/>
          </a:p>
        </p:txBody>
      </p:sp>
      <p:pic>
        <p:nvPicPr>
          <p:cNvPr id="11268"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11269" name="Rectangle 1"/>
          <p:cNvSpPr>
            <a:spLocks noChangeArrowheads="1"/>
          </p:cNvSpPr>
          <p:nvPr/>
        </p:nvSpPr>
        <p:spPr bwMode="auto">
          <a:xfrm>
            <a:off x="857250" y="285750"/>
            <a:ext cx="7643813" cy="10340975"/>
          </a:xfrm>
          <a:prstGeom prst="rect">
            <a:avLst/>
          </a:prstGeom>
          <a:noFill/>
          <a:ln w="9525">
            <a:noFill/>
            <a:miter lim="800000"/>
            <a:headEnd/>
            <a:tailEnd/>
          </a:ln>
        </p:spPr>
        <p:txBody>
          <a:bodyPr anchor="ctr">
            <a:spAutoFit/>
          </a:bodyPr>
          <a:lstStyle/>
          <a:p>
            <a:pPr algn="just"/>
            <a:r>
              <a:rPr lang="ru-RU" sz="1600">
                <a:latin typeface="Times New Roman" pitchFamily="18" charset="0"/>
                <a:ea typeface="Calibri" pitchFamily="34" charset="0"/>
                <a:cs typeface="Times New Roman" pitchFamily="18" charset="0"/>
              </a:rPr>
              <a:t>         </a:t>
            </a:r>
            <a:r>
              <a:rPr lang="ru-RU">
                <a:latin typeface="Times New Roman" pitchFamily="18" charset="0"/>
                <a:ea typeface="Calibri" pitchFamily="34" charset="0"/>
                <a:cs typeface="Times New Roman" pitchFamily="18" charset="0"/>
              </a:rPr>
              <a:t>В основе мифологического образа петуха  - его связь с солнцем. Как и солнце,  петух «отсчитывает» время. Австралийские аборигены иногда обозначают петуха как «птицу, которая смеётся на рассвете».  В большинстве традиций  петух связан с божествами утренней зари и солнца.  В  Китае петух «сопровождает» солнце на его пути.</a:t>
            </a: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endParaRPr lang="ru-RU">
              <a:latin typeface="Times New Roman" pitchFamily="18" charset="0"/>
              <a:ea typeface="Calibri" pitchFamily="34" charset="0"/>
              <a:cs typeface="Times New Roman" pitchFamily="18" charset="0"/>
            </a:endParaRPr>
          </a:p>
          <a:p>
            <a:pPr algn="just"/>
            <a:r>
              <a:rPr lang="ru-RU">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a:p>
            <a:pPr algn="just" eaLnBrk="0" hangingPunct="0"/>
            <a:r>
              <a:rPr lang="ru-RU">
                <a:latin typeface="Times New Roman" pitchFamily="18" charset="0"/>
                <a:ea typeface="Calibri" pitchFamily="34" charset="0"/>
                <a:cs typeface="Times New Roman" pitchFamily="18" charset="0"/>
              </a:rPr>
              <a:t>   	               Проанализировав произведения фольклора, мифологию,</a:t>
            </a:r>
          </a:p>
          <a:p>
            <a:pPr algn="just" eaLnBrk="0" hangingPunct="0"/>
            <a:r>
              <a:rPr lang="ru-RU">
                <a:latin typeface="Times New Roman" pitchFamily="18" charset="0"/>
                <a:ea typeface="Calibri" pitchFamily="34" charset="0"/>
                <a:cs typeface="Times New Roman" pitchFamily="18" charset="0"/>
              </a:rPr>
              <a:t>                      можно  сделать вывод: петушок - это символ нового дня, света,  </a:t>
            </a:r>
          </a:p>
          <a:p>
            <a:pPr algn="just" eaLnBrk="0" hangingPunct="0"/>
            <a:r>
              <a:rPr lang="ru-RU">
                <a:latin typeface="Times New Roman" pitchFamily="18" charset="0"/>
                <a:ea typeface="Calibri" pitchFamily="34" charset="0"/>
                <a:cs typeface="Times New Roman" pitchFamily="18" charset="0"/>
              </a:rPr>
              <a:t>                      огня,  красоты  и бдительности.  Петух - это удивительная   </a:t>
            </a:r>
          </a:p>
          <a:p>
            <a:pPr algn="just" eaLnBrk="0" hangingPunct="0"/>
            <a:r>
              <a:rPr lang="ru-RU">
                <a:latin typeface="Times New Roman" pitchFamily="18" charset="0"/>
                <a:ea typeface="Calibri" pitchFamily="34" charset="0"/>
                <a:cs typeface="Times New Roman" pitchFamily="18" charset="0"/>
              </a:rPr>
              <a:t>                      птица,    символизирующая добро.                           </a:t>
            </a:r>
          </a:p>
          <a:p>
            <a:pPr algn="just" eaLnBrk="0" hangingPunct="0"/>
            <a:r>
              <a:rPr lang="ru-RU">
                <a:latin typeface="Times New Roman" pitchFamily="18" charset="0"/>
                <a:ea typeface="Calibri" pitchFamily="34" charset="0"/>
                <a:cs typeface="Times New Roman" pitchFamily="18" charset="0"/>
              </a:rPr>
              <a:t> </a:t>
            </a:r>
          </a:p>
          <a:p>
            <a:pPr algn="just" eaLnBrk="0" hangingPunct="0"/>
            <a:endParaRPr lang="ru-RU" sz="16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r>
              <a:rPr lang="ru-RU" sz="1400">
                <a:latin typeface="Times New Roman" pitchFamily="18" charset="0"/>
                <a:ea typeface="Calibri" pitchFamily="34" charset="0"/>
                <a:cs typeface="Times New Roman" pitchFamily="18" charset="0"/>
              </a:rPr>
              <a:t> </a:t>
            </a: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eaLnBrk="0" hangingPunct="0"/>
            <a:r>
              <a:rPr lang="ru-RU" sz="1400">
                <a:latin typeface="Times New Roman" pitchFamily="18" charset="0"/>
                <a:ea typeface="Calibri" pitchFamily="34" charset="0"/>
                <a:cs typeface="Times New Roman" pitchFamily="18" charset="0"/>
              </a:rPr>
              <a:t>                                  </a:t>
            </a:r>
          </a:p>
          <a:p>
            <a:pPr eaLnBrk="0" hangingPunct="0"/>
            <a:r>
              <a:rPr lang="ru-RU" sz="1400">
                <a:latin typeface="Times New Roman" pitchFamily="18" charset="0"/>
                <a:ea typeface="Calibri" pitchFamily="34" charset="0"/>
                <a:cs typeface="Times New Roman" pitchFamily="18" charset="0"/>
              </a:rPr>
              <a:t>                                                   </a:t>
            </a:r>
          </a:p>
          <a:p>
            <a:pPr eaLnBrk="0" hangingPunct="0"/>
            <a:r>
              <a:rPr lang="ru-RU" sz="1400">
                <a:latin typeface="Times New Roman" pitchFamily="18" charset="0"/>
                <a:ea typeface="Calibri" pitchFamily="34" charset="0"/>
                <a:cs typeface="Times New Roman" pitchFamily="18" charset="0"/>
              </a:rPr>
              <a:t>                                                 </a:t>
            </a:r>
          </a:p>
          <a:p>
            <a:pPr eaLnBrk="0" hangingPunct="0"/>
            <a:r>
              <a:rPr lang="ru-RU" sz="1600">
                <a:latin typeface="Times New Roman" pitchFamily="18" charset="0"/>
                <a:ea typeface="Calibri" pitchFamily="34" charset="0"/>
                <a:cs typeface="Times New Roman" pitchFamily="18" charset="0"/>
              </a:rPr>
              <a:t>    </a:t>
            </a:r>
            <a:endParaRPr lang="ru-RU" sz="160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r>
              <a:rPr lang="ru-RU" sz="1400">
                <a:latin typeface="Times New Roman" pitchFamily="18" charset="0"/>
                <a:ea typeface="Calibri" pitchFamily="34" charset="0"/>
                <a:cs typeface="Times New Roman" pitchFamily="18" charset="0"/>
              </a:rPr>
              <a:t> </a:t>
            </a:r>
          </a:p>
        </p:txBody>
      </p:sp>
      <p:pic>
        <p:nvPicPr>
          <p:cNvPr id="11270" name="Picture 2" descr="C:\Users\admin\Desktop\Без названия.jpg"/>
          <p:cNvPicPr>
            <a:picLocks noChangeAspect="1" noChangeArrowheads="1"/>
          </p:cNvPicPr>
          <p:nvPr/>
        </p:nvPicPr>
        <p:blipFill>
          <a:blip r:embed="rId3"/>
          <a:srcRect/>
          <a:stretch>
            <a:fillRect/>
          </a:stretch>
        </p:blipFill>
        <p:spPr bwMode="auto">
          <a:xfrm>
            <a:off x="1000125" y="2071688"/>
            <a:ext cx="3429000" cy="2500312"/>
          </a:xfrm>
          <a:prstGeom prst="rect">
            <a:avLst/>
          </a:prstGeom>
          <a:noFill/>
          <a:ln w="9525">
            <a:noFill/>
            <a:miter lim="800000"/>
            <a:headEnd/>
            <a:tailEnd/>
          </a:ln>
        </p:spPr>
      </p:pic>
      <p:pic>
        <p:nvPicPr>
          <p:cNvPr id="11271" name="Picture 3" descr="C:\Users\admin\Desktop\Без названия (1).jpg"/>
          <p:cNvPicPr>
            <a:picLocks noChangeAspect="1" noChangeArrowheads="1"/>
          </p:cNvPicPr>
          <p:nvPr/>
        </p:nvPicPr>
        <p:blipFill>
          <a:blip r:embed="rId4"/>
          <a:srcRect/>
          <a:stretch>
            <a:fillRect/>
          </a:stretch>
        </p:blipFill>
        <p:spPr bwMode="auto">
          <a:xfrm>
            <a:off x="4714875" y="2000250"/>
            <a:ext cx="3643313"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eaLnBrk="1" hangingPunct="1"/>
            <a:endParaRPr lang="ru-RU" smtClean="0"/>
          </a:p>
        </p:txBody>
      </p:sp>
      <p:pic>
        <p:nvPicPr>
          <p:cNvPr id="12291" name="Picture 7" descr="0304888"/>
          <p:cNvPicPr>
            <a:picLocks noChangeAspect="1" noChangeArrowheads="1"/>
          </p:cNvPicPr>
          <p:nvPr/>
        </p:nvPicPr>
        <p:blipFill>
          <a:blip r:embed="rId3"/>
          <a:srcRect/>
          <a:stretch>
            <a:fillRect/>
          </a:stretch>
        </p:blipFill>
        <p:spPr bwMode="auto">
          <a:xfrm>
            <a:off x="0" y="-19050"/>
            <a:ext cx="9296400" cy="6896100"/>
          </a:xfrm>
          <a:prstGeom prst="rect">
            <a:avLst/>
          </a:prstGeom>
          <a:noFill/>
          <a:ln w="9525">
            <a:noFill/>
            <a:miter lim="800000"/>
            <a:headEnd/>
            <a:tailEnd/>
          </a:ln>
        </p:spPr>
      </p:pic>
      <p:pic>
        <p:nvPicPr>
          <p:cNvPr id="12292" name="Picture 2" descr="http://i043.radikal.ru/1104/23/b7b8c628cd6b.jpg"/>
          <p:cNvPicPr>
            <a:picLocks noChangeAspect="1" noChangeArrowheads="1"/>
          </p:cNvPicPr>
          <p:nvPr/>
        </p:nvPicPr>
        <p:blipFill>
          <a:blip r:embed="rId4"/>
          <a:srcRect/>
          <a:stretch>
            <a:fillRect/>
          </a:stretch>
        </p:blipFill>
        <p:spPr bwMode="auto">
          <a:xfrm>
            <a:off x="5286375" y="1214438"/>
            <a:ext cx="3462338" cy="4103687"/>
          </a:xfrm>
          <a:prstGeom prst="rect">
            <a:avLst/>
          </a:prstGeom>
          <a:noFill/>
          <a:ln w="9525">
            <a:noFill/>
            <a:miter lim="800000"/>
            <a:headEnd/>
            <a:tailEnd/>
          </a:ln>
        </p:spPr>
      </p:pic>
      <p:sp>
        <p:nvSpPr>
          <p:cNvPr id="12293" name="Прямоугольник 5"/>
          <p:cNvSpPr>
            <a:spLocks noChangeArrowheads="1"/>
          </p:cNvSpPr>
          <p:nvPr/>
        </p:nvSpPr>
        <p:spPr bwMode="auto">
          <a:xfrm>
            <a:off x="571500" y="0"/>
            <a:ext cx="4643438" cy="9929813"/>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           </a:t>
            </a:r>
          </a:p>
          <a:p>
            <a:r>
              <a:rPr lang="ru-RU" sz="1600" b="1">
                <a:latin typeface="Times New Roman" pitchFamily="18" charset="0"/>
                <a:cs typeface="Times New Roman" pitchFamily="18" charset="0"/>
              </a:rPr>
              <a:t>3. Мнение учёных, почему поёт петух.</a:t>
            </a:r>
            <a:endParaRPr lang="ru-RU" sz="1600">
              <a:latin typeface="Times New Roman" pitchFamily="18" charset="0"/>
              <a:cs typeface="Times New Roman" pitchFamily="18" charset="0"/>
            </a:endParaRPr>
          </a:p>
          <a:p>
            <a:r>
              <a:rPr lang="ru-RU" sz="1600">
                <a:latin typeface="Times New Roman" pitchFamily="18" charset="0"/>
                <a:cs typeface="Times New Roman" pitchFamily="18" charset="0"/>
              </a:rPr>
              <a:t>  Почему кричат петухи?</a:t>
            </a:r>
          </a:p>
          <a:p>
            <a:r>
              <a:rPr lang="ru-RU">
                <a:latin typeface="Times New Roman" pitchFamily="18" charset="0"/>
                <a:cs typeface="Times New Roman" pitchFamily="18" charset="0"/>
              </a:rPr>
              <a:t>      Ученые попытались связать петушиный крик с определенным расположением звезд на небе, и тут выяснилась интересная картина.     «Первые петухи» (1 час ночи) оказывается   кричат, когда над горизонтом появляется звезда  Канопус. А как только эта звезда скрывается за горизонтом, начинают кричать "вторые петухи" (2 часа ночи). Что заставляет кричать петухов третий раз, пока не выяснено, также  как и то, каким образом петухи «видят»звезду, находясь в темном курятнике. </a:t>
            </a: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endParaRPr lang="ru-RU">
              <a:latin typeface="Calibri" pitchFamily="34" charset="0"/>
            </a:endParaRPr>
          </a:p>
          <a:p>
            <a:r>
              <a:rPr lang="ru-RU">
                <a:latin typeface="Calibri" pitchFamily="34" charset="0"/>
              </a:rPr>
              <a:t> </a:t>
            </a:r>
          </a:p>
        </p:txBody>
      </p:sp>
      <p:pic>
        <p:nvPicPr>
          <p:cNvPr id="12294" name="Picture 1" descr="C:\Users\admin\Desktop\69354435.jpg"/>
          <p:cNvPicPr>
            <a:picLocks noChangeAspect="1" noChangeArrowheads="1"/>
          </p:cNvPicPr>
          <p:nvPr/>
        </p:nvPicPr>
        <p:blipFill>
          <a:blip r:embed="rId5"/>
          <a:srcRect/>
          <a:stretch>
            <a:fillRect/>
          </a:stretch>
        </p:blipFill>
        <p:spPr bwMode="auto">
          <a:xfrm>
            <a:off x="2000250" y="4164013"/>
            <a:ext cx="3143250" cy="2265362"/>
          </a:xfrm>
          <a:prstGeom prst="rect">
            <a:avLst/>
          </a:prstGeom>
          <a:noFill/>
          <a:ln w="9525">
            <a:noFill/>
            <a:miter lim="800000"/>
            <a:headEnd/>
            <a:tailEnd/>
          </a:ln>
        </p:spPr>
      </p:pic>
      <p:pic>
        <p:nvPicPr>
          <p:cNvPr id="10" name="Neizvesten-20_Krik_petuha.mp3">
            <a:hlinkClick r:id="" action="ppaction://media"/>
          </p:cNvPr>
          <p:cNvPicPr>
            <a:picLocks noGrp="1" noRot="1" noChangeAspect="1"/>
          </p:cNvPicPr>
          <p:nvPr>
            <p:ph idx="1"/>
            <a:audioFile r:link="rId1"/>
          </p:nvPr>
        </p:nvPicPr>
        <p:blipFill>
          <a:blip r:embed="rId6"/>
          <a:srcRect/>
          <a:stretch>
            <a:fillRect/>
          </a:stretch>
        </p:blipFill>
        <p:spPr>
          <a:xfrm>
            <a:off x="8215313" y="5929313"/>
            <a:ext cx="304800" cy="30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03"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pPr eaLnBrk="1" hangingPunct="1"/>
            <a:endParaRPr lang="ru-RU" smtClean="0"/>
          </a:p>
        </p:txBody>
      </p:sp>
      <p:sp>
        <p:nvSpPr>
          <p:cNvPr id="13315" name="Содержимое 2"/>
          <p:cNvSpPr>
            <a:spLocks noGrp="1"/>
          </p:cNvSpPr>
          <p:nvPr>
            <p:ph idx="1"/>
          </p:nvPr>
        </p:nvSpPr>
        <p:spPr/>
        <p:txBody>
          <a:bodyPr/>
          <a:lstStyle/>
          <a:p>
            <a:pPr eaLnBrk="1" hangingPunct="1"/>
            <a:endParaRPr lang="ru-RU" smtClean="0"/>
          </a:p>
        </p:txBody>
      </p:sp>
      <p:pic>
        <p:nvPicPr>
          <p:cNvPr id="13316" name="Picture 7" descr="0304888"/>
          <p:cNvPicPr>
            <a:picLocks noChangeAspect="1" noChangeArrowheads="1"/>
          </p:cNvPicPr>
          <p:nvPr/>
        </p:nvPicPr>
        <p:blipFill>
          <a:blip r:embed="rId2"/>
          <a:srcRect/>
          <a:stretch>
            <a:fillRect/>
          </a:stretch>
        </p:blipFill>
        <p:spPr bwMode="auto">
          <a:xfrm>
            <a:off x="0" y="-38100"/>
            <a:ext cx="9296400" cy="6896100"/>
          </a:xfrm>
          <a:prstGeom prst="rect">
            <a:avLst/>
          </a:prstGeom>
          <a:noFill/>
          <a:ln w="9525">
            <a:noFill/>
            <a:miter lim="800000"/>
            <a:headEnd/>
            <a:tailEnd/>
          </a:ln>
        </p:spPr>
      </p:pic>
      <p:pic>
        <p:nvPicPr>
          <p:cNvPr id="5" name="Picture 8" descr="http://img.news.open.by/upload/iblock/04c/petuh.jpg"/>
          <p:cNvPicPr>
            <a:picLocks noChangeAspect="1" noChangeArrowheads="1"/>
          </p:cNvPicPr>
          <p:nvPr/>
        </p:nvPicPr>
        <p:blipFill>
          <a:blip r:embed="rId3" cstate="print"/>
          <a:srcRect/>
          <a:stretch>
            <a:fillRect/>
          </a:stretch>
        </p:blipFill>
        <p:spPr bwMode="auto">
          <a:xfrm>
            <a:off x="395536" y="332656"/>
            <a:ext cx="3319208" cy="26642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Рисунок 5" descr="index 1.jpg"/>
          <p:cNvPicPr>
            <a:picLocks noChangeAspect="1"/>
          </p:cNvPicPr>
          <p:nvPr/>
        </p:nvPicPr>
        <p:blipFill>
          <a:blip r:embed="rId4" cstate="print"/>
          <a:stretch>
            <a:fillRect/>
          </a:stretch>
        </p:blipFill>
        <p:spPr>
          <a:xfrm>
            <a:off x="5572132" y="2857496"/>
            <a:ext cx="3240360" cy="324036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3319" name="Прямоугольник 6"/>
          <p:cNvSpPr>
            <a:spLocks noChangeArrowheads="1"/>
          </p:cNvSpPr>
          <p:nvPr/>
        </p:nvSpPr>
        <p:spPr bwMode="auto">
          <a:xfrm>
            <a:off x="2928938" y="500063"/>
            <a:ext cx="3071812" cy="5857875"/>
          </a:xfrm>
          <a:prstGeom prst="rect">
            <a:avLst/>
          </a:prstGeom>
          <a:noFill/>
          <a:ln w="9525">
            <a:noFill/>
            <a:miter lim="800000"/>
            <a:headEnd/>
            <a:tailEnd/>
          </a:ln>
        </p:spPr>
        <p:txBody>
          <a:bodyPr>
            <a:spAutoFit/>
          </a:bodyPr>
          <a:lstStyle/>
          <a:p>
            <a:pPr algn="ctr"/>
            <a:r>
              <a:rPr lang="ru-RU">
                <a:latin typeface="Times New Roman" pitchFamily="18" charset="0"/>
                <a:cs typeface="Times New Roman" pitchFamily="18" charset="0"/>
              </a:rPr>
              <a:t>      Кукареканье петуха – это своего рода вызов соперникам. Петух заранее предупреждает соперников о том, что данный участок занят и они должны искать свободное «место под солнцем». При этом на кукареканье влияет социальный статус особи: первым приветствует солнце всегда самый главный петух, остальные ждут своей очереди.  Причем по крику можно выявить самца, поскольку каждый петух кричит всегда одинаково, колебания не превышают   полутона. На кукареканье одного петуха со всех сторон отзываются его собратья</a:t>
            </a:r>
            <a:r>
              <a:rPr lang="ru-RU">
                <a:latin typeface="Calibri" pitchFamily="34" charset="0"/>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endParaRPr lang="ru-RU" smtClean="0"/>
          </a:p>
        </p:txBody>
      </p:sp>
      <p:sp>
        <p:nvSpPr>
          <p:cNvPr id="14339" name="Содержимое 2"/>
          <p:cNvSpPr>
            <a:spLocks noGrp="1"/>
          </p:cNvSpPr>
          <p:nvPr>
            <p:ph idx="1"/>
          </p:nvPr>
        </p:nvSpPr>
        <p:spPr/>
        <p:txBody>
          <a:bodyPr/>
          <a:lstStyle/>
          <a:p>
            <a:pPr eaLnBrk="1" hangingPunct="1"/>
            <a:endParaRPr lang="ru-RU" smtClean="0"/>
          </a:p>
        </p:txBody>
      </p:sp>
      <p:pic>
        <p:nvPicPr>
          <p:cNvPr id="14340"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23553" name="Rectangle 1"/>
          <p:cNvSpPr>
            <a:spLocks noChangeArrowheads="1"/>
          </p:cNvSpPr>
          <p:nvPr/>
        </p:nvSpPr>
        <p:spPr bwMode="auto">
          <a:xfrm>
            <a:off x="4000500" y="2000250"/>
            <a:ext cx="4643438" cy="4524375"/>
          </a:xfrm>
          <a:prstGeom prst="rect">
            <a:avLst/>
          </a:prstGeom>
          <a:noFill/>
          <a:ln w="9525">
            <a:noFill/>
            <a:miter lim="800000"/>
            <a:headEnd/>
            <a:tailEnd/>
          </a:ln>
          <a:effectLst/>
        </p:spPr>
        <p:txBody>
          <a:bodyPr anchor="ctr">
            <a:spAutoFit/>
          </a:bodyPr>
          <a:lstStyle/>
          <a:p>
            <a:pPr indent="449263" algn="just">
              <a:defRPr/>
            </a:pPr>
            <a:r>
              <a:rPr lang="ru-RU" dirty="0">
                <a:latin typeface="Times New Roman" pitchFamily="18" charset="0"/>
                <a:ea typeface="Calibri" pitchFamily="34" charset="0"/>
                <a:cs typeface="Times New Roman" pitchFamily="18" charset="0"/>
              </a:rPr>
              <a:t>Были высказаны также предположения учёных, что кукареканьем петухов управляют их «биологические часы».  Интересно, что каждый петух утром начинает кукареканье в одно и тоже время, независимо от того может ли он наблюдать восход Солнца или нет. </a:t>
            </a:r>
            <a:endParaRPr lang="ru-RU" dirty="0">
              <a:latin typeface="Times New Roman" pitchFamily="18" charset="0"/>
              <a:cs typeface="Times New Roman" pitchFamily="18" charset="0"/>
            </a:endParaRPr>
          </a:p>
          <a:p>
            <a:pPr indent="450850" algn="just" eaLnBrk="0" hangingPunct="0">
              <a:defRPr/>
            </a:pPr>
            <a:r>
              <a:rPr lang="ru-RU" dirty="0">
                <a:latin typeface="Times New Roman" pitchFamily="18" charset="0"/>
                <a:ea typeface="Calibri" pitchFamily="34" charset="0"/>
                <a:cs typeface="Times New Roman" pitchFamily="18" charset="0"/>
              </a:rPr>
              <a:t>Таким образом, учёным удалось установить, что утреннее пение петуха  является более надёжным, чем использование будильника. Учитывая тот факт, что будильник может дать сбой, петух действительно  является надёжным утренним вариантом, поскольку у этой птицы прекрасно развит своеобразный «внутренний будильник».</a:t>
            </a:r>
            <a:endParaRPr lang="ru-RU" dirty="0">
              <a:latin typeface="Times New Roman" pitchFamily="18" charset="0"/>
              <a:cs typeface="Times New Roman" pitchFamily="18" charset="0"/>
            </a:endParaRPr>
          </a:p>
        </p:txBody>
      </p:sp>
      <p:pic>
        <p:nvPicPr>
          <p:cNvPr id="14342" name="Рисунок 5" descr="_2560160090648.jpg"/>
          <p:cNvPicPr>
            <a:picLocks noChangeAspect="1"/>
          </p:cNvPicPr>
          <p:nvPr/>
        </p:nvPicPr>
        <p:blipFill>
          <a:blip r:embed="rId3"/>
          <a:srcRect/>
          <a:stretch>
            <a:fillRect/>
          </a:stretch>
        </p:blipFill>
        <p:spPr bwMode="auto">
          <a:xfrm>
            <a:off x="785813" y="500063"/>
            <a:ext cx="3071812" cy="2786062"/>
          </a:xfrm>
          <a:prstGeom prst="rect">
            <a:avLst/>
          </a:prstGeom>
          <a:noFill/>
          <a:ln w="9525">
            <a:noFill/>
            <a:miter lim="800000"/>
            <a:headEnd/>
            <a:tailEnd/>
          </a:ln>
        </p:spPr>
      </p:pic>
      <p:pic>
        <p:nvPicPr>
          <p:cNvPr id="14343" name="Picture 2" descr="http://www.vokrugsveta.ru/img/cmn/2014/08/28/047.jpg"/>
          <p:cNvPicPr>
            <a:picLocks noChangeAspect="1" noChangeArrowheads="1"/>
          </p:cNvPicPr>
          <p:nvPr/>
        </p:nvPicPr>
        <p:blipFill>
          <a:blip r:embed="rId4"/>
          <a:srcRect/>
          <a:stretch>
            <a:fillRect/>
          </a:stretch>
        </p:blipFill>
        <p:spPr bwMode="auto">
          <a:xfrm>
            <a:off x="714375" y="3500438"/>
            <a:ext cx="3143250" cy="2736850"/>
          </a:xfrm>
          <a:prstGeom prst="rect">
            <a:avLst/>
          </a:prstGeom>
          <a:noFill/>
          <a:ln w="9525">
            <a:noFill/>
            <a:miter lim="800000"/>
            <a:headEnd/>
            <a:tailEnd/>
          </a:ln>
        </p:spPr>
      </p:pic>
      <p:pic>
        <p:nvPicPr>
          <p:cNvPr id="14344" name="Picture 2" descr="C:\Users\admin\Desktop\Без названия (2).jpg"/>
          <p:cNvPicPr>
            <a:picLocks noChangeAspect="1" noChangeArrowheads="1"/>
          </p:cNvPicPr>
          <p:nvPr/>
        </p:nvPicPr>
        <p:blipFill>
          <a:blip r:embed="rId5"/>
          <a:srcRect/>
          <a:stretch>
            <a:fillRect/>
          </a:stretch>
        </p:blipFill>
        <p:spPr bwMode="auto">
          <a:xfrm>
            <a:off x="5072063" y="428625"/>
            <a:ext cx="1928812" cy="164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eaLnBrk="1" hangingPunct="1"/>
            <a:endParaRPr lang="ru-RU" smtClean="0"/>
          </a:p>
        </p:txBody>
      </p:sp>
      <p:sp>
        <p:nvSpPr>
          <p:cNvPr id="15363" name="Содержимое 2"/>
          <p:cNvSpPr>
            <a:spLocks noGrp="1"/>
          </p:cNvSpPr>
          <p:nvPr>
            <p:ph idx="1"/>
          </p:nvPr>
        </p:nvSpPr>
        <p:spPr/>
        <p:txBody>
          <a:bodyPr/>
          <a:lstStyle/>
          <a:p>
            <a:pPr eaLnBrk="1" hangingPunct="1"/>
            <a:endParaRPr lang="ru-RU" smtClean="0"/>
          </a:p>
        </p:txBody>
      </p:sp>
      <p:pic>
        <p:nvPicPr>
          <p:cNvPr id="15364"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pic>
        <p:nvPicPr>
          <p:cNvPr id="15365" name="Рисунок 4" descr="http://s12.radikal.ru/i185/1104/40/0578a557706a.jpg"/>
          <p:cNvPicPr>
            <a:picLocks noChangeAspect="1" noChangeArrowheads="1"/>
          </p:cNvPicPr>
          <p:nvPr/>
        </p:nvPicPr>
        <p:blipFill>
          <a:blip r:embed="rId3"/>
          <a:srcRect/>
          <a:stretch>
            <a:fillRect/>
          </a:stretch>
        </p:blipFill>
        <p:spPr bwMode="auto">
          <a:xfrm>
            <a:off x="611188" y="357188"/>
            <a:ext cx="8032750" cy="6000750"/>
          </a:xfrm>
          <a:prstGeom prst="rect">
            <a:avLst/>
          </a:prstGeom>
          <a:noFill/>
          <a:ln w="9525">
            <a:noFill/>
            <a:miter lim="800000"/>
            <a:headEnd/>
            <a:tailEnd/>
          </a:ln>
        </p:spPr>
      </p:pic>
      <p:sp>
        <p:nvSpPr>
          <p:cNvPr id="15366" name="Прямоугольник 5"/>
          <p:cNvSpPr>
            <a:spLocks noChangeArrowheads="1"/>
          </p:cNvSpPr>
          <p:nvPr/>
        </p:nvSpPr>
        <p:spPr bwMode="auto">
          <a:xfrm rot="10800000" flipV="1">
            <a:off x="1500188" y="4810125"/>
            <a:ext cx="6643687" cy="1200150"/>
          </a:xfrm>
          <a:prstGeom prst="rect">
            <a:avLst/>
          </a:prstGeom>
          <a:noFill/>
          <a:ln w="9525">
            <a:noFill/>
            <a:miter lim="800000"/>
            <a:headEnd/>
            <a:tailEnd/>
          </a:ln>
        </p:spPr>
        <p:txBody>
          <a:bodyPr>
            <a:spAutoFit/>
          </a:bodyPr>
          <a:lstStyle/>
          <a:p>
            <a:r>
              <a:rPr lang="ru-RU">
                <a:solidFill>
                  <a:schemeClr val="bg1"/>
                </a:solidFill>
                <a:latin typeface="Times New Roman" pitchFamily="18" charset="0"/>
                <a:ea typeface="Calibri" pitchFamily="34" charset="0"/>
                <a:cs typeface="Times New Roman" pitchFamily="18" charset="0"/>
              </a:rPr>
              <a:t>        У русских людей  петух считался опекуном хозяйства. Они  полагали, что без него не будет водиться скот, у коровы станут безвкусными молоко и масло. Русские крестьяне любили, чтобы их петухи были бойкими и драчливыми.</a:t>
            </a:r>
            <a:endParaRPr lang="ru-RU">
              <a:solidFill>
                <a:schemeClr val="bg1"/>
              </a:solidFill>
              <a:latin typeface="Calibri" pitchFamily="34" charset="0"/>
              <a:ea typeface="Calibri" pitchFamily="34" charset="0"/>
              <a:cs typeface="Times New Roman" pitchFamily="18" charset="0"/>
            </a:endParaRPr>
          </a:p>
        </p:txBody>
      </p:sp>
      <p:sp>
        <p:nvSpPr>
          <p:cNvPr id="15367" name="Прямоугольник 6"/>
          <p:cNvSpPr>
            <a:spLocks noChangeArrowheads="1"/>
          </p:cNvSpPr>
          <p:nvPr/>
        </p:nvSpPr>
        <p:spPr bwMode="auto">
          <a:xfrm>
            <a:off x="4000500" y="428625"/>
            <a:ext cx="4500563" cy="584200"/>
          </a:xfrm>
          <a:prstGeom prst="rect">
            <a:avLst/>
          </a:prstGeom>
          <a:noFill/>
          <a:ln w="9525">
            <a:noFill/>
            <a:miter lim="800000"/>
            <a:headEnd/>
            <a:tailEnd/>
          </a:ln>
        </p:spPr>
        <p:txBody>
          <a:bodyPr>
            <a:spAutoFit/>
          </a:bodyPr>
          <a:lstStyle/>
          <a:p>
            <a:r>
              <a:rPr lang="ru-RU" sz="1600" b="1">
                <a:latin typeface="Times New Roman" pitchFamily="18" charset="0"/>
                <a:cs typeface="Times New Roman" pitchFamily="18" charset="0"/>
              </a:rPr>
              <a:t>4. Роль петуха как птицы у разных народов.</a:t>
            </a:r>
            <a:r>
              <a:rPr lang="ru-RU" sz="1600">
                <a:latin typeface="Times New Roman" pitchFamily="18" charset="0"/>
                <a:cs typeface="Times New Roman" pitchFamily="18" charset="0"/>
              </a:rPr>
              <a:t/>
            </a:r>
            <a:br>
              <a:rPr lang="ru-RU" sz="1600">
                <a:latin typeface="Times New Roman" pitchFamily="18" charset="0"/>
                <a:cs typeface="Times New Roman" pitchFamily="18" charset="0"/>
              </a:rPr>
            </a:br>
            <a:endParaRPr lang="ru-RU" sz="16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pPr eaLnBrk="1" hangingPunct="1"/>
            <a:endParaRPr lang="ru-RU" smtClean="0"/>
          </a:p>
        </p:txBody>
      </p:sp>
      <p:sp>
        <p:nvSpPr>
          <p:cNvPr id="16387" name="Содержимое 2"/>
          <p:cNvSpPr>
            <a:spLocks noGrp="1"/>
          </p:cNvSpPr>
          <p:nvPr>
            <p:ph idx="1"/>
          </p:nvPr>
        </p:nvSpPr>
        <p:spPr/>
        <p:txBody>
          <a:bodyPr/>
          <a:lstStyle/>
          <a:p>
            <a:pPr eaLnBrk="1" hangingPunct="1"/>
            <a:endParaRPr lang="ru-RU" smtClean="0"/>
          </a:p>
        </p:txBody>
      </p:sp>
      <p:pic>
        <p:nvPicPr>
          <p:cNvPr id="16388" name="Picture 7" descr="0304888"/>
          <p:cNvPicPr>
            <a:picLocks noChangeAspect="1" noChangeArrowheads="1"/>
          </p:cNvPicPr>
          <p:nvPr/>
        </p:nvPicPr>
        <p:blipFill>
          <a:blip r:embed="rId2"/>
          <a:srcRect/>
          <a:stretch>
            <a:fillRect/>
          </a:stretch>
        </p:blipFill>
        <p:spPr bwMode="auto">
          <a:xfrm>
            <a:off x="-152400" y="0"/>
            <a:ext cx="9296400" cy="6896100"/>
          </a:xfrm>
          <a:prstGeom prst="rect">
            <a:avLst/>
          </a:prstGeom>
          <a:noFill/>
          <a:ln w="9525">
            <a:noFill/>
            <a:miter lim="800000"/>
            <a:headEnd/>
            <a:tailEnd/>
          </a:ln>
        </p:spPr>
      </p:pic>
      <p:sp>
        <p:nvSpPr>
          <p:cNvPr id="16389" name="Rectangle 1"/>
          <p:cNvSpPr>
            <a:spLocks noChangeArrowheads="1"/>
          </p:cNvSpPr>
          <p:nvPr/>
        </p:nvSpPr>
        <p:spPr bwMode="auto">
          <a:xfrm>
            <a:off x="857250" y="2357438"/>
            <a:ext cx="7286625" cy="1754187"/>
          </a:xfrm>
          <a:prstGeom prst="rect">
            <a:avLst/>
          </a:prstGeom>
          <a:solidFill>
            <a:srgbClr val="FFFFFF"/>
          </a:solidFill>
          <a:ln w="9525">
            <a:noFill/>
            <a:miter lim="800000"/>
            <a:headEnd/>
            <a:tailEnd/>
          </a:ln>
        </p:spPr>
        <p:txBody>
          <a:bodyPr anchor="ctr">
            <a:spAutoFit/>
          </a:bodyPr>
          <a:lstStyle/>
          <a:p>
            <a:endParaRPr lang="ru-RU" sz="1400">
              <a:latin typeface="Times New Roman" pitchFamily="18" charset="0"/>
              <a:ea typeface="Calibri" pitchFamily="34" charset="0"/>
              <a:cs typeface="Times New Roman" pitchFamily="18" charset="0"/>
            </a:endParaRPr>
          </a:p>
          <a:p>
            <a:r>
              <a:rPr lang="ru-RU" sz="1400">
                <a:latin typeface="Times New Roman" pitchFamily="18" charset="0"/>
                <a:ea typeface="Calibri" pitchFamily="34" charset="0"/>
                <a:cs typeface="Times New Roman" pitchFamily="18" charset="0"/>
              </a:rPr>
              <a:t>  </a:t>
            </a:r>
          </a:p>
          <a:p>
            <a:r>
              <a:rPr lang="ru-RU" sz="1400">
                <a:latin typeface="Times New Roman" pitchFamily="18" charset="0"/>
                <a:ea typeface="Calibri" pitchFamily="34" charset="0"/>
                <a:cs typeface="Times New Roman" pitchFamily="18" charset="0"/>
              </a:rPr>
              <a:t>    Б</a:t>
            </a:r>
            <a:r>
              <a:rPr lang="ru-RU" sz="1600">
                <a:latin typeface="Times New Roman" pitchFamily="18" charset="0"/>
                <a:ea typeface="Calibri" pitchFamily="34" charset="0"/>
                <a:cs typeface="Times New Roman" pitchFamily="18" charset="0"/>
              </a:rPr>
              <a:t>ойцовские качества петухов высоко ценились еще в Древней Греции. Петух как символ победы изображался на щитах воинов. Предки французов выбрали петуха своим покровителем. Петух — один из национальных  символов Франции. Был священным в Галлии.  Галлы носили изображение петуха на оружиях и знамёнах, позднее он стал эмблемой. </a:t>
            </a:r>
          </a:p>
        </p:txBody>
      </p:sp>
      <p:pic>
        <p:nvPicPr>
          <p:cNvPr id="16390" name="Picture 2" descr="C:\Users\admin\Desktop\cock3.jpg"/>
          <p:cNvPicPr>
            <a:picLocks noChangeAspect="1" noChangeArrowheads="1"/>
          </p:cNvPicPr>
          <p:nvPr/>
        </p:nvPicPr>
        <p:blipFill>
          <a:blip r:embed="rId3"/>
          <a:srcRect/>
          <a:stretch>
            <a:fillRect/>
          </a:stretch>
        </p:blipFill>
        <p:spPr bwMode="auto">
          <a:xfrm>
            <a:off x="642938" y="357188"/>
            <a:ext cx="2357437" cy="2357437"/>
          </a:xfrm>
          <a:prstGeom prst="rect">
            <a:avLst/>
          </a:prstGeom>
          <a:noFill/>
          <a:ln w="9525">
            <a:noFill/>
            <a:miter lim="800000"/>
            <a:headEnd/>
            <a:tailEnd/>
          </a:ln>
        </p:spPr>
      </p:pic>
      <p:pic>
        <p:nvPicPr>
          <p:cNvPr id="16391" name="Picture 3" descr="C:\Users\admin\Desktop\Без названия (5).jpg"/>
          <p:cNvPicPr>
            <a:picLocks noChangeAspect="1" noChangeArrowheads="1"/>
          </p:cNvPicPr>
          <p:nvPr/>
        </p:nvPicPr>
        <p:blipFill>
          <a:blip r:embed="rId4"/>
          <a:srcRect/>
          <a:stretch>
            <a:fillRect/>
          </a:stretch>
        </p:blipFill>
        <p:spPr bwMode="auto">
          <a:xfrm>
            <a:off x="2357438" y="4214813"/>
            <a:ext cx="2643187" cy="2000250"/>
          </a:xfrm>
          <a:prstGeom prst="rect">
            <a:avLst/>
          </a:prstGeom>
          <a:noFill/>
          <a:ln w="9525">
            <a:noFill/>
            <a:miter lim="800000"/>
            <a:headEnd/>
            <a:tailEnd/>
          </a:ln>
        </p:spPr>
      </p:pic>
      <p:pic>
        <p:nvPicPr>
          <p:cNvPr id="16392" name="Picture 4" descr="C:\Users\admin\Desktop\Без названия (6).jpg"/>
          <p:cNvPicPr>
            <a:picLocks noChangeAspect="1" noChangeArrowheads="1"/>
          </p:cNvPicPr>
          <p:nvPr/>
        </p:nvPicPr>
        <p:blipFill>
          <a:blip r:embed="rId5"/>
          <a:srcRect/>
          <a:stretch>
            <a:fillRect/>
          </a:stretch>
        </p:blipFill>
        <p:spPr bwMode="auto">
          <a:xfrm>
            <a:off x="5429250" y="4000500"/>
            <a:ext cx="2828925" cy="2286000"/>
          </a:xfrm>
          <a:prstGeom prst="rect">
            <a:avLst/>
          </a:prstGeom>
          <a:noFill/>
          <a:ln w="9525">
            <a:noFill/>
            <a:miter lim="800000"/>
            <a:headEnd/>
            <a:tailEnd/>
          </a:ln>
        </p:spPr>
      </p:pic>
      <p:pic>
        <p:nvPicPr>
          <p:cNvPr id="16393" name="Picture 5" descr="C:\Users\admin\Desktop\Без названия (7).jpg"/>
          <p:cNvPicPr>
            <a:picLocks noChangeAspect="1" noChangeArrowheads="1"/>
          </p:cNvPicPr>
          <p:nvPr/>
        </p:nvPicPr>
        <p:blipFill>
          <a:blip r:embed="rId6"/>
          <a:srcRect/>
          <a:stretch>
            <a:fillRect/>
          </a:stretch>
        </p:blipFill>
        <p:spPr bwMode="auto">
          <a:xfrm>
            <a:off x="6786563" y="428625"/>
            <a:ext cx="1895475" cy="2286000"/>
          </a:xfrm>
          <a:prstGeom prst="rect">
            <a:avLst/>
          </a:prstGeom>
          <a:noFill/>
          <a:ln w="9525">
            <a:noFill/>
            <a:miter lim="800000"/>
            <a:headEnd/>
            <a:tailEnd/>
          </a:ln>
        </p:spPr>
      </p:pic>
      <p:pic>
        <p:nvPicPr>
          <p:cNvPr id="16394" name="Picture 6" descr="C:\Users\admin\Desktop\images (5).jpg"/>
          <p:cNvPicPr>
            <a:picLocks noChangeAspect="1" noChangeArrowheads="1"/>
          </p:cNvPicPr>
          <p:nvPr/>
        </p:nvPicPr>
        <p:blipFill>
          <a:blip r:embed="rId7"/>
          <a:srcRect/>
          <a:stretch>
            <a:fillRect/>
          </a:stretch>
        </p:blipFill>
        <p:spPr bwMode="auto">
          <a:xfrm>
            <a:off x="3143250" y="500063"/>
            <a:ext cx="3500438" cy="2071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pPr eaLnBrk="1" hangingPunct="1"/>
            <a:endParaRPr lang="ru-RU" smtClean="0"/>
          </a:p>
        </p:txBody>
      </p:sp>
      <p:sp>
        <p:nvSpPr>
          <p:cNvPr id="17411" name="Содержимое 2"/>
          <p:cNvSpPr>
            <a:spLocks noGrp="1"/>
          </p:cNvSpPr>
          <p:nvPr>
            <p:ph idx="1"/>
          </p:nvPr>
        </p:nvSpPr>
        <p:spPr/>
        <p:txBody>
          <a:bodyPr/>
          <a:lstStyle/>
          <a:p>
            <a:pPr eaLnBrk="1" hangingPunct="1"/>
            <a:endParaRPr lang="ru-RU" smtClean="0"/>
          </a:p>
        </p:txBody>
      </p:sp>
      <p:pic>
        <p:nvPicPr>
          <p:cNvPr id="17412"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17413" name="Rectangle 1"/>
          <p:cNvSpPr>
            <a:spLocks noChangeArrowheads="1"/>
          </p:cNvSpPr>
          <p:nvPr/>
        </p:nvSpPr>
        <p:spPr bwMode="auto">
          <a:xfrm rot="10800000" flipV="1">
            <a:off x="642938" y="442913"/>
            <a:ext cx="3500437" cy="3416300"/>
          </a:xfrm>
          <a:prstGeom prst="rect">
            <a:avLst/>
          </a:prstGeom>
          <a:noFill/>
          <a:ln w="9525">
            <a:noFill/>
            <a:miter lim="800000"/>
            <a:headEnd/>
            <a:tailEnd/>
          </a:ln>
        </p:spPr>
        <p:txBody>
          <a:bodyPr anchor="ctr">
            <a:spAutoFit/>
          </a:bodyPr>
          <a:lstStyle/>
          <a:p>
            <a:pPr indent="449263" algn="just"/>
            <a:r>
              <a:rPr lang="ru-RU">
                <a:latin typeface="Times New Roman" pitchFamily="18" charset="0"/>
                <a:ea typeface="Calibri" pitchFamily="34" charset="0"/>
                <a:cs typeface="Times New Roman" pitchFamily="18" charset="0"/>
              </a:rPr>
              <a:t>У  восточных славян одна из важнейших функций петуха как предвестника. Своим спевом   петух разгоняет нечисть до следующей ночи.  При вселении в новый дом петух играл роль «двойника» хозяина. Если петух благополучно  проводил в доме ночь, можно было вселяться. Славяне при строительстве дома приносили в жертву чёрного петуха.</a:t>
            </a:r>
            <a:endParaRPr lang="ru-RU">
              <a:ea typeface="Calibri" pitchFamily="34" charset="0"/>
              <a:cs typeface="Times New Roman" pitchFamily="18" charset="0"/>
            </a:endParaRPr>
          </a:p>
        </p:txBody>
      </p:sp>
      <p:sp>
        <p:nvSpPr>
          <p:cNvPr id="17414" name="Rectangle 2"/>
          <p:cNvSpPr>
            <a:spLocks noChangeArrowheads="1"/>
          </p:cNvSpPr>
          <p:nvPr/>
        </p:nvSpPr>
        <p:spPr bwMode="auto">
          <a:xfrm>
            <a:off x="4143375" y="3786188"/>
            <a:ext cx="4500563" cy="2308225"/>
          </a:xfrm>
          <a:prstGeom prst="rect">
            <a:avLst/>
          </a:prstGeom>
          <a:solidFill>
            <a:srgbClr val="FFFFFF"/>
          </a:solidFill>
          <a:ln w="9525">
            <a:noFill/>
            <a:miter lim="800000"/>
            <a:headEnd/>
            <a:tailEnd/>
          </a:ln>
        </p:spPr>
        <p:txBody>
          <a:bodyPr anchor="ctr">
            <a:spAutoFit/>
          </a:bodyPr>
          <a:lstStyle/>
          <a:p>
            <a:pPr indent="449263" algn="just"/>
            <a:r>
              <a:rPr lang="ru-RU">
                <a:latin typeface="Times New Roman" pitchFamily="18" charset="0"/>
                <a:ea typeface="Calibri" pitchFamily="34" charset="0"/>
                <a:cs typeface="Times New Roman" pitchFamily="18" charset="0"/>
              </a:rPr>
              <a:t>В Китае красный петух изображается на стенах дома как талисман против огня. В китайской традиции петух с золотыми перьями, который поет трижды в день (на восходе солнца, пополудни и во время захода солнца), носит эпитет «небесный» и считается человеческим началом, знаком человеческой силы «Янь».</a:t>
            </a:r>
            <a:endParaRPr lang="ru-RU">
              <a:ea typeface="Calibri" pitchFamily="34" charset="0"/>
              <a:cs typeface="Times New Roman" pitchFamily="18" charset="0"/>
            </a:endParaRPr>
          </a:p>
        </p:txBody>
      </p:sp>
      <p:pic>
        <p:nvPicPr>
          <p:cNvPr id="17415" name="Picture 4" descr="C:\Users\admin\Desktop\images (4).jpg"/>
          <p:cNvPicPr>
            <a:picLocks noChangeAspect="1" noChangeArrowheads="1"/>
          </p:cNvPicPr>
          <p:nvPr/>
        </p:nvPicPr>
        <p:blipFill>
          <a:blip r:embed="rId3"/>
          <a:srcRect/>
          <a:stretch>
            <a:fillRect/>
          </a:stretch>
        </p:blipFill>
        <p:spPr bwMode="auto">
          <a:xfrm>
            <a:off x="642938" y="3857625"/>
            <a:ext cx="3429000" cy="2500313"/>
          </a:xfrm>
          <a:prstGeom prst="rect">
            <a:avLst/>
          </a:prstGeom>
          <a:noFill/>
          <a:ln w="9525">
            <a:noFill/>
            <a:miter lim="800000"/>
            <a:headEnd/>
            <a:tailEnd/>
          </a:ln>
        </p:spPr>
      </p:pic>
      <p:pic>
        <p:nvPicPr>
          <p:cNvPr id="17416" name="Picture 5" descr="C:\Users\admin\Desktop\Без названия (1).jpg"/>
          <p:cNvPicPr>
            <a:picLocks noChangeAspect="1" noChangeArrowheads="1"/>
          </p:cNvPicPr>
          <p:nvPr/>
        </p:nvPicPr>
        <p:blipFill>
          <a:blip r:embed="rId4"/>
          <a:srcRect/>
          <a:stretch>
            <a:fillRect/>
          </a:stretch>
        </p:blipFill>
        <p:spPr bwMode="auto">
          <a:xfrm>
            <a:off x="4357688" y="500063"/>
            <a:ext cx="4214812"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pPr eaLnBrk="1" hangingPunct="1"/>
            <a:endParaRPr lang="ru-RU" smtClean="0"/>
          </a:p>
        </p:txBody>
      </p:sp>
      <p:sp>
        <p:nvSpPr>
          <p:cNvPr id="18435" name="Содержимое 2"/>
          <p:cNvSpPr>
            <a:spLocks noGrp="1"/>
          </p:cNvSpPr>
          <p:nvPr>
            <p:ph idx="1"/>
          </p:nvPr>
        </p:nvSpPr>
        <p:spPr/>
        <p:txBody>
          <a:bodyPr/>
          <a:lstStyle/>
          <a:p>
            <a:pPr eaLnBrk="1" hangingPunct="1"/>
            <a:endParaRPr lang="ru-RU" smtClean="0"/>
          </a:p>
        </p:txBody>
      </p:sp>
      <p:pic>
        <p:nvPicPr>
          <p:cNvPr id="18436"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pic>
        <p:nvPicPr>
          <p:cNvPr id="18437" name="Picture 1" descr="C:\Users\admin\Desktop\300px-Bol,_Michiel_de_Ruyter.jpg"/>
          <p:cNvPicPr>
            <a:picLocks noChangeAspect="1" noChangeArrowheads="1"/>
          </p:cNvPicPr>
          <p:nvPr/>
        </p:nvPicPr>
        <p:blipFill>
          <a:blip r:embed="rId3"/>
          <a:srcRect/>
          <a:stretch>
            <a:fillRect/>
          </a:stretch>
        </p:blipFill>
        <p:spPr bwMode="auto">
          <a:xfrm>
            <a:off x="642938" y="454025"/>
            <a:ext cx="2524125" cy="2903538"/>
          </a:xfrm>
          <a:prstGeom prst="rect">
            <a:avLst/>
          </a:prstGeom>
          <a:noFill/>
          <a:ln w="9525">
            <a:noFill/>
            <a:miter lim="800000"/>
            <a:headEnd/>
            <a:tailEnd/>
          </a:ln>
        </p:spPr>
      </p:pic>
      <p:pic>
        <p:nvPicPr>
          <p:cNvPr id="18438" name="Picture 2" descr="C:\Users\admin\Desktop\images (5).jpg"/>
          <p:cNvPicPr>
            <a:picLocks noChangeAspect="1" noChangeArrowheads="1"/>
          </p:cNvPicPr>
          <p:nvPr/>
        </p:nvPicPr>
        <p:blipFill>
          <a:blip r:embed="rId4"/>
          <a:srcRect/>
          <a:stretch>
            <a:fillRect/>
          </a:stretch>
        </p:blipFill>
        <p:spPr bwMode="auto">
          <a:xfrm>
            <a:off x="5929313" y="3214688"/>
            <a:ext cx="2528887" cy="2928937"/>
          </a:xfrm>
          <a:prstGeom prst="rect">
            <a:avLst/>
          </a:prstGeom>
          <a:noFill/>
          <a:ln w="9525">
            <a:noFill/>
            <a:miter lim="800000"/>
            <a:headEnd/>
            <a:tailEnd/>
          </a:ln>
        </p:spPr>
      </p:pic>
      <p:sp>
        <p:nvSpPr>
          <p:cNvPr id="18439" name="Rectangle 4"/>
          <p:cNvSpPr>
            <a:spLocks noChangeArrowheads="1"/>
          </p:cNvSpPr>
          <p:nvPr/>
        </p:nvSpPr>
        <p:spPr bwMode="auto">
          <a:xfrm>
            <a:off x="3286125" y="642938"/>
            <a:ext cx="5072063" cy="2586037"/>
          </a:xfrm>
          <a:prstGeom prst="rect">
            <a:avLst/>
          </a:prstGeom>
          <a:noFill/>
          <a:ln w="9525">
            <a:noFill/>
            <a:miter lim="800000"/>
            <a:headEnd/>
            <a:tailEnd/>
          </a:ln>
        </p:spPr>
        <p:txBody>
          <a:bodyPr anchor="ctr">
            <a:spAutoFit/>
          </a:bodyPr>
          <a:lstStyle/>
          <a:p>
            <a:pPr indent="449263" algn="just"/>
            <a:r>
              <a:rPr lang="ru-RU">
                <a:latin typeface="Times New Roman" pitchFamily="18" charset="0"/>
                <a:ea typeface="Calibri" pitchFamily="34" charset="0"/>
                <a:cs typeface="Times New Roman" pitchFamily="18" charset="0"/>
              </a:rPr>
              <a:t>Любопытный случай произошел в 1793 г. с английским адмиралом Беркли. В плавании его постоянно сопровождал петух. Однажды флагманский корабль   "Мальборо" попал под обстрел противника. В критический момент сражения на сломанную мачту взлетел петух. Его клич поднял боевой дух англичан. Только поэтому, как утверждается, они одержали победу. </a:t>
            </a:r>
            <a:endParaRPr lang="ru-RU">
              <a:ea typeface="Calibri" pitchFamily="34" charset="0"/>
              <a:cs typeface="Times New Roman" pitchFamily="18" charset="0"/>
            </a:endParaRPr>
          </a:p>
        </p:txBody>
      </p:sp>
      <p:sp>
        <p:nvSpPr>
          <p:cNvPr id="18440" name="Rectangle 5"/>
          <p:cNvSpPr>
            <a:spLocks noChangeArrowheads="1"/>
          </p:cNvSpPr>
          <p:nvPr/>
        </p:nvSpPr>
        <p:spPr bwMode="auto">
          <a:xfrm>
            <a:off x="2357438" y="3571875"/>
            <a:ext cx="3357562" cy="2862263"/>
          </a:xfrm>
          <a:prstGeom prst="rect">
            <a:avLst/>
          </a:prstGeom>
          <a:noFill/>
          <a:ln w="9525">
            <a:noFill/>
            <a:miter lim="800000"/>
            <a:headEnd/>
            <a:tailEnd/>
          </a:ln>
        </p:spPr>
        <p:txBody>
          <a:bodyPr anchor="ctr">
            <a:spAutoFit/>
          </a:bodyPr>
          <a:lstStyle/>
          <a:p>
            <a:pPr indent="449263" algn="just"/>
            <a:r>
              <a:rPr lang="ru-RU">
                <a:latin typeface="Times New Roman" pitchFamily="18" charset="0"/>
                <a:ea typeface="Calibri" pitchFamily="34" charset="0"/>
                <a:cs typeface="Times New Roman" pitchFamily="18" charset="0"/>
              </a:rPr>
              <a:t>«Будимир» - так называют петуха в Украине. И это его свойство использовалось людьми не только в быту, но и в военных походах. А.В.Суворов использовал петуха в качестве будильника. По утверждению современников полководец часто брал петуха с собой в поход.</a:t>
            </a:r>
            <a:endParaRPr lang="ru-RU">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pPr eaLnBrk="1" hangingPunct="1"/>
            <a:endParaRPr lang="ru-RU" smtClean="0"/>
          </a:p>
        </p:txBody>
      </p:sp>
      <p:sp>
        <p:nvSpPr>
          <p:cNvPr id="19459" name="Содержимое 2"/>
          <p:cNvSpPr>
            <a:spLocks noGrp="1"/>
          </p:cNvSpPr>
          <p:nvPr>
            <p:ph idx="1"/>
          </p:nvPr>
        </p:nvSpPr>
        <p:spPr/>
        <p:txBody>
          <a:bodyPr/>
          <a:lstStyle/>
          <a:p>
            <a:pPr eaLnBrk="1" hangingPunct="1"/>
            <a:endParaRPr lang="ru-RU" smtClean="0"/>
          </a:p>
        </p:txBody>
      </p:sp>
      <p:pic>
        <p:nvPicPr>
          <p:cNvPr id="19460"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19461" name="Rectangle 1"/>
          <p:cNvSpPr>
            <a:spLocks noChangeArrowheads="1"/>
          </p:cNvSpPr>
          <p:nvPr/>
        </p:nvSpPr>
        <p:spPr bwMode="auto">
          <a:xfrm>
            <a:off x="0" y="0"/>
            <a:ext cx="728663" cy="307975"/>
          </a:xfrm>
          <a:prstGeom prst="rect">
            <a:avLst/>
          </a:prstGeom>
          <a:noFill/>
          <a:ln w="9525">
            <a:noFill/>
            <a:miter lim="800000"/>
            <a:headEnd/>
            <a:tailEnd/>
          </a:ln>
        </p:spPr>
        <p:txBody>
          <a:bodyPr wrap="none" anchor="ctr">
            <a:spAutoFit/>
          </a:bodyPr>
          <a:lstStyle/>
          <a:p>
            <a:pPr indent="449263"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
        <p:nvSpPr>
          <p:cNvPr id="19462" name="Rectangle 2"/>
          <p:cNvSpPr>
            <a:spLocks noChangeArrowheads="1"/>
          </p:cNvSpPr>
          <p:nvPr/>
        </p:nvSpPr>
        <p:spPr bwMode="auto">
          <a:xfrm>
            <a:off x="1643063" y="857250"/>
            <a:ext cx="3286125" cy="4894263"/>
          </a:xfrm>
          <a:prstGeom prst="rect">
            <a:avLst/>
          </a:prstGeom>
          <a:noFill/>
          <a:ln w="9525">
            <a:noFill/>
            <a:miter lim="800000"/>
            <a:headEnd/>
            <a:tailEnd/>
          </a:ln>
        </p:spPr>
        <p:txBody>
          <a:bodyPr anchor="ctr">
            <a:spAutoFit/>
          </a:bodyPr>
          <a:lstStyle/>
          <a:p>
            <a:pPr indent="449263" algn="just"/>
            <a:r>
              <a:rPr lang="ru-RU" sz="2400">
                <a:latin typeface="Times New Roman" pitchFamily="18" charset="0"/>
                <a:ea typeface="Calibri" pitchFamily="34" charset="0"/>
                <a:cs typeface="Times New Roman" pitchFamily="18" charset="0"/>
              </a:rPr>
              <a:t>Как самая бойкая из птиц  петух служит символом борьбы и боя. В геральдике при изображении петуха могут выделяться особой краской гребень и бородка, открытый клюв (поющий петух). Петух с поднятой  ногой означает готовность принять </a:t>
            </a:r>
          </a:p>
          <a:p>
            <a:pPr indent="449263" algn="just"/>
            <a:r>
              <a:rPr lang="ru-RU" sz="2400">
                <a:latin typeface="Times New Roman" pitchFamily="18" charset="0"/>
                <a:ea typeface="Calibri" pitchFamily="34" charset="0"/>
                <a:cs typeface="Times New Roman" pitchFamily="18" charset="0"/>
              </a:rPr>
              <a:t>                           бой.</a:t>
            </a:r>
            <a:endParaRPr lang="ru-RU" sz="2400">
              <a:ea typeface="Calibri" pitchFamily="34" charset="0"/>
              <a:cs typeface="Times New Roman" pitchFamily="18" charset="0"/>
            </a:endParaRPr>
          </a:p>
        </p:txBody>
      </p:sp>
      <p:pic>
        <p:nvPicPr>
          <p:cNvPr id="19463" name="Picture 3" descr="C:\Users\admin\Desktop\150px-Coat_of_arms_of_Wallonia_(Belgium).svg.png"/>
          <p:cNvPicPr>
            <a:picLocks noChangeAspect="1" noChangeArrowheads="1"/>
          </p:cNvPicPr>
          <p:nvPr/>
        </p:nvPicPr>
        <p:blipFill>
          <a:blip r:embed="rId3"/>
          <a:srcRect/>
          <a:stretch>
            <a:fillRect/>
          </a:stretch>
        </p:blipFill>
        <p:spPr bwMode="auto">
          <a:xfrm>
            <a:off x="5357813" y="857250"/>
            <a:ext cx="3143250" cy="5214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p:txBody>
          <a:bodyPr/>
          <a:lstStyle/>
          <a:p>
            <a:pPr eaLnBrk="1" hangingPunct="1"/>
            <a:endParaRPr lang="ru-RU" smtClean="0"/>
          </a:p>
        </p:txBody>
      </p:sp>
      <p:sp>
        <p:nvSpPr>
          <p:cNvPr id="20483" name="Содержимое 2"/>
          <p:cNvSpPr>
            <a:spLocks noGrp="1"/>
          </p:cNvSpPr>
          <p:nvPr>
            <p:ph idx="1"/>
          </p:nvPr>
        </p:nvSpPr>
        <p:spPr/>
        <p:txBody>
          <a:bodyPr/>
          <a:lstStyle/>
          <a:p>
            <a:pPr eaLnBrk="1" hangingPunct="1"/>
            <a:endParaRPr lang="ru-RU" smtClean="0"/>
          </a:p>
        </p:txBody>
      </p:sp>
      <p:pic>
        <p:nvPicPr>
          <p:cNvPr id="20484" name="Picture 7" descr="0304888"/>
          <p:cNvPicPr>
            <a:picLocks noChangeAspect="1" noChangeArrowheads="1"/>
          </p:cNvPicPr>
          <p:nvPr/>
        </p:nvPicPr>
        <p:blipFill>
          <a:blip r:embed="rId2"/>
          <a:srcRect/>
          <a:stretch>
            <a:fillRect/>
          </a:stretch>
        </p:blipFill>
        <p:spPr bwMode="auto">
          <a:xfrm>
            <a:off x="0" y="-180975"/>
            <a:ext cx="9296400" cy="7038975"/>
          </a:xfrm>
          <a:prstGeom prst="rect">
            <a:avLst/>
          </a:prstGeom>
          <a:noFill/>
          <a:ln w="9525">
            <a:noFill/>
            <a:miter lim="800000"/>
            <a:headEnd/>
            <a:tailEnd/>
          </a:ln>
        </p:spPr>
      </p:pic>
      <p:pic>
        <p:nvPicPr>
          <p:cNvPr id="20485" name="Рисунок 4" descr="index.jpg"/>
          <p:cNvPicPr>
            <a:picLocks noChangeAspect="1"/>
          </p:cNvPicPr>
          <p:nvPr/>
        </p:nvPicPr>
        <p:blipFill>
          <a:blip r:embed="rId3"/>
          <a:srcRect/>
          <a:stretch>
            <a:fillRect/>
          </a:stretch>
        </p:blipFill>
        <p:spPr bwMode="auto">
          <a:xfrm>
            <a:off x="714375" y="500063"/>
            <a:ext cx="3568700" cy="4071937"/>
          </a:xfrm>
          <a:prstGeom prst="rect">
            <a:avLst/>
          </a:prstGeom>
          <a:noFill/>
          <a:ln w="9525">
            <a:noFill/>
            <a:miter lim="800000"/>
            <a:headEnd/>
            <a:tailEnd/>
          </a:ln>
        </p:spPr>
      </p:pic>
      <p:sp>
        <p:nvSpPr>
          <p:cNvPr id="20486" name="Прямоугольник 5"/>
          <p:cNvSpPr>
            <a:spLocks noChangeArrowheads="1"/>
          </p:cNvSpPr>
          <p:nvPr/>
        </p:nvSpPr>
        <p:spPr bwMode="auto">
          <a:xfrm>
            <a:off x="4357688" y="1071563"/>
            <a:ext cx="3857625" cy="646112"/>
          </a:xfrm>
          <a:prstGeom prst="rect">
            <a:avLst/>
          </a:prstGeom>
          <a:noFill/>
          <a:ln w="9525">
            <a:noFill/>
            <a:miter lim="800000"/>
            <a:headEnd/>
            <a:tailEnd/>
          </a:ln>
        </p:spPr>
        <p:txBody>
          <a:bodyPr>
            <a:spAutoFit/>
          </a:bodyPr>
          <a:lstStyle/>
          <a:p>
            <a:endParaRPr lang="ru-RU">
              <a:latin typeface="Calibri" pitchFamily="34" charset="0"/>
            </a:endParaRPr>
          </a:p>
          <a:p>
            <a:r>
              <a:rPr lang="ru-RU">
                <a:latin typeface="Times New Roman" pitchFamily="18" charset="0"/>
                <a:cs typeface="Times New Roman" pitchFamily="18" charset="0"/>
              </a:rPr>
              <a:t>   «ки-ке-ри-ки» (Германи</a:t>
            </a:r>
            <a:r>
              <a:rPr lang="ru-RU">
                <a:latin typeface="Calibri" pitchFamily="34" charset="0"/>
              </a:rPr>
              <a:t>я), </a:t>
            </a:r>
          </a:p>
        </p:txBody>
      </p:sp>
      <p:sp>
        <p:nvSpPr>
          <p:cNvPr id="20487" name="Прямоугольник 8"/>
          <p:cNvSpPr>
            <a:spLocks noChangeArrowheads="1"/>
          </p:cNvSpPr>
          <p:nvPr/>
        </p:nvSpPr>
        <p:spPr bwMode="auto">
          <a:xfrm>
            <a:off x="4500563" y="1714500"/>
            <a:ext cx="3571875"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«ко-ко-ри-ко» (Франция, Турция), </a:t>
            </a:r>
          </a:p>
        </p:txBody>
      </p:sp>
      <p:sp>
        <p:nvSpPr>
          <p:cNvPr id="20488" name="Прямоугольник 9"/>
          <p:cNvSpPr>
            <a:spLocks noChangeArrowheads="1"/>
          </p:cNvSpPr>
          <p:nvPr/>
        </p:nvSpPr>
        <p:spPr bwMode="auto">
          <a:xfrm>
            <a:off x="4500563" y="2143125"/>
            <a:ext cx="3857625"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«ку-ке-ли-ку» (Швеция),</a:t>
            </a:r>
          </a:p>
        </p:txBody>
      </p:sp>
      <p:sp>
        <p:nvSpPr>
          <p:cNvPr id="20489" name="Прямоугольник 10"/>
          <p:cNvSpPr>
            <a:spLocks noChangeArrowheads="1"/>
          </p:cNvSpPr>
          <p:nvPr/>
        </p:nvSpPr>
        <p:spPr bwMode="auto">
          <a:xfrm>
            <a:off x="4000500" y="642938"/>
            <a:ext cx="4786313" cy="646112"/>
          </a:xfrm>
          <a:prstGeom prst="rect">
            <a:avLst/>
          </a:prstGeom>
          <a:noFill/>
          <a:ln w="9525">
            <a:noFill/>
            <a:miter lim="800000"/>
            <a:headEnd/>
            <a:tailEnd/>
          </a:ln>
        </p:spPr>
        <p:txBody>
          <a:bodyPr>
            <a:spAutoFit/>
          </a:bodyPr>
          <a:lstStyle/>
          <a:p>
            <a:r>
              <a:rPr lang="ru-RU">
                <a:latin typeface="Calibri" pitchFamily="34" charset="0"/>
              </a:rPr>
              <a:t>        </a:t>
            </a:r>
            <a:r>
              <a:rPr lang="ru-RU">
                <a:latin typeface="Times New Roman" pitchFamily="18" charset="0"/>
                <a:cs typeface="Times New Roman" pitchFamily="18" charset="0"/>
              </a:rPr>
              <a:t>Петушиное пение звучит в разных странах</a:t>
            </a:r>
          </a:p>
          <a:p>
            <a:r>
              <a:rPr lang="ru-RU">
                <a:latin typeface="Times New Roman" pitchFamily="18" charset="0"/>
                <a:cs typeface="Times New Roman" pitchFamily="18" charset="0"/>
              </a:rPr>
              <a:t>        по-разному:      </a:t>
            </a:r>
          </a:p>
        </p:txBody>
      </p:sp>
      <p:sp>
        <p:nvSpPr>
          <p:cNvPr id="20490" name="Прямоугольник 11"/>
          <p:cNvSpPr>
            <a:spLocks noChangeArrowheads="1"/>
          </p:cNvSpPr>
          <p:nvPr/>
        </p:nvSpPr>
        <p:spPr bwMode="auto">
          <a:xfrm>
            <a:off x="4500563" y="2643188"/>
            <a:ext cx="3286125" cy="369887"/>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«ку-ке-лу-ку!» (Голландия),</a:t>
            </a:r>
          </a:p>
        </p:txBody>
      </p:sp>
      <p:sp>
        <p:nvSpPr>
          <p:cNvPr id="20491" name="Прямоугольник 12"/>
          <p:cNvSpPr>
            <a:spLocks noChangeArrowheads="1"/>
          </p:cNvSpPr>
          <p:nvPr/>
        </p:nvSpPr>
        <p:spPr bwMode="auto">
          <a:xfrm>
            <a:off x="4500563" y="3244850"/>
            <a:ext cx="3000375" cy="368300"/>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«чи-ки-ри-чи» (Италия),</a:t>
            </a:r>
          </a:p>
        </p:txBody>
      </p:sp>
      <p:sp>
        <p:nvSpPr>
          <p:cNvPr id="20492" name="Прямоугольник 13"/>
          <p:cNvSpPr>
            <a:spLocks noChangeArrowheads="1"/>
          </p:cNvSpPr>
          <p:nvPr/>
        </p:nvSpPr>
        <p:spPr bwMode="auto">
          <a:xfrm rot="10800000" flipV="1">
            <a:off x="4500563" y="3841750"/>
            <a:ext cx="4643437" cy="368300"/>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«ки-ки-ри-ки» (Испания и Чехия), </a:t>
            </a:r>
          </a:p>
        </p:txBody>
      </p:sp>
      <p:sp>
        <p:nvSpPr>
          <p:cNvPr id="20493" name="Прямоугольник 14"/>
          <p:cNvSpPr>
            <a:spLocks noChangeArrowheads="1"/>
          </p:cNvSpPr>
          <p:nvPr/>
        </p:nvSpPr>
        <p:spPr bwMode="auto">
          <a:xfrm rot="10800000" flipV="1">
            <a:off x="4500563" y="4424363"/>
            <a:ext cx="3714750" cy="369887"/>
          </a:xfrm>
          <a:prstGeom prst="rect">
            <a:avLst/>
          </a:prstGeom>
          <a:noFill/>
          <a:ln w="9525">
            <a:noFill/>
            <a:miter lim="800000"/>
            <a:headEnd/>
            <a:tailEnd/>
          </a:ln>
        </p:spPr>
        <p:txBody>
          <a:bodyPr>
            <a:spAutoFit/>
          </a:bodyPr>
          <a:lstStyle/>
          <a:p>
            <a:r>
              <a:rPr lang="ru-RU">
                <a:latin typeface="Calibri" pitchFamily="34" charset="0"/>
              </a:rPr>
              <a:t> </a:t>
            </a:r>
            <a:r>
              <a:rPr lang="ru-RU">
                <a:latin typeface="Times New Roman" pitchFamily="18" charset="0"/>
                <a:cs typeface="Times New Roman" pitchFamily="18" charset="0"/>
              </a:rPr>
              <a:t>«ку-ку-ри-ку» (Польша), </a:t>
            </a:r>
          </a:p>
        </p:txBody>
      </p:sp>
      <p:sp>
        <p:nvSpPr>
          <p:cNvPr id="20494" name="Прямоугольник 15"/>
          <p:cNvSpPr>
            <a:spLocks noChangeArrowheads="1"/>
          </p:cNvSpPr>
          <p:nvPr/>
        </p:nvSpPr>
        <p:spPr bwMode="auto">
          <a:xfrm>
            <a:off x="4572000" y="5000625"/>
            <a:ext cx="3857625"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«ку-ку-ри-гу» (Болгария и Румыния),</a:t>
            </a:r>
          </a:p>
        </p:txBody>
      </p:sp>
      <p:sp>
        <p:nvSpPr>
          <p:cNvPr id="20495" name="Прямоугольник 16"/>
          <p:cNvSpPr>
            <a:spLocks noChangeArrowheads="1"/>
          </p:cNvSpPr>
          <p:nvPr/>
        </p:nvSpPr>
        <p:spPr bwMode="auto">
          <a:xfrm>
            <a:off x="2143125" y="5572125"/>
            <a:ext cx="3113088"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«ко-кэ-кок-ко» (Япония),</a:t>
            </a:r>
          </a:p>
        </p:txBody>
      </p:sp>
      <p:sp>
        <p:nvSpPr>
          <p:cNvPr id="20496" name="Прямоугольник 17"/>
          <p:cNvSpPr>
            <a:spLocks noChangeArrowheads="1"/>
          </p:cNvSpPr>
          <p:nvPr/>
        </p:nvSpPr>
        <p:spPr bwMode="auto">
          <a:xfrm flipH="1">
            <a:off x="4786313" y="5572125"/>
            <a:ext cx="3786187"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«кок-э-дудл-ду» (Англия).</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2"/>
          <p:cNvSpPr>
            <a:spLocks noGrp="1"/>
          </p:cNvSpPr>
          <p:nvPr>
            <p:ph type="title"/>
          </p:nvPr>
        </p:nvSpPr>
        <p:spPr/>
        <p:txBody>
          <a:bodyPr/>
          <a:lstStyle/>
          <a:p>
            <a:pPr eaLnBrk="1" hangingPunct="1"/>
            <a:endParaRPr lang="ru-RU" smtClean="0"/>
          </a:p>
        </p:txBody>
      </p:sp>
      <p:sp>
        <p:nvSpPr>
          <p:cNvPr id="3075" name="Содержимое 13"/>
          <p:cNvSpPr>
            <a:spLocks noGrp="1"/>
          </p:cNvSpPr>
          <p:nvPr>
            <p:ph sz="half" idx="1"/>
          </p:nvPr>
        </p:nvSpPr>
        <p:spPr/>
        <p:txBody>
          <a:bodyPr/>
          <a:lstStyle/>
          <a:p>
            <a:pPr eaLnBrk="1" hangingPunct="1"/>
            <a:endParaRPr lang="ru-RU" smtClean="0"/>
          </a:p>
        </p:txBody>
      </p:sp>
      <p:sp>
        <p:nvSpPr>
          <p:cNvPr id="3076" name="Содержимое 14"/>
          <p:cNvSpPr>
            <a:spLocks noGrp="1"/>
          </p:cNvSpPr>
          <p:nvPr>
            <p:ph sz="half" idx="2"/>
          </p:nvPr>
        </p:nvSpPr>
        <p:spPr/>
        <p:txBody>
          <a:bodyPr/>
          <a:lstStyle/>
          <a:p>
            <a:pPr eaLnBrk="1" hangingPunct="1"/>
            <a:endParaRPr lang="ru-RU" smtClean="0"/>
          </a:p>
        </p:txBody>
      </p:sp>
      <p:pic>
        <p:nvPicPr>
          <p:cNvPr id="3077"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3078" name="Rectangle 1"/>
          <p:cNvSpPr>
            <a:spLocks noChangeArrowheads="1"/>
          </p:cNvSpPr>
          <p:nvPr/>
        </p:nvSpPr>
        <p:spPr bwMode="auto">
          <a:xfrm>
            <a:off x="857250" y="714375"/>
            <a:ext cx="7286625" cy="4894263"/>
          </a:xfrm>
          <a:prstGeom prst="rect">
            <a:avLst/>
          </a:prstGeom>
          <a:noFill/>
          <a:ln w="9525">
            <a:noFill/>
            <a:miter lim="800000"/>
            <a:headEnd/>
            <a:tailEnd/>
          </a:ln>
        </p:spPr>
        <p:txBody>
          <a:bodyPr anchor="ctr">
            <a:spAutoFit/>
          </a:bodyPr>
          <a:lstStyle/>
          <a:p>
            <a:pPr indent="449263" algn="just"/>
            <a:r>
              <a:rPr lang="ru-RU" sz="2400" b="1">
                <a:latin typeface="Times New Roman" pitchFamily="18" charset="0"/>
                <a:ea typeface="Calibri" pitchFamily="34" charset="0"/>
                <a:cs typeface="Times New Roman" pitchFamily="18" charset="0"/>
              </a:rPr>
              <a:t>Цель исследования:</a:t>
            </a:r>
            <a:r>
              <a:rPr lang="ru-RU" sz="2400">
                <a:latin typeface="Times New Roman" pitchFamily="18" charset="0"/>
                <a:ea typeface="Calibri" pitchFamily="34" charset="0"/>
                <a:cs typeface="Times New Roman" pitchFamily="18" charset="0"/>
              </a:rPr>
              <a:t> Изучение образа петуха</a:t>
            </a:r>
            <a:r>
              <a:rPr lang="ru-RU" sz="2400">
                <a:ea typeface="Calibri" pitchFamily="34" charset="0"/>
                <a:cs typeface="Times New Roman" pitchFamily="18" charset="0"/>
              </a:rPr>
              <a:t> </a:t>
            </a:r>
            <a:r>
              <a:rPr lang="ru-RU" sz="2400" b="1">
                <a:latin typeface="Times New Roman" pitchFamily="18" charset="0"/>
                <a:ea typeface="Calibri" pitchFamily="34" charset="0"/>
                <a:cs typeface="Times New Roman" pitchFamily="18" charset="0"/>
              </a:rPr>
              <a:t>Задачи:</a:t>
            </a:r>
          </a:p>
          <a:p>
            <a:pPr indent="449263" algn="just" eaLnBrk="0" hangingPunct="0"/>
            <a:r>
              <a:rPr lang="ru-RU" sz="2400">
                <a:latin typeface="Times New Roman" pitchFamily="18" charset="0"/>
                <a:ea typeface="Calibri" pitchFamily="34" charset="0"/>
                <a:cs typeface="Times New Roman" pitchFamily="18" charset="0"/>
              </a:rPr>
              <a:t> 1.  Изучить материал о слове петух в справочной литературе.</a:t>
            </a:r>
            <a:endParaRPr lang="ru-RU" sz="2400">
              <a:ea typeface="Calibri" pitchFamily="34" charset="0"/>
              <a:cs typeface="Times New Roman" pitchFamily="18" charset="0"/>
            </a:endParaRPr>
          </a:p>
          <a:p>
            <a:pPr indent="449263" algn="just" eaLnBrk="0" hangingPunct="0"/>
            <a:r>
              <a:rPr lang="ru-RU" sz="2400">
                <a:latin typeface="Times New Roman" pitchFamily="18" charset="0"/>
                <a:ea typeface="Calibri" pitchFamily="34" charset="0"/>
                <a:cs typeface="Times New Roman" pitchFamily="18" charset="0"/>
              </a:rPr>
              <a:t> 2. Рассмотреть роль петуха в произведениях устного народного  творчества, мифологии.</a:t>
            </a:r>
            <a:endParaRPr lang="ru-RU" sz="2400">
              <a:ea typeface="Calibri" pitchFamily="34" charset="0"/>
              <a:cs typeface="Times New Roman" pitchFamily="18" charset="0"/>
            </a:endParaRPr>
          </a:p>
          <a:p>
            <a:pPr indent="449263" algn="just" eaLnBrk="0" hangingPunct="0"/>
            <a:r>
              <a:rPr lang="ru-RU" sz="2400">
                <a:latin typeface="Times New Roman" pitchFamily="18" charset="0"/>
                <a:ea typeface="Calibri" pitchFamily="34" charset="0"/>
                <a:cs typeface="Times New Roman" pitchFamily="18" charset="0"/>
              </a:rPr>
              <a:t> 3.  Изучить мнение учёных, почему поёт петух.</a:t>
            </a:r>
            <a:endParaRPr lang="ru-RU" sz="2400">
              <a:ea typeface="Calibri" pitchFamily="34" charset="0"/>
              <a:cs typeface="Times New Roman" pitchFamily="18" charset="0"/>
            </a:endParaRPr>
          </a:p>
          <a:p>
            <a:pPr indent="449263" algn="just" eaLnBrk="0" hangingPunct="0"/>
            <a:r>
              <a:rPr lang="ru-RU" sz="2400">
                <a:latin typeface="Times New Roman" pitchFamily="18" charset="0"/>
                <a:ea typeface="Calibri" pitchFamily="34" charset="0"/>
                <a:cs typeface="Times New Roman" pitchFamily="18" charset="0"/>
              </a:rPr>
              <a:t> 4.  Установить роль петуха как птицы у разных народов.</a:t>
            </a:r>
            <a:endParaRPr lang="ru-RU" sz="2400">
              <a:ea typeface="Calibri" pitchFamily="34" charset="0"/>
              <a:cs typeface="Times New Roman" pitchFamily="18" charset="0"/>
            </a:endParaRPr>
          </a:p>
          <a:p>
            <a:pPr indent="449263" algn="just" eaLnBrk="0" hangingPunct="0"/>
            <a:r>
              <a:rPr lang="ru-RU" sz="2400">
                <a:latin typeface="Times New Roman" pitchFamily="18" charset="0"/>
                <a:ea typeface="Calibri" pitchFamily="34" charset="0"/>
                <a:cs typeface="Times New Roman" pitchFamily="18" charset="0"/>
              </a:rPr>
              <a:t> </a:t>
            </a:r>
            <a:r>
              <a:rPr lang="ru-RU" sz="2400" b="1">
                <a:latin typeface="Times New Roman" pitchFamily="18" charset="0"/>
                <a:ea typeface="Calibri" pitchFamily="34" charset="0"/>
                <a:cs typeface="Times New Roman" pitchFamily="18" charset="0"/>
              </a:rPr>
              <a:t>Гипотеза исследования:</a:t>
            </a:r>
            <a:r>
              <a:rPr lang="ru-RU" sz="2400">
                <a:latin typeface="Times New Roman" pitchFamily="18" charset="0"/>
                <a:ea typeface="Calibri" pitchFamily="34" charset="0"/>
                <a:cs typeface="Times New Roman" pitchFamily="18" charset="0"/>
              </a:rPr>
              <a:t> </a:t>
            </a:r>
            <a:endParaRPr lang="ru-RU" sz="2400">
              <a:ea typeface="Calibri" pitchFamily="34" charset="0"/>
              <a:cs typeface="Times New Roman" pitchFamily="18" charset="0"/>
            </a:endParaRPr>
          </a:p>
          <a:p>
            <a:pPr indent="449263" algn="just" eaLnBrk="0" hangingPunct="0"/>
            <a:r>
              <a:rPr lang="ru-RU" sz="2400">
                <a:ea typeface="Calibri" pitchFamily="34" charset="0"/>
                <a:cs typeface="Times New Roman" pitchFamily="18" charset="0"/>
              </a:rPr>
              <a:t>           </a:t>
            </a:r>
            <a:r>
              <a:rPr lang="ru-RU" sz="2400">
                <a:latin typeface="Times New Roman" pitchFamily="18" charset="0"/>
                <a:ea typeface="Calibri" pitchFamily="34" charset="0"/>
                <a:cs typeface="Times New Roman" pitchFamily="18" charset="0"/>
              </a:rPr>
              <a:t> Предположим, что своим пением петух</a:t>
            </a:r>
          </a:p>
          <a:p>
            <a:pPr indent="449263" algn="ctr" eaLnBrk="0" hangingPunct="0"/>
            <a:r>
              <a:rPr lang="ru-RU" sz="2400">
                <a:latin typeface="Times New Roman" pitchFamily="18" charset="0"/>
                <a:ea typeface="Calibri" pitchFamily="34" charset="0"/>
                <a:cs typeface="Times New Roman" pitchFamily="18" charset="0"/>
              </a:rPr>
              <a:t>         сообщает   своему хозяину, что  пора вставать и      приниматься за работу.</a:t>
            </a:r>
            <a:endParaRPr lang="ru-RU" sz="24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pPr eaLnBrk="1" hangingPunct="1"/>
            <a:endParaRPr lang="ru-RU" smtClean="0"/>
          </a:p>
        </p:txBody>
      </p:sp>
      <p:graphicFrame>
        <p:nvGraphicFramePr>
          <p:cNvPr id="10" name="Содержимое 9"/>
          <p:cNvGraphicFramePr>
            <a:graphicFrameLocks noGrp="1"/>
          </p:cNvGraphicFramePr>
          <p:nvPr>
            <p:ph idx="1"/>
          </p:nvPr>
        </p:nvGraphicFramePr>
        <p:xfrm>
          <a:off x="1857375" y="3214688"/>
          <a:ext cx="6143625" cy="2214562"/>
        </p:xfrm>
        <a:graphic>
          <a:graphicData uri="http://schemas.openxmlformats.org/drawingml/2006/table">
            <a:tbl>
              <a:tblPr firstRow="1" bandRow="1">
                <a:tableStyleId>{5C22544A-7EE6-4342-B048-85BDC9FD1C3A}</a:tableStyleId>
              </a:tblPr>
              <a:tblGrid>
                <a:gridCol w="3071834"/>
                <a:gridCol w="3071834"/>
              </a:tblGrid>
              <a:tr h="738193">
                <a:tc>
                  <a:txBody>
                    <a:bodyPr/>
                    <a:lstStyle/>
                    <a:p>
                      <a:endParaRPr lang="ru-RU" dirty="0"/>
                    </a:p>
                  </a:txBody>
                  <a:tcPr/>
                </a:tc>
                <a:tc>
                  <a:txBody>
                    <a:bodyPr/>
                    <a:lstStyle/>
                    <a:p>
                      <a:endParaRPr lang="ru-RU"/>
                    </a:p>
                  </a:txBody>
                  <a:tcPr/>
                </a:tc>
              </a:tr>
              <a:tr h="738193">
                <a:tc>
                  <a:txBody>
                    <a:bodyPr/>
                    <a:lstStyle/>
                    <a:p>
                      <a:endParaRPr lang="ru-RU"/>
                    </a:p>
                  </a:txBody>
                  <a:tcPr/>
                </a:tc>
                <a:tc>
                  <a:txBody>
                    <a:bodyPr/>
                    <a:lstStyle/>
                    <a:p>
                      <a:endParaRPr lang="ru-RU"/>
                    </a:p>
                  </a:txBody>
                  <a:tcPr/>
                </a:tc>
              </a:tr>
              <a:tr h="738193">
                <a:tc>
                  <a:txBody>
                    <a:bodyPr/>
                    <a:lstStyle/>
                    <a:p>
                      <a:endParaRPr lang="ru-RU"/>
                    </a:p>
                  </a:txBody>
                  <a:tcPr/>
                </a:tc>
                <a:tc>
                  <a:txBody>
                    <a:bodyPr/>
                    <a:lstStyle/>
                    <a:p>
                      <a:endParaRPr lang="ru-RU" dirty="0"/>
                    </a:p>
                  </a:txBody>
                  <a:tcPr/>
                </a:tc>
              </a:tr>
            </a:tbl>
          </a:graphicData>
        </a:graphic>
      </p:graphicFrame>
      <p:pic>
        <p:nvPicPr>
          <p:cNvPr id="21521"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21522" name="Rectangle 2"/>
          <p:cNvSpPr>
            <a:spLocks noChangeArrowheads="1"/>
          </p:cNvSpPr>
          <p:nvPr/>
        </p:nvSpPr>
        <p:spPr bwMode="auto">
          <a:xfrm>
            <a:off x="714375" y="500063"/>
            <a:ext cx="7858125" cy="2862262"/>
          </a:xfrm>
          <a:prstGeom prst="rect">
            <a:avLst/>
          </a:prstGeom>
          <a:noFill/>
          <a:ln w="9525">
            <a:solidFill>
              <a:schemeClr val="accent1"/>
            </a:solidFill>
            <a:miter lim="800000"/>
            <a:headEnd/>
            <a:tailEnd/>
          </a:ln>
        </p:spPr>
        <p:txBody>
          <a:bodyPr anchor="ctr">
            <a:spAutoFit/>
          </a:bodyPr>
          <a:lstStyle/>
          <a:p>
            <a:pPr>
              <a:defRPr/>
            </a:pPr>
            <a:r>
              <a:rPr lang="en-US" b="1" dirty="0">
                <a:latin typeface="Times New Roman" pitchFamily="18" charset="0"/>
                <a:cs typeface="Times New Roman" pitchFamily="18" charset="0"/>
              </a:rPr>
              <a:t>II</a:t>
            </a:r>
            <a:r>
              <a:rPr lang="ru-RU" b="1" dirty="0">
                <a:latin typeface="Times New Roman" pitchFamily="18" charset="0"/>
                <a:cs typeface="Times New Roman" pitchFamily="18" charset="0"/>
              </a:rPr>
              <a:t>.   Методы исследования</a:t>
            </a:r>
            <a:r>
              <a:rPr lang="ru-RU" dirty="0">
                <a:latin typeface="Times New Roman" pitchFamily="18" charset="0"/>
                <a:cs typeface="Times New Roman" pitchFamily="18" charset="0"/>
              </a:rPr>
              <a:t>.</a:t>
            </a:r>
          </a:p>
          <a:p>
            <a:pPr marL="342900" indent="-342900">
              <a:buFontTx/>
              <a:buAutoNum type="arabicPeriod"/>
              <a:defRPr/>
            </a:pPr>
            <a:r>
              <a:rPr lang="ru-RU" b="1" dirty="0">
                <a:latin typeface="Times New Roman" pitchFamily="18" charset="0"/>
                <a:cs typeface="Times New Roman" pitchFamily="18" charset="0"/>
              </a:rPr>
              <a:t>Анкетирование</a:t>
            </a:r>
            <a:r>
              <a:rPr lang="ru-RU" dirty="0">
                <a:latin typeface="Times New Roman" pitchFamily="18" charset="0"/>
                <a:ea typeface="Calibri" pitchFamily="34" charset="0"/>
                <a:cs typeface="Times New Roman" pitchFamily="18" charset="0"/>
              </a:rPr>
              <a:t>   </a:t>
            </a:r>
          </a:p>
          <a:p>
            <a:pPr marL="342900" indent="-342900">
              <a:defRPr/>
            </a:pPr>
            <a:r>
              <a:rPr lang="ru-RU" sz="2200" dirty="0">
                <a:latin typeface="Times New Roman" pitchFamily="18" charset="0"/>
                <a:ea typeface="Calibri" pitchFamily="34" charset="0"/>
                <a:cs typeface="Times New Roman" pitchFamily="18" charset="0"/>
              </a:rPr>
              <a:t>                 Мне интересно было узнать мнение учащихся  класса   по данной теме.  В процессе исследовательской работы было проведено анкетирование моих одноклассников, это дети 9 лет.  Всего прошли анкетирование  25 человек.</a:t>
            </a:r>
            <a:endParaRPr lang="ru-RU" sz="2200" dirty="0">
              <a:ea typeface="Calibri" pitchFamily="34" charset="0"/>
              <a:cs typeface="Times New Roman" pitchFamily="18" charset="0"/>
            </a:endParaRPr>
          </a:p>
          <a:p>
            <a:pPr>
              <a:defRPr/>
            </a:pPr>
            <a:endParaRPr lang="ru-RU" sz="1400" dirty="0">
              <a:latin typeface="Times New Roman" pitchFamily="18" charset="0"/>
              <a:ea typeface="Calibri" pitchFamily="34" charset="0"/>
              <a:cs typeface="Times New Roman" pitchFamily="18" charset="0"/>
            </a:endParaRPr>
          </a:p>
          <a:p>
            <a:pPr>
              <a:defRPr/>
            </a:pPr>
            <a:r>
              <a:rPr lang="ru-RU" sz="1400" dirty="0">
                <a:latin typeface="Calibri" pitchFamily="34" charset="0"/>
                <a:ea typeface="Calibri" pitchFamily="34" charset="0"/>
                <a:cs typeface="Times New Roman" pitchFamily="18" charset="0"/>
              </a:rPr>
              <a:t> </a:t>
            </a:r>
          </a:p>
          <a:p>
            <a:pPr>
              <a:defRPr/>
            </a:pPr>
            <a:r>
              <a:rPr lang="ru-RU" sz="1400" dirty="0">
                <a:latin typeface="Calibri" pitchFamily="34" charset="0"/>
                <a:ea typeface="Calibri" pitchFamily="34" charset="0"/>
                <a:cs typeface="Times New Roman" pitchFamily="18" charset="0"/>
              </a:rPr>
              <a:t> </a:t>
            </a:r>
          </a:p>
          <a:p>
            <a:pPr>
              <a:defRPr/>
            </a:pPr>
            <a:r>
              <a:rPr lang="ru-RU" sz="1400" dirty="0">
                <a:latin typeface="Calibri" pitchFamily="34" charset="0"/>
                <a:ea typeface="Calibri" pitchFamily="34" charset="0"/>
                <a:cs typeface="Times New Roman" pitchFamily="18" charset="0"/>
              </a:rPr>
              <a:t> </a:t>
            </a:r>
          </a:p>
        </p:txBody>
      </p:sp>
      <p:pic>
        <p:nvPicPr>
          <p:cNvPr id="21523" name="Рисунок 5" descr="таблица1.png"/>
          <p:cNvPicPr>
            <a:picLocks noChangeAspect="1"/>
          </p:cNvPicPr>
          <p:nvPr/>
        </p:nvPicPr>
        <p:blipFill>
          <a:blip r:embed="rId3"/>
          <a:srcRect/>
          <a:stretch>
            <a:fillRect/>
          </a:stretch>
        </p:blipFill>
        <p:spPr bwMode="auto">
          <a:xfrm>
            <a:off x="1071563" y="2857500"/>
            <a:ext cx="7021512"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pPr eaLnBrk="1" hangingPunct="1"/>
            <a:endParaRPr lang="ru-RU" smtClean="0"/>
          </a:p>
        </p:txBody>
      </p:sp>
      <p:sp>
        <p:nvSpPr>
          <p:cNvPr id="22531" name="Содержимое 2"/>
          <p:cNvSpPr>
            <a:spLocks noGrp="1"/>
          </p:cNvSpPr>
          <p:nvPr>
            <p:ph idx="1"/>
          </p:nvPr>
        </p:nvSpPr>
        <p:spPr/>
        <p:txBody>
          <a:bodyPr/>
          <a:lstStyle/>
          <a:p>
            <a:pPr eaLnBrk="1" hangingPunct="1"/>
            <a:endParaRPr lang="ru-RU" smtClean="0"/>
          </a:p>
        </p:txBody>
      </p:sp>
      <p:pic>
        <p:nvPicPr>
          <p:cNvPr id="22532"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22533" name="Rectangle 2"/>
          <p:cNvSpPr>
            <a:spLocks noChangeArrowheads="1"/>
          </p:cNvSpPr>
          <p:nvPr/>
        </p:nvSpPr>
        <p:spPr bwMode="auto">
          <a:xfrm>
            <a:off x="714375" y="352425"/>
            <a:ext cx="7572375" cy="2309813"/>
          </a:xfrm>
          <a:prstGeom prst="rect">
            <a:avLst/>
          </a:prstGeom>
          <a:noFill/>
          <a:ln w="9525">
            <a:noFill/>
            <a:miter lim="800000"/>
            <a:headEnd/>
            <a:tailEnd/>
          </a:ln>
        </p:spPr>
        <p:txBody>
          <a:bodyPr anchor="ctr">
            <a:spAutoFit/>
          </a:bodyPr>
          <a:lstStyle/>
          <a:p>
            <a:pPr algn="just"/>
            <a:r>
              <a:rPr lang="ru-RU" b="1">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a:p>
            <a:pPr algn="just" eaLnBrk="0" hangingPunct="0"/>
            <a:r>
              <a:rPr lang="ru-RU" b="1">
                <a:latin typeface="Times New Roman" pitchFamily="18" charset="0"/>
                <a:ea typeface="Calibri" pitchFamily="34" charset="0"/>
                <a:cs typeface="Times New Roman" pitchFamily="18" charset="0"/>
              </a:rPr>
              <a:t>Вывод.</a:t>
            </a:r>
            <a:r>
              <a:rPr lang="ru-RU">
                <a:latin typeface="Times New Roman" pitchFamily="18" charset="0"/>
                <a:ea typeface="Calibri" pitchFamily="34" charset="0"/>
                <a:cs typeface="Times New Roman" pitchFamily="18" charset="0"/>
              </a:rPr>
              <a:t>	Большая часть моих одноклассников живёт в многоэтажных домах, но пение петухов слышали летом, когда жили на даче или были на каникулах у бабушки в деревне. Анализ анкет показал, что  большинство ребят знают, что  птица, поющая на рассвете  – это петух.  Двое  ответили – соловей. На вопрос «Почему поёт эта птица?» ответ «не знаю» дали только три человека, а   21 человек убедительно ответил, чтобы разбудить людей,   И только  1 человек ответил, что  утру радуется соловей. </a:t>
            </a:r>
            <a:endParaRPr lang="ru-RU">
              <a:ea typeface="Calibri" pitchFamily="34" charset="0"/>
              <a:cs typeface="Times New Roman" pitchFamily="18" charset="0"/>
            </a:endParaRPr>
          </a:p>
        </p:txBody>
      </p:sp>
      <p:pic>
        <p:nvPicPr>
          <p:cNvPr id="22534" name="Picture 3" descr="C:\Users\admin\Desktop\Петух\IMG_8429.JPG"/>
          <p:cNvPicPr>
            <a:picLocks noChangeAspect="1" noChangeArrowheads="1"/>
          </p:cNvPicPr>
          <p:nvPr/>
        </p:nvPicPr>
        <p:blipFill>
          <a:blip r:embed="rId3"/>
          <a:srcRect/>
          <a:stretch>
            <a:fillRect/>
          </a:stretch>
        </p:blipFill>
        <p:spPr bwMode="auto">
          <a:xfrm>
            <a:off x="4857750" y="2928938"/>
            <a:ext cx="3571875" cy="3286125"/>
          </a:xfrm>
          <a:prstGeom prst="rect">
            <a:avLst/>
          </a:prstGeom>
          <a:noFill/>
          <a:ln w="9525">
            <a:noFill/>
            <a:miter lim="800000"/>
            <a:headEnd/>
            <a:tailEnd/>
          </a:ln>
        </p:spPr>
      </p:pic>
      <p:pic>
        <p:nvPicPr>
          <p:cNvPr id="22535" name="Picture 2" descr="C:\Users\admin\Desktop\Петух\IMG_8421.JPG"/>
          <p:cNvPicPr>
            <a:picLocks noChangeAspect="1" noChangeArrowheads="1"/>
          </p:cNvPicPr>
          <p:nvPr/>
        </p:nvPicPr>
        <p:blipFill>
          <a:blip r:embed="rId4"/>
          <a:srcRect/>
          <a:stretch>
            <a:fillRect/>
          </a:stretch>
        </p:blipFill>
        <p:spPr bwMode="auto">
          <a:xfrm>
            <a:off x="785813" y="2928938"/>
            <a:ext cx="3571875" cy="321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lstStyle/>
          <a:p>
            <a:pPr eaLnBrk="1" hangingPunct="1"/>
            <a:endParaRPr lang="ru-RU" smtClean="0"/>
          </a:p>
        </p:txBody>
      </p:sp>
      <p:graphicFrame>
        <p:nvGraphicFramePr>
          <p:cNvPr id="5" name="Содержимое 4"/>
          <p:cNvGraphicFramePr>
            <a:graphicFrameLocks noGrp="1"/>
          </p:cNvGraphicFramePr>
          <p:nvPr>
            <p:ph idx="1"/>
          </p:nvPr>
        </p:nvGraphicFramePr>
        <p:xfrm>
          <a:off x="2835275" y="2636838"/>
          <a:ext cx="3471863" cy="2454275"/>
        </p:xfrm>
        <a:graphic>
          <a:graphicData uri="http://schemas.openxmlformats.org/drawingml/2006/table">
            <a:tbl>
              <a:tblPr/>
              <a:tblGrid>
                <a:gridCol w="868045"/>
                <a:gridCol w="868045"/>
                <a:gridCol w="868045"/>
                <a:gridCol w="868045"/>
              </a:tblGrid>
              <a:tr h="0">
                <a:tc>
                  <a:txBody>
                    <a:bodyPr/>
                    <a:lstStyle/>
                    <a:p>
                      <a:pPr algn="just">
                        <a:lnSpc>
                          <a:spcPct val="115000"/>
                        </a:lnSpc>
                        <a:spcAft>
                          <a:spcPts val="0"/>
                        </a:spcAft>
                      </a:pPr>
                      <a:r>
                        <a:rPr lang="ru-RU" sz="1400">
                          <a:latin typeface="Times New Roman"/>
                          <a:ea typeface="Calibri"/>
                          <a:cs typeface="Times New Roman"/>
                        </a:rPr>
                        <a:t>Дата</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Крик петуха</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Восход </a:t>
                      </a:r>
                      <a:endParaRPr lang="ru-RU" sz="1100">
                        <a:latin typeface="Calibri"/>
                        <a:ea typeface="Calibri"/>
                        <a:cs typeface="Times New Roman"/>
                      </a:endParaRPr>
                    </a:p>
                    <a:p>
                      <a:pPr algn="just">
                        <a:lnSpc>
                          <a:spcPct val="115000"/>
                        </a:lnSpc>
                        <a:spcAft>
                          <a:spcPts val="0"/>
                        </a:spcAft>
                      </a:pPr>
                      <a:r>
                        <a:rPr lang="ru-RU" sz="1400">
                          <a:latin typeface="Times New Roman"/>
                          <a:ea typeface="Calibri"/>
                          <a:cs typeface="Times New Roman"/>
                        </a:rPr>
                        <a:t>Солнца</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Разница во времени</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31.05.16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3.05</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3. 42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37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12.06.16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2.55</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3.36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41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23.06. 16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2.50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3.43</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53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09.07. 16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2.45</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3.49</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64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20.08.16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3.46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4.49</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63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21.10.16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5.40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6.30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50 мин.</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a:latin typeface="Times New Roman"/>
                          <a:ea typeface="Calibri"/>
                          <a:cs typeface="Times New Roman"/>
                        </a:rPr>
                        <a:t>04.11.16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6.05</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cs typeface="Times New Roman"/>
                        </a:rPr>
                        <a:t>6.56</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latin typeface="Times New Roman"/>
                          <a:ea typeface="Calibri"/>
                          <a:cs typeface="Times New Roman"/>
                        </a:rPr>
                        <a:t>51 мин</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3602" name="Picture 7" descr="0304888"/>
          <p:cNvPicPr>
            <a:picLocks noChangeAspect="1" noChangeArrowheads="1"/>
          </p:cNvPicPr>
          <p:nvPr/>
        </p:nvPicPr>
        <p:blipFill>
          <a:blip r:embed="rId2"/>
          <a:srcRect/>
          <a:stretch>
            <a:fillRect/>
          </a:stretch>
        </p:blipFill>
        <p:spPr bwMode="auto">
          <a:xfrm>
            <a:off x="0" y="0"/>
            <a:ext cx="9296400" cy="6896100"/>
          </a:xfrm>
          <a:prstGeom prst="rect">
            <a:avLst/>
          </a:prstGeom>
          <a:noFill/>
          <a:ln w="9525">
            <a:noFill/>
            <a:miter lim="800000"/>
            <a:headEnd/>
            <a:tailEnd/>
          </a:ln>
        </p:spPr>
      </p:pic>
      <p:sp>
        <p:nvSpPr>
          <p:cNvPr id="23603" name="Rectangle 1"/>
          <p:cNvSpPr>
            <a:spLocks noChangeArrowheads="1"/>
          </p:cNvSpPr>
          <p:nvPr/>
        </p:nvSpPr>
        <p:spPr bwMode="auto">
          <a:xfrm>
            <a:off x="785813" y="571500"/>
            <a:ext cx="7786687" cy="2032000"/>
          </a:xfrm>
          <a:prstGeom prst="rect">
            <a:avLst/>
          </a:prstGeom>
          <a:noFill/>
          <a:ln w="9525">
            <a:noFill/>
            <a:miter lim="800000"/>
            <a:headEnd/>
            <a:tailEnd/>
          </a:ln>
        </p:spPr>
        <p:txBody>
          <a:bodyPr anchor="ctr">
            <a:spAutoFit/>
          </a:bodyPr>
          <a:lstStyle/>
          <a:p>
            <a:r>
              <a:rPr lang="ru-RU" sz="1400">
                <a:latin typeface="Times New Roman" pitchFamily="18" charset="0"/>
                <a:ea typeface="Calibri" pitchFamily="34" charset="0"/>
                <a:cs typeface="Times New Roman" pitchFamily="18" charset="0"/>
              </a:rPr>
              <a:t>     </a:t>
            </a:r>
            <a:r>
              <a:rPr lang="ru-RU" sz="1600" b="1">
                <a:latin typeface="Times New Roman" pitchFamily="18" charset="0"/>
                <a:ea typeface="Calibri" pitchFamily="34" charset="0"/>
                <a:cs typeface="Times New Roman" pitchFamily="18" charset="0"/>
              </a:rPr>
              <a:t>2. Эксперимент</a:t>
            </a:r>
            <a:r>
              <a:rPr lang="ru-RU" sz="1600">
                <a:latin typeface="Times New Roman" pitchFamily="18" charset="0"/>
                <a:ea typeface="Calibri" pitchFamily="34" charset="0"/>
                <a:cs typeface="Times New Roman" pitchFamily="18" charset="0"/>
              </a:rPr>
              <a:t>    </a:t>
            </a:r>
          </a:p>
          <a:p>
            <a:r>
              <a:rPr lang="ru-RU" sz="1400">
                <a:latin typeface="Times New Roman" pitchFamily="18" charset="0"/>
                <a:ea typeface="Calibri" pitchFamily="34" charset="0"/>
                <a:cs typeface="Times New Roman" pitchFamily="18" charset="0"/>
              </a:rPr>
              <a:t>        </a:t>
            </a:r>
            <a:r>
              <a:rPr lang="ru-RU">
                <a:latin typeface="Times New Roman" pitchFamily="18" charset="0"/>
                <a:ea typeface="Calibri" pitchFamily="34" charset="0"/>
                <a:cs typeface="Times New Roman" pitchFamily="18" charset="0"/>
              </a:rPr>
              <a:t>Мы с мамой  решили сами провести эксперимент: в первом случае петух находился 24 часа при ярком освещении, во втором при тусклом освещении. В обоих случаях петух начинал петь в одно и тоже  время — в среднем  за 40-60 минут   до рассвета, даже если рассвета не видел.</a:t>
            </a:r>
            <a:endParaRPr lang="ru-RU">
              <a:ea typeface="Calibri" pitchFamily="34" charset="0"/>
              <a:cs typeface="Times New Roman" pitchFamily="18" charset="0"/>
            </a:endParaRPr>
          </a:p>
          <a:p>
            <a:pPr eaLnBrk="0" hangingPunct="0"/>
            <a:r>
              <a:rPr lang="ru-RU">
                <a:latin typeface="Times New Roman" pitchFamily="18" charset="0"/>
                <a:ea typeface="Calibri" pitchFamily="34" charset="0"/>
                <a:cs typeface="Times New Roman" pitchFamily="18" charset="0"/>
              </a:rPr>
              <a:t> </a:t>
            </a:r>
            <a:r>
              <a:rPr lang="ru-RU">
                <a:solidFill>
                  <a:srgbClr val="000000"/>
                </a:solidFill>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a:p>
            <a:pPr eaLnBrk="0" hangingPunct="0"/>
            <a:endParaRPr lang="ru-RU">
              <a:ea typeface="Calibri" pitchFamily="34" charset="0"/>
              <a:cs typeface="Times New Roman" pitchFamily="18" charset="0"/>
            </a:endParaRPr>
          </a:p>
        </p:txBody>
      </p:sp>
      <p:sp>
        <p:nvSpPr>
          <p:cNvPr id="23604" name="Прямоугольник 8"/>
          <p:cNvSpPr>
            <a:spLocks noChangeArrowheads="1"/>
          </p:cNvSpPr>
          <p:nvPr/>
        </p:nvSpPr>
        <p:spPr bwMode="auto">
          <a:xfrm>
            <a:off x="1857375" y="1928813"/>
            <a:ext cx="6572250" cy="523875"/>
          </a:xfrm>
          <a:prstGeom prst="rect">
            <a:avLst/>
          </a:prstGeom>
          <a:noFill/>
          <a:ln w="9525">
            <a:noFill/>
            <a:miter lim="800000"/>
            <a:headEnd/>
            <a:tailEnd/>
          </a:ln>
        </p:spPr>
        <p:txBody>
          <a:bodyPr>
            <a:spAutoFit/>
          </a:bodyPr>
          <a:lstStyle/>
          <a:p>
            <a:r>
              <a:rPr lang="ru-RU" sz="1400">
                <a:latin typeface="Times New Roman" pitchFamily="18" charset="0"/>
                <a:cs typeface="Times New Roman" pitchFamily="18" charset="0"/>
              </a:rPr>
              <a:t>   </a:t>
            </a:r>
            <a:endParaRPr lang="ru-RU" sz="1200">
              <a:latin typeface="Calibri" pitchFamily="34" charset="0"/>
            </a:endParaRPr>
          </a:p>
          <a:p>
            <a:endParaRPr lang="ru-RU" sz="1400">
              <a:latin typeface="Calibri" pitchFamily="34" charset="0"/>
            </a:endParaRPr>
          </a:p>
        </p:txBody>
      </p:sp>
      <p:pic>
        <p:nvPicPr>
          <p:cNvPr id="23605" name="Рисунок 6" descr="таблица2.png"/>
          <p:cNvPicPr>
            <a:picLocks noChangeAspect="1"/>
          </p:cNvPicPr>
          <p:nvPr/>
        </p:nvPicPr>
        <p:blipFill>
          <a:blip r:embed="rId3"/>
          <a:srcRect/>
          <a:stretch>
            <a:fillRect/>
          </a:stretch>
        </p:blipFill>
        <p:spPr bwMode="auto">
          <a:xfrm>
            <a:off x="898525" y="2143125"/>
            <a:ext cx="7459663"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p:txBody>
          <a:bodyPr/>
          <a:lstStyle/>
          <a:p>
            <a:pPr eaLnBrk="1" hangingPunct="1"/>
            <a:endParaRPr lang="ru-RU" smtClean="0"/>
          </a:p>
        </p:txBody>
      </p:sp>
      <p:sp>
        <p:nvSpPr>
          <p:cNvPr id="24579" name="Содержимое 2"/>
          <p:cNvSpPr>
            <a:spLocks noGrp="1"/>
          </p:cNvSpPr>
          <p:nvPr>
            <p:ph idx="1"/>
          </p:nvPr>
        </p:nvSpPr>
        <p:spPr/>
        <p:txBody>
          <a:bodyPr/>
          <a:lstStyle/>
          <a:p>
            <a:pPr eaLnBrk="1" hangingPunct="1"/>
            <a:endParaRPr lang="ru-RU" smtClean="0"/>
          </a:p>
        </p:txBody>
      </p:sp>
      <p:pic>
        <p:nvPicPr>
          <p:cNvPr id="24580"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24581" name="Rectangle 1"/>
          <p:cNvSpPr>
            <a:spLocks noChangeArrowheads="1"/>
          </p:cNvSpPr>
          <p:nvPr/>
        </p:nvSpPr>
        <p:spPr bwMode="auto">
          <a:xfrm>
            <a:off x="4572000" y="285750"/>
            <a:ext cx="3929063" cy="6354763"/>
          </a:xfrm>
          <a:prstGeom prst="rect">
            <a:avLst/>
          </a:prstGeom>
          <a:noFill/>
          <a:ln w="9525">
            <a:noFill/>
            <a:miter lim="800000"/>
            <a:headEnd/>
            <a:tailEnd/>
          </a:ln>
        </p:spPr>
        <p:txBody>
          <a:bodyPr anchor="ctr">
            <a:spAutoFit/>
          </a:bodyPr>
          <a:lstStyle/>
          <a:p>
            <a:pPr algn="just"/>
            <a:r>
              <a:rPr lang="ru-RU" sz="1700" b="1">
                <a:latin typeface="Times New Roman" pitchFamily="18" charset="0"/>
                <a:ea typeface="Calibri" pitchFamily="34" charset="0"/>
                <a:cs typeface="Times New Roman" pitchFamily="18" charset="0"/>
              </a:rPr>
              <a:t>  3. Наблюдение.  </a:t>
            </a:r>
          </a:p>
          <a:p>
            <a:pPr algn="just"/>
            <a:r>
              <a:rPr lang="ru-RU" sz="1700" b="1">
                <a:latin typeface="Times New Roman" pitchFamily="18" charset="0"/>
                <a:ea typeface="Calibri" pitchFamily="34" charset="0"/>
                <a:cs typeface="Times New Roman" pitchFamily="18" charset="0"/>
              </a:rPr>
              <a:t>     </a:t>
            </a:r>
            <a:r>
              <a:rPr lang="ru-RU" sz="1700">
                <a:latin typeface="Times New Roman" pitchFamily="18" charset="0"/>
                <a:ea typeface="Calibri" pitchFamily="34" charset="0"/>
                <a:cs typeface="Times New Roman" pitchFamily="18" charset="0"/>
              </a:rPr>
              <a:t>Наблюдая за нашим Петей, я заметил, что кукарекать он  особенно любит взлетев на забор или с другого какого-нибудь возвышенного места. И как только Петя запоёт, так тут же из других дворов,  слышится ответное кукареканье. Значит, петухи перекликаются между собой.</a:t>
            </a:r>
            <a:endParaRPr lang="ru-RU" sz="1700">
              <a:ea typeface="Calibri" pitchFamily="34" charset="0"/>
              <a:cs typeface="Times New Roman" pitchFamily="18" charset="0"/>
            </a:endParaRPr>
          </a:p>
          <a:p>
            <a:pPr algn="just" eaLnBrk="0" hangingPunct="0"/>
            <a:r>
              <a:rPr lang="ru-RU" sz="1700">
                <a:latin typeface="Times New Roman" pitchFamily="18" charset="0"/>
                <a:ea typeface="Calibri" pitchFamily="34" charset="0"/>
                <a:cs typeface="Times New Roman" pitchFamily="18" charset="0"/>
              </a:rPr>
              <a:t>     В народе  говорят: «Чем дольше поет петух, тем он ценнее». А петь молодые петушки начинают с трехнедельного возраста.   Наш Петя очень любит крошки хлеба, пшеницу, вареный картофель, зелёную травку. Если Петя найдёт что-нибудь, сам не ест, а позовет кур. Он очень заботится о них.  </a:t>
            </a:r>
            <a:endParaRPr lang="ru-RU" sz="1700">
              <a:ea typeface="Calibri" pitchFamily="34" charset="0"/>
              <a:cs typeface="Times New Roman" pitchFamily="18" charset="0"/>
            </a:endParaRPr>
          </a:p>
          <a:p>
            <a:pPr algn="just" eaLnBrk="0" hangingPunct="0"/>
            <a:r>
              <a:rPr lang="ru-RU" sz="1700">
                <a:latin typeface="Times New Roman" pitchFamily="18" charset="0"/>
                <a:ea typeface="Calibri" pitchFamily="34" charset="0"/>
                <a:cs typeface="Times New Roman" pitchFamily="18" charset="0"/>
              </a:rPr>
              <a:t>      Куры удаляются от Пети   недалеко, а двор для Пети является его участком, о чём он и напоминает своим "ку-ка-ре-ку" периодически в течение дня, а соседские петухи подают ответ</a:t>
            </a:r>
            <a:r>
              <a:rPr lang="ru-RU">
                <a:latin typeface="Times New Roman" pitchFamily="18" charset="0"/>
                <a:ea typeface="Calibri" pitchFamily="34" charset="0"/>
                <a:cs typeface="Times New Roman" pitchFamily="18" charset="0"/>
              </a:rPr>
              <a:t>ный клич.</a:t>
            </a:r>
            <a:endParaRPr lang="ru-RU">
              <a:ea typeface="Calibri" pitchFamily="34" charset="0"/>
              <a:cs typeface="Times New Roman" pitchFamily="18" charset="0"/>
            </a:endParaRPr>
          </a:p>
        </p:txBody>
      </p:sp>
      <p:pic>
        <p:nvPicPr>
          <p:cNvPr id="24582" name="Picture 3" descr="C:\Users\admin\Desktop\Петух\IMG_8755.JPG"/>
          <p:cNvPicPr>
            <a:picLocks noChangeAspect="1" noChangeArrowheads="1"/>
          </p:cNvPicPr>
          <p:nvPr/>
        </p:nvPicPr>
        <p:blipFill>
          <a:blip r:embed="rId3"/>
          <a:srcRect/>
          <a:stretch>
            <a:fillRect/>
          </a:stretch>
        </p:blipFill>
        <p:spPr bwMode="auto">
          <a:xfrm>
            <a:off x="642938" y="428625"/>
            <a:ext cx="3643312" cy="2786063"/>
          </a:xfrm>
          <a:prstGeom prst="rect">
            <a:avLst/>
          </a:prstGeom>
          <a:noFill/>
          <a:ln w="9525">
            <a:noFill/>
            <a:miter lim="800000"/>
            <a:headEnd/>
            <a:tailEnd/>
          </a:ln>
        </p:spPr>
      </p:pic>
      <p:pic>
        <p:nvPicPr>
          <p:cNvPr id="24583" name="Picture 2" descr="C:\Users\admin\Desktop\Петух\IMG_8759.JPG"/>
          <p:cNvPicPr>
            <a:picLocks noChangeAspect="1" noChangeArrowheads="1"/>
          </p:cNvPicPr>
          <p:nvPr/>
        </p:nvPicPr>
        <p:blipFill>
          <a:blip r:embed="rId4"/>
          <a:srcRect/>
          <a:stretch>
            <a:fillRect/>
          </a:stretch>
        </p:blipFill>
        <p:spPr bwMode="auto">
          <a:xfrm>
            <a:off x="642938" y="3429000"/>
            <a:ext cx="3643312"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pPr eaLnBrk="1" hangingPunct="1"/>
            <a:endParaRPr lang="ru-RU" smtClean="0"/>
          </a:p>
        </p:txBody>
      </p:sp>
      <p:sp>
        <p:nvSpPr>
          <p:cNvPr id="25603" name="Содержимое 2"/>
          <p:cNvSpPr>
            <a:spLocks noGrp="1"/>
          </p:cNvSpPr>
          <p:nvPr>
            <p:ph idx="1"/>
          </p:nvPr>
        </p:nvSpPr>
        <p:spPr/>
        <p:txBody>
          <a:bodyPr/>
          <a:lstStyle/>
          <a:p>
            <a:pPr eaLnBrk="1" hangingPunct="1"/>
            <a:endParaRPr lang="ru-RU" smtClean="0"/>
          </a:p>
        </p:txBody>
      </p:sp>
      <p:pic>
        <p:nvPicPr>
          <p:cNvPr id="25604" name="Picture 7" descr="0304888"/>
          <p:cNvPicPr>
            <a:picLocks noChangeAspect="1" noChangeArrowheads="1"/>
          </p:cNvPicPr>
          <p:nvPr/>
        </p:nvPicPr>
        <p:blipFill>
          <a:blip r:embed="rId2"/>
          <a:srcRect/>
          <a:stretch>
            <a:fillRect/>
          </a:stretch>
        </p:blipFill>
        <p:spPr bwMode="auto">
          <a:xfrm>
            <a:off x="0" y="0"/>
            <a:ext cx="9296400" cy="6896100"/>
          </a:xfrm>
          <a:prstGeom prst="rect">
            <a:avLst/>
          </a:prstGeom>
          <a:noFill/>
          <a:ln w="9525">
            <a:noFill/>
            <a:miter lim="800000"/>
            <a:headEnd/>
            <a:tailEnd/>
          </a:ln>
        </p:spPr>
      </p:pic>
      <p:sp>
        <p:nvSpPr>
          <p:cNvPr id="25605" name="Rectangle 1"/>
          <p:cNvSpPr>
            <a:spLocks noChangeArrowheads="1"/>
          </p:cNvSpPr>
          <p:nvPr/>
        </p:nvSpPr>
        <p:spPr bwMode="auto">
          <a:xfrm>
            <a:off x="928688" y="428625"/>
            <a:ext cx="7643812" cy="5894388"/>
          </a:xfrm>
          <a:prstGeom prst="rect">
            <a:avLst/>
          </a:prstGeom>
          <a:noFill/>
          <a:ln w="9525">
            <a:noFill/>
            <a:miter lim="800000"/>
            <a:headEnd/>
            <a:tailEnd/>
          </a:ln>
        </p:spPr>
        <p:txBody>
          <a:bodyPr anchor="ctr">
            <a:spAutoFit/>
          </a:bodyPr>
          <a:lstStyle/>
          <a:p>
            <a:pPr algn="just"/>
            <a:r>
              <a:rPr lang="en-US" sz="2000" b="1">
                <a:latin typeface="Times New Roman" pitchFamily="18" charset="0"/>
                <a:ea typeface="Calibri" pitchFamily="34" charset="0"/>
                <a:cs typeface="Times New Roman" pitchFamily="18" charset="0"/>
              </a:rPr>
              <a:t>III.   </a:t>
            </a:r>
            <a:r>
              <a:rPr lang="ru-RU" sz="2000" b="1">
                <a:latin typeface="Times New Roman" pitchFamily="18" charset="0"/>
                <a:ea typeface="Calibri" pitchFamily="34" charset="0"/>
                <a:cs typeface="Times New Roman" pitchFamily="18" charset="0"/>
              </a:rPr>
              <a:t>Выводы.</a:t>
            </a:r>
          </a:p>
          <a:p>
            <a:pPr algn="just"/>
            <a:r>
              <a:rPr lang="ru-RU" sz="2000">
                <a:latin typeface="Times New Roman" pitchFamily="18" charset="0"/>
                <a:ea typeface="Calibri" pitchFamily="34" charset="0"/>
                <a:cs typeface="Times New Roman" pitchFamily="18" charset="0"/>
              </a:rPr>
              <a:t>     </a:t>
            </a:r>
            <a:r>
              <a:rPr lang="ru-RU" sz="2100">
                <a:latin typeface="Times New Roman" pitchFamily="18" charset="0"/>
                <a:ea typeface="Calibri" pitchFamily="34" charset="0"/>
                <a:cs typeface="Times New Roman" pitchFamily="18" charset="0"/>
              </a:rPr>
              <a:t>В ходе своей работы я изучил литературу и сведения сети Интернет по данному вопросу, провел социологический опрос, эксперимент, наблюдение. В результате чего я   узнал  много нового.  </a:t>
            </a:r>
            <a:r>
              <a:rPr lang="ru-RU" sz="2100">
                <a:solidFill>
                  <a:srgbClr val="000000"/>
                </a:solidFill>
                <a:latin typeface="Times New Roman" pitchFamily="18" charset="0"/>
                <a:ea typeface="Calibri" pitchFamily="34" charset="0"/>
                <a:cs typeface="Times New Roman" pitchFamily="18" charset="0"/>
              </a:rPr>
              <a:t> </a:t>
            </a:r>
          </a:p>
          <a:p>
            <a:pPr algn="just"/>
            <a:r>
              <a:rPr lang="ru-RU" sz="2100">
                <a:solidFill>
                  <a:srgbClr val="000000"/>
                </a:solidFill>
                <a:latin typeface="Times New Roman" pitchFamily="18" charset="0"/>
                <a:ea typeface="Calibri" pitchFamily="34" charset="0"/>
                <a:cs typeface="Times New Roman" pitchFamily="18" charset="0"/>
              </a:rPr>
              <a:t>      Петух - это удивительная   птица, обладающая положительными качествами, символизирующая добро, благополучие, порядок.      С этой домашней птицей связано много обычаев, примет, поверий, так как петух с глубокой древности живет рядом с человеком.       </a:t>
            </a:r>
          </a:p>
          <a:p>
            <a:pPr algn="just"/>
            <a:r>
              <a:rPr lang="ru-RU" sz="2100">
                <a:solidFill>
                  <a:srgbClr val="000000"/>
                </a:solidFill>
                <a:latin typeface="Times New Roman" pitchFamily="18" charset="0"/>
                <a:ea typeface="Calibri" pitchFamily="34" charset="0"/>
                <a:cs typeface="Times New Roman" pitchFamily="18" charset="0"/>
              </a:rPr>
              <a:t>      Петух стал героем народных сказок, загадок и пословиц за свой весьма разносторонний характер, за необычные поступки и, несомненно, красоту. На Руси крестьяне за временем следили в  </a:t>
            </a:r>
          </a:p>
          <a:p>
            <a:pPr algn="just"/>
            <a:r>
              <a:rPr lang="ru-RU" sz="2100">
                <a:solidFill>
                  <a:srgbClr val="000000"/>
                </a:solidFill>
                <a:latin typeface="Times New Roman" pitchFamily="18" charset="0"/>
                <a:ea typeface="Calibri" pitchFamily="34" charset="0"/>
                <a:cs typeface="Times New Roman" pitchFamily="18" charset="0"/>
              </a:rPr>
              <a:t>              основном     по петушиному крику.</a:t>
            </a:r>
          </a:p>
          <a:p>
            <a:pPr algn="just"/>
            <a:r>
              <a:rPr lang="ru-RU" sz="2100">
                <a:solidFill>
                  <a:srgbClr val="000000"/>
                </a:solidFill>
                <a:latin typeface="Times New Roman" pitchFamily="18" charset="0"/>
                <a:ea typeface="Calibri" pitchFamily="34" charset="0"/>
                <a:cs typeface="Times New Roman" pitchFamily="18" charset="0"/>
              </a:rPr>
              <a:t>                        И хоть в пословице говорится: «Петух – не, часы, </a:t>
            </a:r>
          </a:p>
          <a:p>
            <a:pPr algn="just"/>
            <a:r>
              <a:rPr lang="ru-RU" sz="2100">
                <a:solidFill>
                  <a:srgbClr val="000000"/>
                </a:solidFill>
                <a:latin typeface="Times New Roman" pitchFamily="18" charset="0"/>
                <a:ea typeface="Calibri" pitchFamily="34" charset="0"/>
                <a:cs typeface="Times New Roman" pitchFamily="18" charset="0"/>
              </a:rPr>
              <a:t>                            а час время указывает»,   </a:t>
            </a:r>
          </a:p>
          <a:p>
            <a:pPr algn="just"/>
            <a:r>
              <a:rPr lang="ru-RU" sz="2100">
                <a:solidFill>
                  <a:srgbClr val="000000"/>
                </a:solidFill>
                <a:latin typeface="Times New Roman" pitchFamily="18" charset="0"/>
                <a:ea typeface="Calibri" pitchFamily="34" charset="0"/>
                <a:cs typeface="Times New Roman" pitchFamily="18" charset="0"/>
              </a:rPr>
              <a:t>                                 в   наше  время  это  не   актуально.                                   </a:t>
            </a:r>
          </a:p>
          <a:p>
            <a:pPr algn="just"/>
            <a:r>
              <a:rPr lang="ru-RU" sz="2100">
                <a:solidFill>
                  <a:srgbClr val="000000"/>
                </a:solidFill>
                <a:latin typeface="Times New Roman" pitchFamily="18" charset="0"/>
                <a:ea typeface="Calibri" pitchFamily="34" charset="0"/>
                <a:cs typeface="Times New Roman" pitchFamily="18" charset="0"/>
              </a:rPr>
              <a:t>                   </a:t>
            </a:r>
            <a:endParaRPr lang="ru-RU" sz="21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pPr eaLnBrk="1" hangingPunct="1"/>
            <a:endParaRPr lang="ru-RU" smtClean="0"/>
          </a:p>
        </p:txBody>
      </p:sp>
      <p:sp>
        <p:nvSpPr>
          <p:cNvPr id="26627" name="Содержимое 2"/>
          <p:cNvSpPr>
            <a:spLocks noGrp="1"/>
          </p:cNvSpPr>
          <p:nvPr>
            <p:ph idx="1"/>
          </p:nvPr>
        </p:nvSpPr>
        <p:spPr/>
        <p:txBody>
          <a:bodyPr/>
          <a:lstStyle/>
          <a:p>
            <a:pPr eaLnBrk="1" hangingPunct="1"/>
            <a:endParaRPr lang="ru-RU" smtClean="0"/>
          </a:p>
        </p:txBody>
      </p:sp>
      <p:pic>
        <p:nvPicPr>
          <p:cNvPr id="26628"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26629" name="Rectangle 1"/>
          <p:cNvSpPr>
            <a:spLocks noChangeArrowheads="1"/>
          </p:cNvSpPr>
          <p:nvPr/>
        </p:nvSpPr>
        <p:spPr bwMode="auto">
          <a:xfrm>
            <a:off x="4286250" y="500063"/>
            <a:ext cx="4214813" cy="5662612"/>
          </a:xfrm>
          <a:prstGeom prst="rect">
            <a:avLst/>
          </a:prstGeom>
          <a:noFill/>
          <a:ln w="9525">
            <a:noFill/>
            <a:miter lim="800000"/>
            <a:headEnd/>
            <a:tailEnd/>
          </a:ln>
        </p:spPr>
        <p:txBody>
          <a:bodyPr anchor="ctr">
            <a:spAutoFit/>
          </a:bodyPr>
          <a:lstStyle/>
          <a:p>
            <a:pPr indent="449263" algn="just"/>
            <a:r>
              <a:rPr lang="ru-RU" sz="1900" b="1">
                <a:latin typeface="Times New Roman" pitchFamily="18" charset="0"/>
                <a:ea typeface="Calibri" pitchFamily="34" charset="0"/>
                <a:cs typeface="Times New Roman" pitchFamily="18" charset="0"/>
              </a:rPr>
              <a:t>Заключение</a:t>
            </a:r>
            <a:endParaRPr lang="ru-RU" sz="1900">
              <a:ea typeface="Calibri" pitchFamily="34" charset="0"/>
              <a:cs typeface="Times New Roman" pitchFamily="18" charset="0"/>
            </a:endParaRPr>
          </a:p>
          <a:p>
            <a:pPr indent="449263" algn="just" eaLnBrk="0" hangingPunct="0"/>
            <a:r>
              <a:rPr lang="ru-RU" sz="1900">
                <a:latin typeface="Times New Roman" pitchFamily="18" charset="0"/>
                <a:ea typeface="Calibri" pitchFamily="34" charset="0"/>
                <a:cs typeface="Times New Roman" pitchFamily="18" charset="0"/>
              </a:rPr>
              <a:t>В процессе работы я выяснил, что  единого мнения по  вопросу, кому предназначена песня петуха,  нет.</a:t>
            </a:r>
            <a:endParaRPr lang="ru-RU" sz="1900">
              <a:ea typeface="Calibri" pitchFamily="34" charset="0"/>
              <a:cs typeface="Times New Roman" pitchFamily="18" charset="0"/>
            </a:endParaRPr>
          </a:p>
          <a:p>
            <a:pPr indent="449263" algn="just" eaLnBrk="0" hangingPunct="0"/>
            <a:r>
              <a:rPr lang="ru-RU" sz="1900">
                <a:latin typeface="Times New Roman" pitchFamily="18" charset="0"/>
                <a:ea typeface="Calibri" pitchFamily="34" charset="0"/>
                <a:cs typeface="Times New Roman" pitchFamily="18" charset="0"/>
              </a:rPr>
              <a:t>Мне кажется более убедительным мнение, что песня петуха предназначена не для нас. Если петушиный крик перевести на наш язык, то это звучит примерно так: «Это территория моя, а это мои куры. А другим петухам, здесь делать нечего. Если сунетесь, то вам не поздоровится. Вот посмотрите, какой я сильный и красивый!» </a:t>
            </a:r>
          </a:p>
          <a:p>
            <a:pPr indent="449263" algn="just" eaLnBrk="0" hangingPunct="0"/>
            <a:r>
              <a:rPr lang="ru-RU" sz="1900">
                <a:latin typeface="Times New Roman" pitchFamily="18" charset="0"/>
                <a:ea typeface="Calibri" pitchFamily="34" charset="0"/>
                <a:cs typeface="Times New Roman" pitchFamily="18" charset="0"/>
              </a:rPr>
              <a:t> Пусть всегда поют петухи. Петухи пели, поют и будут петь, а люди не будут опаздывать на работу, так как есть другие «будильники», поэтому моя гипотеза не верна</a:t>
            </a:r>
            <a:r>
              <a:rPr lang="ru-RU" sz="2000">
                <a:latin typeface="Times New Roman" pitchFamily="18" charset="0"/>
                <a:ea typeface="Calibri" pitchFamily="34" charset="0"/>
                <a:cs typeface="Times New Roman" pitchFamily="18" charset="0"/>
              </a:rPr>
              <a:t>.</a:t>
            </a:r>
            <a:endParaRPr lang="ru-RU" sz="2000">
              <a:ea typeface="Calibri" pitchFamily="34" charset="0"/>
              <a:cs typeface="Times New Roman" pitchFamily="18" charset="0"/>
            </a:endParaRPr>
          </a:p>
        </p:txBody>
      </p:sp>
      <p:pic>
        <p:nvPicPr>
          <p:cNvPr id="26630" name="Picture 2" descr="C:\Users\admin\Desktop\Петух\IMG_8763.JPG"/>
          <p:cNvPicPr>
            <a:picLocks noChangeAspect="1" noChangeArrowheads="1"/>
          </p:cNvPicPr>
          <p:nvPr/>
        </p:nvPicPr>
        <p:blipFill>
          <a:blip r:embed="rId3"/>
          <a:srcRect/>
          <a:stretch>
            <a:fillRect/>
          </a:stretch>
        </p:blipFill>
        <p:spPr bwMode="auto">
          <a:xfrm>
            <a:off x="500063" y="428625"/>
            <a:ext cx="3643312"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pPr eaLnBrk="1" hangingPunct="1"/>
            <a:endParaRPr lang="ru-RU" smtClean="0"/>
          </a:p>
        </p:txBody>
      </p:sp>
      <p:sp>
        <p:nvSpPr>
          <p:cNvPr id="27651" name="Содержимое 2"/>
          <p:cNvSpPr>
            <a:spLocks noGrp="1"/>
          </p:cNvSpPr>
          <p:nvPr>
            <p:ph idx="1"/>
          </p:nvPr>
        </p:nvSpPr>
        <p:spPr/>
        <p:txBody>
          <a:bodyPr/>
          <a:lstStyle/>
          <a:p>
            <a:pPr eaLnBrk="1" hangingPunct="1"/>
            <a:endParaRPr lang="ru-RU" smtClean="0"/>
          </a:p>
        </p:txBody>
      </p:sp>
      <p:pic>
        <p:nvPicPr>
          <p:cNvPr id="27652"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pic>
        <p:nvPicPr>
          <p:cNvPr id="27653" name="Picture 1" descr="C:\Users\admin\Desktop\Петух\IMG_8483.JPG"/>
          <p:cNvPicPr>
            <a:picLocks noChangeAspect="1" noChangeArrowheads="1"/>
          </p:cNvPicPr>
          <p:nvPr/>
        </p:nvPicPr>
        <p:blipFill>
          <a:blip r:embed="rId3"/>
          <a:srcRect/>
          <a:stretch>
            <a:fillRect/>
          </a:stretch>
        </p:blipFill>
        <p:spPr bwMode="auto">
          <a:xfrm>
            <a:off x="500063" y="357188"/>
            <a:ext cx="8429625" cy="6215062"/>
          </a:xfrm>
          <a:prstGeom prst="rect">
            <a:avLst/>
          </a:prstGeom>
          <a:noFill/>
          <a:ln w="9525">
            <a:noFill/>
            <a:miter lim="800000"/>
            <a:headEnd/>
            <a:tailEnd/>
          </a:ln>
        </p:spPr>
      </p:pic>
      <p:sp>
        <p:nvSpPr>
          <p:cNvPr id="27654" name="Rectangle 3"/>
          <p:cNvSpPr>
            <a:spLocks noChangeArrowheads="1"/>
          </p:cNvSpPr>
          <p:nvPr/>
        </p:nvSpPr>
        <p:spPr bwMode="auto">
          <a:xfrm rot="10800000" flipV="1">
            <a:off x="4500563" y="257175"/>
            <a:ext cx="3143250" cy="831850"/>
          </a:xfrm>
          <a:prstGeom prst="rect">
            <a:avLst/>
          </a:prstGeom>
          <a:noFill/>
          <a:ln w="9525">
            <a:noFill/>
            <a:miter lim="800000"/>
            <a:headEnd/>
            <a:tailEnd/>
          </a:ln>
        </p:spPr>
        <p:txBody>
          <a:bodyPr anchor="ctr">
            <a:spAutoFit/>
          </a:bodyPr>
          <a:lstStyle/>
          <a:p>
            <a:pPr indent="449263" algn="just"/>
            <a:r>
              <a:rPr lang="ru-RU" sz="2400">
                <a:latin typeface="Times New Roman" pitchFamily="18" charset="0"/>
                <a:ea typeface="Calibri" pitchFamily="34" charset="0"/>
                <a:cs typeface="Times New Roman" pitchFamily="18" charset="0"/>
              </a:rPr>
              <a:t>                                                                     Спасибо за внимание!</a:t>
            </a:r>
            <a:endParaRPr lang="ru-RU" sz="24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p:txBody>
          <a:bodyPr/>
          <a:lstStyle/>
          <a:p>
            <a:pPr eaLnBrk="1" hangingPunct="1"/>
            <a:endParaRPr lang="ru-RU" smtClean="0"/>
          </a:p>
        </p:txBody>
      </p:sp>
      <p:sp>
        <p:nvSpPr>
          <p:cNvPr id="28675" name="Содержимое 2"/>
          <p:cNvSpPr>
            <a:spLocks noGrp="1"/>
          </p:cNvSpPr>
          <p:nvPr>
            <p:ph idx="1"/>
          </p:nvPr>
        </p:nvSpPr>
        <p:spPr/>
        <p:txBody>
          <a:bodyPr/>
          <a:lstStyle/>
          <a:p>
            <a:pPr eaLnBrk="1" hangingPunct="1"/>
            <a:endParaRPr lang="ru-RU" smtClean="0"/>
          </a:p>
        </p:txBody>
      </p:sp>
      <p:pic>
        <p:nvPicPr>
          <p:cNvPr id="28676" name="Picture 7" descr="0304888"/>
          <p:cNvPicPr>
            <a:picLocks noChangeAspect="1" noChangeArrowheads="1"/>
          </p:cNvPicPr>
          <p:nvPr/>
        </p:nvPicPr>
        <p:blipFill>
          <a:blip r:embed="rId2"/>
          <a:srcRect/>
          <a:stretch>
            <a:fillRect/>
          </a:stretch>
        </p:blipFill>
        <p:spPr bwMode="auto">
          <a:xfrm>
            <a:off x="0" y="0"/>
            <a:ext cx="9296400" cy="6896100"/>
          </a:xfrm>
          <a:prstGeom prst="rect">
            <a:avLst/>
          </a:prstGeom>
          <a:noFill/>
          <a:ln w="9525">
            <a:noFill/>
            <a:miter lim="800000"/>
            <a:headEnd/>
            <a:tailEnd/>
          </a:ln>
        </p:spPr>
      </p:pic>
      <p:sp>
        <p:nvSpPr>
          <p:cNvPr id="28677" name="Rectangle 1"/>
          <p:cNvSpPr>
            <a:spLocks noChangeArrowheads="1"/>
          </p:cNvSpPr>
          <p:nvPr/>
        </p:nvSpPr>
        <p:spPr bwMode="auto">
          <a:xfrm>
            <a:off x="2214563" y="825500"/>
            <a:ext cx="4643437" cy="5016500"/>
          </a:xfrm>
          <a:prstGeom prst="rect">
            <a:avLst/>
          </a:prstGeom>
          <a:solidFill>
            <a:srgbClr val="FFFFFF"/>
          </a:solidFill>
          <a:ln w="9525">
            <a:noFill/>
            <a:miter lim="800000"/>
            <a:headEnd/>
            <a:tailEnd/>
          </a:ln>
        </p:spPr>
        <p:txBody>
          <a:bodyPr anchor="ctr">
            <a:spAutoFit/>
          </a:bodyPr>
          <a:lstStyle/>
          <a:p>
            <a:pPr indent="449263"/>
            <a:r>
              <a:rPr lang="ru-RU" sz="1600" b="1">
                <a:latin typeface="Times New Roman" pitchFamily="18" charset="0"/>
                <a:ea typeface="Calibri" pitchFamily="34" charset="0"/>
                <a:cs typeface="Times New Roman" pitchFamily="18" charset="0"/>
              </a:rPr>
              <a:t>Список используемой  литературы:</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1. Большая энциклопедия Кирилла и Мефодия  (Электронный ресурс), 2010г.</a:t>
            </a:r>
            <a:br>
              <a:rPr lang="ru-RU" sz="1600">
                <a:latin typeface="Times New Roman" pitchFamily="18" charset="0"/>
                <a:ea typeface="Calibri" pitchFamily="34" charset="0"/>
                <a:cs typeface="Times New Roman" pitchFamily="18" charset="0"/>
              </a:rPr>
            </a:br>
            <a:r>
              <a:rPr lang="ru-RU" sz="1600">
                <a:latin typeface="Times New Roman" pitchFamily="18" charset="0"/>
                <a:ea typeface="Calibri" pitchFamily="34" charset="0"/>
                <a:cs typeface="Times New Roman" pitchFamily="18" charset="0"/>
              </a:rPr>
              <a:t>          2. Гершун В.И.  Домашние животные. – М.: Педагогика, 1999г.</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3.Журнал. Вокруг света. №11. ноябрь 2011г.</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4.Топоров В. Н. Мифологический образ петуха// Мифы народов мира: Энциклопедия. — 2-е изд. — М., 1992. — Т. 2. — C. 309—310.</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5.Энциклопедия для детей. Биология. /Москва. 1994 г./ 70-76с</a:t>
            </a:r>
          </a:p>
          <a:p>
            <a:pPr indent="449263" eaLnBrk="0" hangingPunct="0"/>
            <a:r>
              <a:rPr lang="ru-RU" sz="1600">
                <a:latin typeface="Times New Roman" pitchFamily="18" charset="0"/>
                <a:ea typeface="Calibri" pitchFamily="34" charset="0"/>
                <a:cs typeface="Times New Roman" pitchFamily="18" charset="0"/>
              </a:rPr>
              <a:t>6. Фотографии из личного архива семьи Гасановых</a:t>
            </a:r>
            <a:endParaRPr lang="ru-RU" sz="1600">
              <a:ea typeface="Calibri" pitchFamily="34" charset="0"/>
              <a:cs typeface="Times New Roman" pitchFamily="18" charset="0"/>
            </a:endParaRPr>
          </a:p>
          <a:p>
            <a:pPr indent="449263" eaLnBrk="0" hangingPunct="0"/>
            <a:r>
              <a:rPr lang="ru-RU" sz="1600" b="1">
                <a:solidFill>
                  <a:srgbClr val="000000"/>
                </a:solidFill>
                <a:latin typeface="Times New Roman" pitchFamily="18" charset="0"/>
                <a:ea typeface="Calibri" pitchFamily="34" charset="0"/>
                <a:cs typeface="Times New Roman" pitchFamily="18" charset="0"/>
              </a:rPr>
              <a:t>Ссылки:</a:t>
            </a:r>
            <a:r>
              <a:rPr lang="ru-RU" sz="1600">
                <a:solidFill>
                  <a:srgbClr val="000000"/>
                </a:solidFill>
                <a:latin typeface="Times New Roman" pitchFamily="18" charset="0"/>
                <a:ea typeface="Calibri" pitchFamily="34" charset="0"/>
                <a:cs typeface="Times New Roman" pitchFamily="18" charset="0"/>
              </a:rPr>
              <a:t/>
            </a:r>
            <a:br>
              <a:rPr lang="ru-RU" sz="1600">
                <a:solidFill>
                  <a:srgbClr val="000000"/>
                </a:solidFill>
                <a:latin typeface="Times New Roman" pitchFamily="18" charset="0"/>
                <a:ea typeface="Calibri" pitchFamily="34" charset="0"/>
                <a:cs typeface="Times New Roman" pitchFamily="18" charset="0"/>
              </a:rPr>
            </a:br>
            <a:r>
              <a:rPr lang="ru-RU" sz="1600">
                <a:solidFill>
                  <a:srgbClr val="000000"/>
                </a:solidFill>
                <a:latin typeface="Times New Roman" pitchFamily="18" charset="0"/>
                <a:ea typeface="Calibri" pitchFamily="34" charset="0"/>
                <a:cs typeface="Times New Roman" pitchFamily="18" charset="0"/>
              </a:rPr>
              <a:t>          1. </a:t>
            </a:r>
            <a:r>
              <a:rPr lang="ru-RU" sz="1600">
                <a:latin typeface="Times New Roman" pitchFamily="18" charset="0"/>
                <a:ea typeface="Calibri" pitchFamily="34" charset="0"/>
                <a:cs typeface="Times New Roman" pitchFamily="18" charset="0"/>
                <a:hlinkClick r:id="rId3"/>
              </a:rPr>
              <a:t>http://potka.ru/pochemu-krichat-petuxi.html</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2. </a:t>
            </a:r>
            <a:r>
              <a:rPr lang="ru-RU" sz="1600">
                <a:latin typeface="Times New Roman" pitchFamily="18" charset="0"/>
                <a:ea typeface="Calibri" pitchFamily="34" charset="0"/>
                <a:cs typeface="Times New Roman" pitchFamily="18" charset="0"/>
                <a:hlinkClick r:id="rId4"/>
              </a:rPr>
              <a:t>http://www.fozet.com/readarticle.php?article_id=79</a:t>
            </a:r>
            <a:r>
              <a:rPr lang="ru-RU" sz="1600">
                <a:latin typeface="Times New Roman" pitchFamily="18" charset="0"/>
                <a:ea typeface="Calibri" pitchFamily="34" charset="0"/>
                <a:cs typeface="Times New Roman" pitchFamily="18" charset="0"/>
              </a:rPr>
              <a:t> </a:t>
            </a:r>
            <a:endParaRPr lang="ru-RU" sz="1600">
              <a:ea typeface="Calibri" pitchFamily="34" charset="0"/>
              <a:cs typeface="Times New Roman" pitchFamily="18" charset="0"/>
            </a:endParaRPr>
          </a:p>
          <a:p>
            <a:pPr indent="449263" eaLnBrk="0" hangingPunct="0"/>
            <a:r>
              <a:rPr lang="ru-RU" sz="1600">
                <a:latin typeface="Times New Roman" pitchFamily="18" charset="0"/>
                <a:ea typeface="Calibri" pitchFamily="34" charset="0"/>
                <a:cs typeface="Times New Roman" pitchFamily="18" charset="0"/>
              </a:rPr>
              <a:t>3.http://myfhology.info/myth-animals/cock.html</a:t>
            </a:r>
            <a:r>
              <a:rPr lang="ru-RU" sz="1600">
                <a:solidFill>
                  <a:srgbClr val="000000"/>
                </a:solidFill>
                <a:latin typeface="Times New Roman" pitchFamily="18" charset="0"/>
                <a:ea typeface="Calibri" pitchFamily="34" charset="0"/>
                <a:cs typeface="Times New Roman" pitchFamily="18" charset="0"/>
              </a:rPr>
              <a:t/>
            </a:r>
            <a:br>
              <a:rPr lang="ru-RU" sz="1600">
                <a:solidFill>
                  <a:srgbClr val="000000"/>
                </a:solidFill>
                <a:latin typeface="Times New Roman" pitchFamily="18" charset="0"/>
                <a:ea typeface="Calibri" pitchFamily="34" charset="0"/>
                <a:cs typeface="Times New Roman" pitchFamily="18" charset="0"/>
              </a:rPr>
            </a:br>
            <a:r>
              <a:rPr lang="ru-RU" sz="1600">
                <a:solidFill>
                  <a:srgbClr val="000000"/>
                </a:solidFill>
                <a:latin typeface="Times New Roman" pitchFamily="18" charset="0"/>
                <a:ea typeface="Calibri" pitchFamily="34" charset="0"/>
                <a:cs typeface="Times New Roman" pitchFamily="18" charset="0"/>
              </a:rPr>
              <a:t>          4.  </a:t>
            </a:r>
            <a:r>
              <a:rPr lang="en-US" sz="1600">
                <a:solidFill>
                  <a:srgbClr val="000000"/>
                </a:solidFill>
                <a:latin typeface="Times New Roman" pitchFamily="18" charset="0"/>
                <a:ea typeface="Calibri" pitchFamily="34" charset="0"/>
                <a:cs typeface="Times New Roman" pitchFamily="18" charset="0"/>
              </a:rPr>
              <a:t>c-dejavu.ru/c/Cock.html</a:t>
            </a:r>
            <a:endParaRPr lang="ru-RU" sz="1600">
              <a:solidFill>
                <a:srgbClr val="000000"/>
              </a:solidFill>
              <a:latin typeface="Times New Roman" pitchFamily="18" charset="0"/>
              <a:ea typeface="Calibri" pitchFamily="34" charset="0"/>
              <a:cs typeface="Times New Roman" pitchFamily="18" charset="0"/>
            </a:endParaRPr>
          </a:p>
          <a:p>
            <a:pPr indent="449263" eaLnBrk="0" hangingPunct="0"/>
            <a:r>
              <a:rPr lang="ru-RU" sz="1600">
                <a:solidFill>
                  <a:srgbClr val="000000"/>
                </a:solidFill>
                <a:latin typeface="Times New Roman" pitchFamily="18" charset="0"/>
                <a:ea typeface="Calibri" pitchFamily="34" charset="0"/>
                <a:cs typeface="Times New Roman" pitchFamily="18" charset="0"/>
              </a:rPr>
              <a:t>5. http://www.erudit-m</a:t>
            </a:r>
            <a:r>
              <a:rPr lang="ru-RU" sz="1600">
                <a:ea typeface="Calibri" pitchFamily="34" charset="0"/>
                <a:cs typeface="Times New Roman" pitchFamily="18"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8"/>
          <p:cNvSpPr>
            <a:spLocks noGrp="1"/>
          </p:cNvSpPr>
          <p:nvPr>
            <p:ph type="title"/>
          </p:nvPr>
        </p:nvSpPr>
        <p:spPr/>
        <p:txBody>
          <a:bodyPr/>
          <a:lstStyle/>
          <a:p>
            <a:pPr eaLnBrk="1" hangingPunct="1"/>
            <a:endParaRPr lang="ru-RU" smtClean="0"/>
          </a:p>
        </p:txBody>
      </p:sp>
      <p:sp>
        <p:nvSpPr>
          <p:cNvPr id="4099" name="Содержимое 9"/>
          <p:cNvSpPr>
            <a:spLocks noGrp="1"/>
          </p:cNvSpPr>
          <p:nvPr>
            <p:ph idx="1"/>
          </p:nvPr>
        </p:nvSpPr>
        <p:spPr/>
        <p:txBody>
          <a:bodyPr/>
          <a:lstStyle/>
          <a:p>
            <a:pPr eaLnBrk="1" hangingPunct="1"/>
            <a:endParaRPr lang="ru-RU" smtClean="0"/>
          </a:p>
        </p:txBody>
      </p:sp>
      <p:sp>
        <p:nvSpPr>
          <p:cNvPr id="4100" name="Текст 10"/>
          <p:cNvSpPr>
            <a:spLocks noGrp="1"/>
          </p:cNvSpPr>
          <p:nvPr>
            <p:ph type="body" sz="half" idx="2"/>
          </p:nvPr>
        </p:nvSpPr>
        <p:spPr/>
        <p:txBody>
          <a:bodyPr/>
          <a:lstStyle/>
          <a:p>
            <a:pPr eaLnBrk="1" hangingPunct="1"/>
            <a:endParaRPr lang="ru-RU" smtClean="0"/>
          </a:p>
        </p:txBody>
      </p:sp>
      <p:pic>
        <p:nvPicPr>
          <p:cNvPr id="4101"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pic>
        <p:nvPicPr>
          <p:cNvPr id="4102" name="Picture 2" descr="C:\Users\admin\Desktop\Петух\IMG_8435.JPG"/>
          <p:cNvPicPr>
            <a:picLocks noChangeAspect="1" noChangeArrowheads="1"/>
          </p:cNvPicPr>
          <p:nvPr/>
        </p:nvPicPr>
        <p:blipFill>
          <a:blip r:embed="rId3"/>
          <a:srcRect/>
          <a:stretch>
            <a:fillRect/>
          </a:stretch>
        </p:blipFill>
        <p:spPr bwMode="auto">
          <a:xfrm>
            <a:off x="642938" y="571500"/>
            <a:ext cx="4357687" cy="4143375"/>
          </a:xfrm>
          <a:prstGeom prst="rect">
            <a:avLst/>
          </a:prstGeom>
          <a:noFill/>
          <a:ln w="9525">
            <a:noFill/>
            <a:miter lim="800000"/>
            <a:headEnd/>
            <a:tailEnd/>
          </a:ln>
        </p:spPr>
      </p:pic>
      <p:sp>
        <p:nvSpPr>
          <p:cNvPr id="4103" name="Rectangle 3"/>
          <p:cNvSpPr>
            <a:spLocks noChangeArrowheads="1"/>
          </p:cNvSpPr>
          <p:nvPr/>
        </p:nvSpPr>
        <p:spPr bwMode="auto">
          <a:xfrm>
            <a:off x="0" y="0"/>
            <a:ext cx="230188" cy="307975"/>
          </a:xfrm>
          <a:prstGeom prst="rect">
            <a:avLst/>
          </a:prstGeom>
          <a:noFill/>
          <a:ln w="9525">
            <a:noFill/>
            <a:miter lim="800000"/>
            <a:headEnd/>
            <a:tailEnd/>
          </a:ln>
        </p:spPr>
        <p:txBody>
          <a:bodyPr wrap="none" anchor="ctr">
            <a:spAutoFit/>
          </a:bodyPr>
          <a:lstStyle/>
          <a:p>
            <a:pPr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
        <p:nvSpPr>
          <p:cNvPr id="4104" name="Прямоугольник 12"/>
          <p:cNvSpPr>
            <a:spLocks noChangeArrowheads="1"/>
          </p:cNvSpPr>
          <p:nvPr/>
        </p:nvSpPr>
        <p:spPr bwMode="auto">
          <a:xfrm>
            <a:off x="5072063" y="500063"/>
            <a:ext cx="3643312" cy="5816600"/>
          </a:xfrm>
          <a:prstGeom prst="rect">
            <a:avLst/>
          </a:prstGeom>
          <a:noFill/>
          <a:ln w="9525">
            <a:noFill/>
            <a:miter lim="800000"/>
            <a:headEnd/>
            <a:tailEnd/>
          </a:ln>
        </p:spPr>
        <p:txBody>
          <a:bodyPr>
            <a:spAutoFit/>
          </a:bodyPr>
          <a:lstStyle/>
          <a:p>
            <a:r>
              <a:rPr lang="ru-RU" sz="1600" b="1">
                <a:latin typeface="Times New Roman" pitchFamily="18" charset="0"/>
                <a:cs typeface="Times New Roman" pitchFamily="18" charset="0"/>
              </a:rPr>
              <a:t> </a:t>
            </a:r>
            <a:r>
              <a:rPr lang="en-US" sz="1600" b="1">
                <a:latin typeface="Times New Roman" pitchFamily="18" charset="0"/>
                <a:cs typeface="Times New Roman" pitchFamily="18" charset="0"/>
              </a:rPr>
              <a:t>I. </a:t>
            </a:r>
            <a:r>
              <a:rPr lang="ru-RU" sz="1600" b="1">
                <a:latin typeface="Times New Roman" pitchFamily="18" charset="0"/>
                <a:cs typeface="Times New Roman" pitchFamily="18" charset="0"/>
              </a:rPr>
              <a:t>Литературный обзор.</a:t>
            </a:r>
          </a:p>
          <a:p>
            <a:r>
              <a:rPr lang="ru-RU" sz="1600" b="1">
                <a:latin typeface="Times New Roman" pitchFamily="18" charset="0"/>
                <a:cs typeface="Times New Roman" pitchFamily="18" charset="0"/>
              </a:rPr>
              <a:t>1. Слово петух в справочной литературе.</a:t>
            </a:r>
            <a:endParaRPr lang="ru-RU" sz="1600">
              <a:latin typeface="Times New Roman" pitchFamily="18" charset="0"/>
              <a:cs typeface="Times New Roman" pitchFamily="18" charset="0"/>
            </a:endParaRPr>
          </a:p>
          <a:p>
            <a:r>
              <a:rPr lang="ru-RU">
                <a:latin typeface="Calibri" pitchFamily="34" charset="0"/>
              </a:rPr>
              <a:t>    </a:t>
            </a:r>
            <a:r>
              <a:rPr lang="ru-RU">
                <a:latin typeface="Times New Roman" pitchFamily="18" charset="0"/>
                <a:cs typeface="Times New Roman" pitchFamily="18" charset="0"/>
              </a:rPr>
              <a:t>Петух – домашняя птица, тело покрыто перьями. Они бывают разного цвета: белые, коричневые, чёрные, пестрые. На голове у птиц красный гребень, а под носом красная бородка. Глаза широко расставлены, поэтому петух хорошо видит. Ушей не видно – они скрыты под перьями, но слух у петухов хороший. А вот свое пение, так же как и поющий глухарь,  не слышит. Нос острый, сжатый с боков. Хвост пышный. Петух может летать, но делает это неохотно. У него короткие ноги. На них есть шпоры.</a:t>
            </a:r>
          </a:p>
          <a:p>
            <a:r>
              <a:rPr lang="ru-RU">
                <a:latin typeface="Times New Roman" pitchFamily="18" charset="0"/>
                <a:cs typeface="Times New Roman" pitchFamily="18" charset="0"/>
              </a:rPr>
              <a:t>          (Из энциклопедии Кирилла</a:t>
            </a:r>
          </a:p>
          <a:p>
            <a:r>
              <a:rPr lang="ru-RU">
                <a:latin typeface="Times New Roman" pitchFamily="18" charset="0"/>
                <a:cs typeface="Times New Roman" pitchFamily="18" charset="0"/>
              </a:rPr>
              <a:t> и Мефодия)</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2"/>
          <p:cNvSpPr>
            <a:spLocks noGrp="1"/>
          </p:cNvSpPr>
          <p:nvPr>
            <p:ph type="title"/>
          </p:nvPr>
        </p:nvSpPr>
        <p:spPr/>
        <p:txBody>
          <a:bodyPr/>
          <a:lstStyle/>
          <a:p>
            <a:pPr eaLnBrk="1" hangingPunct="1"/>
            <a:endParaRPr lang="ru-RU" smtClean="0"/>
          </a:p>
        </p:txBody>
      </p:sp>
      <p:sp>
        <p:nvSpPr>
          <p:cNvPr id="5123" name="Содержимое 13"/>
          <p:cNvSpPr>
            <a:spLocks noGrp="1"/>
          </p:cNvSpPr>
          <p:nvPr>
            <p:ph sz="half" idx="1"/>
          </p:nvPr>
        </p:nvSpPr>
        <p:spPr/>
        <p:txBody>
          <a:bodyPr/>
          <a:lstStyle/>
          <a:p>
            <a:pPr eaLnBrk="1" hangingPunct="1"/>
            <a:endParaRPr lang="ru-RU" smtClean="0"/>
          </a:p>
        </p:txBody>
      </p:sp>
      <p:sp>
        <p:nvSpPr>
          <p:cNvPr id="5124" name="Содержимое 14"/>
          <p:cNvSpPr>
            <a:spLocks noGrp="1"/>
          </p:cNvSpPr>
          <p:nvPr>
            <p:ph sz="half" idx="2"/>
          </p:nvPr>
        </p:nvSpPr>
        <p:spPr/>
        <p:txBody>
          <a:bodyPr/>
          <a:lstStyle/>
          <a:p>
            <a:pPr eaLnBrk="1" hangingPunct="1"/>
            <a:endParaRPr lang="ru-RU" smtClean="0"/>
          </a:p>
        </p:txBody>
      </p:sp>
      <p:pic>
        <p:nvPicPr>
          <p:cNvPr id="5125"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5126" name="Rectangle 1"/>
          <p:cNvSpPr>
            <a:spLocks noChangeArrowheads="1"/>
          </p:cNvSpPr>
          <p:nvPr/>
        </p:nvSpPr>
        <p:spPr bwMode="auto">
          <a:xfrm>
            <a:off x="714375" y="571500"/>
            <a:ext cx="7572375" cy="2032000"/>
          </a:xfrm>
          <a:prstGeom prst="rect">
            <a:avLst/>
          </a:prstGeom>
          <a:noFill/>
          <a:ln w="9525">
            <a:noFill/>
            <a:miter lim="800000"/>
            <a:headEnd/>
            <a:tailEnd/>
          </a:ln>
        </p:spPr>
        <p:txBody>
          <a:bodyPr anchor="ctr">
            <a:spAutoFit/>
          </a:bodyPr>
          <a:lstStyle/>
          <a:p>
            <a:pPr algn="just"/>
            <a:r>
              <a:rPr lang="ru-RU">
                <a:latin typeface="Times New Roman" pitchFamily="18" charset="0"/>
                <a:ea typeface="Calibri" pitchFamily="34" charset="0"/>
                <a:cs typeface="Times New Roman" pitchFamily="18" charset="0"/>
              </a:rPr>
              <a:t>          Слово «петух», как оказалось, довольно молодое и появилось сравнительно недавно. Согласно словарю В. Даля, «петух»- это производное от глагола «петь». В старые времена самцов кур и даже некоторых других птиц в различных областях России в силу природной любви к пению называли певел, пеун, певун, петун, петел, петька. Спустя некоторое время петун превратился в петуха. </a:t>
            </a:r>
            <a:r>
              <a:rPr lang="ru-RU" i="1">
                <a:latin typeface="Times New Roman" pitchFamily="18" charset="0"/>
                <a:ea typeface="Calibri" pitchFamily="34" charset="0"/>
                <a:cs typeface="Times New Roman" pitchFamily="18" charset="0"/>
              </a:rPr>
              <a:t>Петух </a:t>
            </a:r>
            <a:r>
              <a:rPr lang="ru-RU">
                <a:latin typeface="Times New Roman" pitchFamily="18" charset="0"/>
                <a:ea typeface="Calibri" pitchFamily="34" charset="0"/>
                <a:cs typeface="Times New Roman" pitchFamily="18" charset="0"/>
              </a:rPr>
              <a:t>буквально — «поющий».</a:t>
            </a:r>
            <a:endParaRPr lang="ru-RU">
              <a:ea typeface="Calibri" pitchFamily="34" charset="0"/>
              <a:cs typeface="Times New Roman" pitchFamily="18" charset="0"/>
            </a:endParaRPr>
          </a:p>
        </p:txBody>
      </p:sp>
      <p:sp>
        <p:nvSpPr>
          <p:cNvPr id="5127" name="Rectangle 2"/>
          <p:cNvSpPr>
            <a:spLocks noChangeArrowheads="1"/>
          </p:cNvSpPr>
          <p:nvPr/>
        </p:nvSpPr>
        <p:spPr bwMode="auto">
          <a:xfrm>
            <a:off x="0" y="0"/>
            <a:ext cx="230188" cy="307975"/>
          </a:xfrm>
          <a:prstGeom prst="rect">
            <a:avLst/>
          </a:prstGeom>
          <a:noFill/>
          <a:ln w="9525">
            <a:noFill/>
            <a:miter lim="800000"/>
            <a:headEnd/>
            <a:tailEnd/>
          </a:ln>
        </p:spPr>
        <p:txBody>
          <a:bodyPr wrap="none" anchor="ctr">
            <a:spAutoFit/>
          </a:bodyPr>
          <a:lstStyle/>
          <a:p>
            <a:pPr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pic>
        <p:nvPicPr>
          <p:cNvPr id="5128" name="Рисунок 7" descr="16355_1681d92b3f320193619b00bd85482c5c.jpg.jpg"/>
          <p:cNvPicPr>
            <a:picLocks noChangeAspect="1"/>
          </p:cNvPicPr>
          <p:nvPr/>
        </p:nvPicPr>
        <p:blipFill>
          <a:blip r:embed="rId3"/>
          <a:srcRect/>
          <a:stretch>
            <a:fillRect/>
          </a:stretch>
        </p:blipFill>
        <p:spPr bwMode="auto">
          <a:xfrm>
            <a:off x="1857375" y="3071813"/>
            <a:ext cx="3260725" cy="3357562"/>
          </a:xfrm>
          <a:prstGeom prst="rect">
            <a:avLst/>
          </a:prstGeom>
          <a:noFill/>
          <a:ln w="9525">
            <a:noFill/>
            <a:miter lim="800000"/>
            <a:headEnd/>
            <a:tailEnd/>
          </a:ln>
        </p:spPr>
      </p:pic>
      <p:pic>
        <p:nvPicPr>
          <p:cNvPr id="5129" name="Picture 2" descr="http://i043.radikal.ru/1104/23/b7b8c628cd6b.jpg"/>
          <p:cNvPicPr>
            <a:picLocks noChangeAspect="1" noChangeArrowheads="1"/>
          </p:cNvPicPr>
          <p:nvPr/>
        </p:nvPicPr>
        <p:blipFill>
          <a:blip r:embed="rId4"/>
          <a:srcRect/>
          <a:stretch>
            <a:fillRect/>
          </a:stretch>
        </p:blipFill>
        <p:spPr bwMode="auto">
          <a:xfrm>
            <a:off x="5214938" y="2500313"/>
            <a:ext cx="3429000"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2"/>
          <p:cNvSpPr>
            <a:spLocks noGrp="1"/>
          </p:cNvSpPr>
          <p:nvPr>
            <p:ph type="title"/>
          </p:nvPr>
        </p:nvSpPr>
        <p:spPr/>
        <p:txBody>
          <a:bodyPr/>
          <a:lstStyle/>
          <a:p>
            <a:pPr eaLnBrk="1" hangingPunct="1"/>
            <a:endParaRPr lang="ru-RU" smtClean="0"/>
          </a:p>
        </p:txBody>
      </p:sp>
      <p:sp>
        <p:nvSpPr>
          <p:cNvPr id="6147" name="Содержимое 13"/>
          <p:cNvSpPr>
            <a:spLocks noGrp="1"/>
          </p:cNvSpPr>
          <p:nvPr>
            <p:ph sz="half" idx="1"/>
          </p:nvPr>
        </p:nvSpPr>
        <p:spPr/>
        <p:txBody>
          <a:bodyPr/>
          <a:lstStyle/>
          <a:p>
            <a:pPr eaLnBrk="1" hangingPunct="1"/>
            <a:endParaRPr lang="ru-RU" smtClean="0"/>
          </a:p>
        </p:txBody>
      </p:sp>
      <p:sp>
        <p:nvSpPr>
          <p:cNvPr id="6148" name="Содержимое 14"/>
          <p:cNvSpPr>
            <a:spLocks noGrp="1"/>
          </p:cNvSpPr>
          <p:nvPr>
            <p:ph sz="half" idx="2"/>
          </p:nvPr>
        </p:nvSpPr>
        <p:spPr/>
        <p:txBody>
          <a:bodyPr/>
          <a:lstStyle/>
          <a:p>
            <a:pPr eaLnBrk="1" hangingPunct="1"/>
            <a:endParaRPr lang="ru-RU" smtClean="0"/>
          </a:p>
        </p:txBody>
      </p:sp>
      <p:pic>
        <p:nvPicPr>
          <p:cNvPr id="6149" name="Picture 7" descr="0304888"/>
          <p:cNvPicPr>
            <a:picLocks noChangeAspect="1" noChangeArrowheads="1"/>
          </p:cNvPicPr>
          <p:nvPr/>
        </p:nvPicPr>
        <p:blipFill>
          <a:blip r:embed="rId2"/>
          <a:srcRect/>
          <a:stretch>
            <a:fillRect/>
          </a:stretch>
        </p:blipFill>
        <p:spPr bwMode="auto">
          <a:xfrm>
            <a:off x="0" y="-38100"/>
            <a:ext cx="9296400" cy="6896100"/>
          </a:xfrm>
          <a:prstGeom prst="rect">
            <a:avLst/>
          </a:prstGeom>
          <a:noFill/>
          <a:ln w="9525">
            <a:noFill/>
            <a:miter lim="800000"/>
            <a:headEnd/>
            <a:tailEnd/>
          </a:ln>
        </p:spPr>
      </p:pic>
      <p:sp>
        <p:nvSpPr>
          <p:cNvPr id="6150" name="Rectangle 2"/>
          <p:cNvSpPr>
            <a:spLocks noChangeArrowheads="1"/>
          </p:cNvSpPr>
          <p:nvPr/>
        </p:nvSpPr>
        <p:spPr bwMode="auto">
          <a:xfrm>
            <a:off x="1000125" y="0"/>
            <a:ext cx="230188" cy="307975"/>
          </a:xfrm>
          <a:prstGeom prst="rect">
            <a:avLst/>
          </a:prstGeom>
          <a:noFill/>
          <a:ln w="9525">
            <a:noFill/>
            <a:miter lim="800000"/>
            <a:headEnd/>
            <a:tailEnd/>
          </a:ln>
        </p:spPr>
        <p:txBody>
          <a:bodyPr wrap="none" anchor="ctr">
            <a:spAutoFit/>
          </a:bodyPr>
          <a:lstStyle/>
          <a:p>
            <a:pPr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
        <p:nvSpPr>
          <p:cNvPr id="6151" name="Rectangle 3"/>
          <p:cNvSpPr>
            <a:spLocks noChangeArrowheads="1"/>
          </p:cNvSpPr>
          <p:nvPr/>
        </p:nvSpPr>
        <p:spPr bwMode="auto">
          <a:xfrm>
            <a:off x="714375" y="500063"/>
            <a:ext cx="5214938" cy="9786937"/>
          </a:xfrm>
          <a:prstGeom prst="rect">
            <a:avLst/>
          </a:prstGeom>
          <a:noFill/>
          <a:ln w="9525">
            <a:noFill/>
            <a:miter lim="800000"/>
            <a:headEnd/>
            <a:tailEnd/>
          </a:ln>
        </p:spPr>
        <p:txBody>
          <a:bodyPr anchor="ctr">
            <a:spAutoFit/>
          </a:bodyPr>
          <a:lstStyle/>
          <a:p>
            <a:r>
              <a:rPr lang="ru-RU" sz="1600">
                <a:latin typeface="Times New Roman" pitchFamily="18" charset="0"/>
                <a:ea typeface="Calibri" pitchFamily="34" charset="0"/>
                <a:cs typeface="Times New Roman" pitchFamily="18" charset="0"/>
              </a:rPr>
              <a:t>    В толковом словаре С.И. Ожегова дается такое определение:</a:t>
            </a:r>
          </a:p>
          <a:p>
            <a:pPr eaLnBrk="0" hangingPunct="0"/>
            <a:r>
              <a:rPr lang="ru-RU" sz="1600">
                <a:latin typeface="Times New Roman" pitchFamily="18" charset="0"/>
                <a:ea typeface="Calibri" pitchFamily="34" charset="0"/>
                <a:cs typeface="Times New Roman" pitchFamily="18" charset="0"/>
              </a:rPr>
              <a:t>Петух - самец домашних кур и некоторых куриных. </a:t>
            </a:r>
          </a:p>
          <a:p>
            <a:pPr eaLnBrk="0" hangingPunct="0"/>
            <a:r>
              <a:rPr lang="ru-RU" sz="1600">
                <a:latin typeface="Times New Roman" pitchFamily="18" charset="0"/>
                <a:ea typeface="Calibri" pitchFamily="34" charset="0"/>
                <a:cs typeface="Times New Roman" pitchFamily="18" charset="0"/>
              </a:rPr>
              <a:t>Ходить петухом (с гордым и важным видом). Петухом налететь </a:t>
            </a:r>
          </a:p>
          <a:p>
            <a:pPr eaLnBrk="0" hangingPunct="0"/>
            <a:r>
              <a:rPr lang="ru-RU" sz="1600">
                <a:latin typeface="Times New Roman" pitchFamily="18" charset="0"/>
                <a:ea typeface="Calibri" pitchFamily="34" charset="0"/>
                <a:cs typeface="Times New Roman" pitchFamily="18" charset="0"/>
              </a:rPr>
              <a:t>на кого-нибудь, (бойко и задиристо). До петухов или </a:t>
            </a:r>
          </a:p>
          <a:p>
            <a:pPr eaLnBrk="0" hangingPunct="0"/>
            <a:r>
              <a:rPr lang="ru-RU" sz="1600">
                <a:latin typeface="Times New Roman" pitchFamily="18" charset="0"/>
                <a:ea typeface="Calibri" pitchFamily="34" charset="0"/>
                <a:cs typeface="Times New Roman" pitchFamily="18" charset="0"/>
              </a:rPr>
              <a:t>с петухами (встать, подняться)  - очень рано, с зарёй.  </a:t>
            </a:r>
          </a:p>
          <a:p>
            <a:r>
              <a:rPr lang="ru-RU" sz="1600">
                <a:latin typeface="Times New Roman" pitchFamily="18" charset="0"/>
                <a:ea typeface="Calibri" pitchFamily="34" charset="0"/>
                <a:cs typeface="Times New Roman" pitchFamily="18" charset="0"/>
              </a:rPr>
              <a:t>Петушиный голос: (крикливый, резкий). </a:t>
            </a:r>
          </a:p>
          <a:p>
            <a:endParaRPr lang="ru-RU" sz="1600">
              <a:latin typeface="Times New Roman" pitchFamily="18" charset="0"/>
              <a:ea typeface="Calibri" pitchFamily="34" charset="0"/>
              <a:cs typeface="Times New Roman" pitchFamily="18" charset="0"/>
            </a:endParaRPr>
          </a:p>
          <a:p>
            <a:r>
              <a:rPr lang="ru-RU" sz="1600">
                <a:latin typeface="Times New Roman" pitchFamily="18" charset="0"/>
                <a:ea typeface="Calibri" pitchFamily="34" charset="0"/>
                <a:cs typeface="Times New Roman" pitchFamily="18" charset="0"/>
              </a:rPr>
              <a:t>  </a:t>
            </a:r>
          </a:p>
          <a:p>
            <a:r>
              <a:rPr lang="ru-RU" sz="1600">
                <a:latin typeface="Times New Roman" pitchFamily="18" charset="0"/>
                <a:ea typeface="Calibri" pitchFamily="34" charset="0"/>
                <a:cs typeface="Times New Roman" pitchFamily="18" charset="0"/>
              </a:rPr>
              <a:t>  В Толковом словаре  Д.Н. Ушакова говорится:  «Петух -  домашняя птица, самец кур, с красным гребнем на голове и шпорами на ногах. Пение петухов, как признак определенного времени суток. Просидели всю ночь до петухов (до самой зари). Вставать до петухов (раньше, чем пропоют утром петухи). Ложиться с петухами (слишком поздно, к   утру или, наоборот, рано вечером).</a:t>
            </a:r>
          </a:p>
          <a:p>
            <a:r>
              <a:rPr lang="ru-RU" sz="1600">
                <a:latin typeface="Times New Roman" pitchFamily="18" charset="0"/>
                <a:ea typeface="Calibri" pitchFamily="34" charset="0"/>
                <a:cs typeface="Times New Roman" pitchFamily="18" charset="0"/>
              </a:rPr>
              <a:t>                        Первые, вторые петухи пропели».                </a:t>
            </a:r>
          </a:p>
          <a:p>
            <a:endParaRPr lang="ru-RU" sz="1600">
              <a:latin typeface="Times New Roman" pitchFamily="18" charset="0"/>
              <a:ea typeface="Calibri" pitchFamily="34" charset="0"/>
              <a:cs typeface="Times New Roman" pitchFamily="18" charset="0"/>
            </a:endParaRPr>
          </a:p>
          <a:p>
            <a:endParaRPr lang="ru-RU" sz="1600">
              <a:latin typeface="Times New Roman" pitchFamily="18" charset="0"/>
              <a:ea typeface="Calibri" pitchFamily="34" charset="0"/>
              <a:cs typeface="Times New Roman" pitchFamily="18" charset="0"/>
            </a:endParaRPr>
          </a:p>
          <a:p>
            <a:endParaRPr lang="ru-RU" sz="1600">
              <a:latin typeface="Times New Roman" pitchFamily="18" charset="0"/>
              <a:ea typeface="Calibri" pitchFamily="34" charset="0"/>
              <a:cs typeface="Times New Roman" pitchFamily="18" charset="0"/>
            </a:endParaRPr>
          </a:p>
          <a:p>
            <a:endParaRPr lang="ru-RU" sz="1600">
              <a:latin typeface="Times New Roman" pitchFamily="18" charset="0"/>
              <a:ea typeface="Calibri" pitchFamily="34" charset="0"/>
              <a:cs typeface="Times New Roman" pitchFamily="18" charset="0"/>
            </a:endParaRPr>
          </a:p>
          <a:p>
            <a:endParaRPr lang="ru-RU" sz="1600">
              <a:latin typeface="Times New Roman" pitchFamily="18" charset="0"/>
              <a:ea typeface="Calibri" pitchFamily="34" charset="0"/>
              <a:cs typeface="Times New Roman" pitchFamily="18" charset="0"/>
            </a:endParaRPr>
          </a:p>
          <a:p>
            <a:r>
              <a:rPr lang="ru-RU" sz="1600">
                <a:latin typeface="Times New Roman" pitchFamily="18" charset="0"/>
                <a:ea typeface="Calibri" pitchFamily="34" charset="0"/>
                <a:cs typeface="Times New Roman" pitchFamily="18" charset="0"/>
              </a:rPr>
              <a:t>                         </a:t>
            </a:r>
          </a:p>
          <a:p>
            <a:endParaRPr lang="ru-RU" sz="1600">
              <a:latin typeface="Times New Roman" pitchFamily="18" charset="0"/>
              <a:ea typeface="Calibri" pitchFamily="34" charset="0"/>
              <a:cs typeface="Times New Roman" pitchFamily="18" charset="0"/>
            </a:endParaRPr>
          </a:p>
          <a:p>
            <a:endParaRPr lang="ru-RU" sz="1600">
              <a:latin typeface="Times New Roman" pitchFamily="18" charset="0"/>
              <a:ea typeface="Calibri" pitchFamily="34" charset="0"/>
              <a:cs typeface="Times New Roman" pitchFamily="18" charset="0"/>
            </a:endParaRPr>
          </a:p>
          <a:p>
            <a:r>
              <a:rPr lang="ru-RU" sz="1600">
                <a:latin typeface="Times New Roman" pitchFamily="18" charset="0"/>
                <a:ea typeface="Calibri" pitchFamily="34" charset="0"/>
                <a:cs typeface="Times New Roman" pitchFamily="18" charset="0"/>
              </a:rPr>
              <a:t>                  </a:t>
            </a:r>
          </a:p>
          <a:p>
            <a:r>
              <a:rPr lang="ru-RU" sz="1600">
                <a:latin typeface="Times New Roman" pitchFamily="18" charset="0"/>
                <a:ea typeface="Calibri" pitchFamily="34" charset="0"/>
                <a:cs typeface="Times New Roman" pitchFamily="18" charset="0"/>
              </a:rPr>
              <a:t>                                                                                                                                  </a:t>
            </a:r>
            <a:endParaRPr lang="ru-RU" sz="80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a:p>
            <a:pPr algn="just" eaLnBrk="0" hangingPunct="0"/>
            <a:endParaRPr lang="ru-RU" sz="1400">
              <a:latin typeface="Times New Roman" pitchFamily="18" charset="0"/>
              <a:ea typeface="Calibri" pitchFamily="34" charset="0"/>
              <a:cs typeface="Times New Roman" pitchFamily="18" charset="0"/>
            </a:endParaRPr>
          </a:p>
          <a:p>
            <a:pPr algn="just" eaLnBrk="0" hangingPunct="0"/>
            <a:r>
              <a:rPr lang="ru-RU" sz="1400">
                <a:latin typeface="Times New Roman" pitchFamily="18" charset="0"/>
                <a:ea typeface="Calibri" pitchFamily="34" charset="0"/>
                <a:cs typeface="Times New Roman" pitchFamily="18" charset="0"/>
              </a:rPr>
              <a:t>                                                                    </a:t>
            </a:r>
          </a:p>
          <a:p>
            <a:pPr algn="just" eaLnBrk="0" hangingPunct="0"/>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pic>
        <p:nvPicPr>
          <p:cNvPr id="6152" name="Picture 4" descr="C:\Users\admin\Desktop\Без названия.jpg"/>
          <p:cNvPicPr>
            <a:picLocks noChangeAspect="1" noChangeArrowheads="1"/>
          </p:cNvPicPr>
          <p:nvPr/>
        </p:nvPicPr>
        <p:blipFill>
          <a:blip r:embed="rId3"/>
          <a:srcRect/>
          <a:stretch>
            <a:fillRect/>
          </a:stretch>
        </p:blipFill>
        <p:spPr bwMode="auto">
          <a:xfrm>
            <a:off x="6215063" y="642938"/>
            <a:ext cx="2071687" cy="2714625"/>
          </a:xfrm>
          <a:prstGeom prst="rect">
            <a:avLst/>
          </a:prstGeom>
          <a:noFill/>
          <a:ln w="9525">
            <a:noFill/>
            <a:miter lim="800000"/>
            <a:headEnd/>
            <a:tailEnd/>
          </a:ln>
        </p:spPr>
      </p:pic>
      <p:pic>
        <p:nvPicPr>
          <p:cNvPr id="6153" name="Picture 5" descr="C:\Users\admin\Desktop\Без названия (1).jpg"/>
          <p:cNvPicPr>
            <a:picLocks noChangeAspect="1" noChangeArrowheads="1"/>
          </p:cNvPicPr>
          <p:nvPr/>
        </p:nvPicPr>
        <p:blipFill>
          <a:blip r:embed="rId4"/>
          <a:srcRect/>
          <a:stretch>
            <a:fillRect/>
          </a:stretch>
        </p:blipFill>
        <p:spPr bwMode="auto">
          <a:xfrm>
            <a:off x="6215063" y="3071813"/>
            <a:ext cx="217646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8"/>
          <p:cNvSpPr>
            <a:spLocks noGrp="1"/>
          </p:cNvSpPr>
          <p:nvPr>
            <p:ph type="title"/>
          </p:nvPr>
        </p:nvSpPr>
        <p:spPr/>
        <p:txBody>
          <a:bodyPr/>
          <a:lstStyle/>
          <a:p>
            <a:pPr eaLnBrk="1" hangingPunct="1"/>
            <a:endParaRPr lang="ru-RU" smtClean="0"/>
          </a:p>
        </p:txBody>
      </p:sp>
      <p:sp>
        <p:nvSpPr>
          <p:cNvPr id="7171" name="Содержимое 9"/>
          <p:cNvSpPr>
            <a:spLocks noGrp="1"/>
          </p:cNvSpPr>
          <p:nvPr>
            <p:ph idx="1"/>
          </p:nvPr>
        </p:nvSpPr>
        <p:spPr/>
        <p:txBody>
          <a:bodyPr/>
          <a:lstStyle/>
          <a:p>
            <a:pPr eaLnBrk="1" hangingPunct="1"/>
            <a:endParaRPr lang="ru-RU" smtClean="0"/>
          </a:p>
        </p:txBody>
      </p:sp>
      <p:sp>
        <p:nvSpPr>
          <p:cNvPr id="7172" name="Текст 10"/>
          <p:cNvSpPr>
            <a:spLocks noGrp="1"/>
          </p:cNvSpPr>
          <p:nvPr>
            <p:ph type="body" sz="half" idx="2"/>
          </p:nvPr>
        </p:nvSpPr>
        <p:spPr/>
        <p:txBody>
          <a:bodyPr/>
          <a:lstStyle/>
          <a:p>
            <a:pPr eaLnBrk="1" hangingPunct="1"/>
            <a:endParaRPr lang="ru-RU" smtClean="0"/>
          </a:p>
        </p:txBody>
      </p:sp>
      <p:pic>
        <p:nvPicPr>
          <p:cNvPr id="7173" name="Picture 7" descr="0304888"/>
          <p:cNvPicPr>
            <a:picLocks noChangeAspect="1" noChangeArrowheads="1"/>
          </p:cNvPicPr>
          <p:nvPr/>
        </p:nvPicPr>
        <p:blipFill>
          <a:blip r:embed="rId2"/>
          <a:srcRect/>
          <a:stretch>
            <a:fillRect/>
          </a:stretch>
        </p:blipFill>
        <p:spPr bwMode="auto">
          <a:xfrm>
            <a:off x="0" y="0"/>
            <a:ext cx="9296400" cy="6896100"/>
          </a:xfrm>
          <a:prstGeom prst="rect">
            <a:avLst/>
          </a:prstGeom>
          <a:noFill/>
          <a:ln w="9525">
            <a:noFill/>
            <a:miter lim="800000"/>
            <a:headEnd/>
            <a:tailEnd/>
          </a:ln>
        </p:spPr>
      </p:pic>
      <p:sp>
        <p:nvSpPr>
          <p:cNvPr id="7174" name="Rectangle 3"/>
          <p:cNvSpPr>
            <a:spLocks noChangeArrowheads="1"/>
          </p:cNvSpPr>
          <p:nvPr/>
        </p:nvSpPr>
        <p:spPr bwMode="auto">
          <a:xfrm>
            <a:off x="0" y="0"/>
            <a:ext cx="319088" cy="307975"/>
          </a:xfrm>
          <a:prstGeom prst="rect">
            <a:avLst/>
          </a:prstGeom>
          <a:noFill/>
          <a:ln w="9525">
            <a:noFill/>
            <a:miter lim="800000"/>
            <a:headEnd/>
            <a:tailEnd/>
          </a:ln>
        </p:spPr>
        <p:txBody>
          <a:bodyPr wrap="none" anchor="ctr">
            <a:spAutoFit/>
          </a:bodyPr>
          <a:lstStyle/>
          <a:p>
            <a:pPr algn="just"/>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
        <p:nvSpPr>
          <p:cNvPr id="7175" name="Rectangle 1"/>
          <p:cNvSpPr>
            <a:spLocks noChangeArrowheads="1"/>
          </p:cNvSpPr>
          <p:nvPr/>
        </p:nvSpPr>
        <p:spPr bwMode="auto">
          <a:xfrm rot="10800000" flipV="1">
            <a:off x="1000125" y="636588"/>
            <a:ext cx="4286250" cy="3046412"/>
          </a:xfrm>
          <a:prstGeom prst="rect">
            <a:avLst/>
          </a:prstGeom>
          <a:noFill/>
          <a:ln w="9525">
            <a:noFill/>
            <a:miter lim="800000"/>
            <a:headEnd/>
            <a:tailEnd/>
          </a:ln>
        </p:spPr>
        <p:txBody>
          <a:bodyPr anchor="ctr">
            <a:spAutoFit/>
          </a:bodyPr>
          <a:lstStyle/>
          <a:p>
            <a:pPr indent="449263" algn="just"/>
            <a:r>
              <a:rPr lang="ru-RU" sz="1600">
                <a:latin typeface="Times New Roman" pitchFamily="18" charset="0"/>
                <a:ea typeface="Calibri" pitchFamily="34" charset="0"/>
                <a:cs typeface="Times New Roman" pitchFamily="18" charset="0"/>
              </a:rPr>
              <a:t>Заглянув в словарь эпитетов,  я выяснил, что их очень много.  Они меткие и выразительные. Петух боевой, бойкий, бойцовский, важный, величавый, вздорный, горделивый, горластый, громкоголосый, драчливый, жилистый, заботливый, задиристый, задорный, заливистый, заносчивый, звонкоголосый, злобный, злой, злопамятный, кичливый, крикливый, наглый, напористый, нахальный, неугомонный, ранний, резвый, сиплый, склочный, суетливый, хозяйственный.  </a:t>
            </a:r>
            <a:endParaRPr lang="ru-RU" sz="1600">
              <a:ea typeface="Calibri" pitchFamily="34" charset="0"/>
              <a:cs typeface="Times New Roman" pitchFamily="18" charset="0"/>
            </a:endParaRPr>
          </a:p>
        </p:txBody>
      </p:sp>
      <p:pic>
        <p:nvPicPr>
          <p:cNvPr id="7176" name="Picture 3" descr="C:\Users\admin\Desktop\Без названия (4).jpg"/>
          <p:cNvPicPr>
            <a:picLocks noChangeAspect="1" noChangeArrowheads="1"/>
          </p:cNvPicPr>
          <p:nvPr/>
        </p:nvPicPr>
        <p:blipFill>
          <a:blip r:embed="rId3"/>
          <a:srcRect/>
          <a:stretch>
            <a:fillRect/>
          </a:stretch>
        </p:blipFill>
        <p:spPr bwMode="auto">
          <a:xfrm>
            <a:off x="5643563" y="3786188"/>
            <a:ext cx="2786062" cy="2500312"/>
          </a:xfrm>
          <a:prstGeom prst="rect">
            <a:avLst/>
          </a:prstGeom>
          <a:noFill/>
          <a:ln w="9525">
            <a:noFill/>
            <a:miter lim="800000"/>
            <a:headEnd/>
            <a:tailEnd/>
          </a:ln>
        </p:spPr>
      </p:pic>
      <p:pic>
        <p:nvPicPr>
          <p:cNvPr id="7177" name="Picture 4" descr="C:\Users\admin\Desktop\images (1).jpg"/>
          <p:cNvPicPr>
            <a:picLocks noChangeAspect="1" noChangeArrowheads="1"/>
          </p:cNvPicPr>
          <p:nvPr/>
        </p:nvPicPr>
        <p:blipFill>
          <a:blip r:embed="rId4"/>
          <a:srcRect/>
          <a:stretch>
            <a:fillRect/>
          </a:stretch>
        </p:blipFill>
        <p:spPr bwMode="auto">
          <a:xfrm>
            <a:off x="5857875" y="714375"/>
            <a:ext cx="2514600" cy="2605088"/>
          </a:xfrm>
          <a:prstGeom prst="rect">
            <a:avLst/>
          </a:prstGeom>
          <a:noFill/>
          <a:ln w="9525">
            <a:noFill/>
            <a:miter lim="800000"/>
            <a:headEnd/>
            <a:tailEnd/>
          </a:ln>
        </p:spPr>
      </p:pic>
      <p:pic>
        <p:nvPicPr>
          <p:cNvPr id="7178" name="Picture 6" descr="C:\Users\admin\Desktop\Петух\IMG_8442.JPG"/>
          <p:cNvPicPr>
            <a:picLocks noChangeAspect="1" noChangeArrowheads="1"/>
          </p:cNvPicPr>
          <p:nvPr/>
        </p:nvPicPr>
        <p:blipFill>
          <a:blip r:embed="rId5"/>
          <a:srcRect/>
          <a:stretch>
            <a:fillRect/>
          </a:stretch>
        </p:blipFill>
        <p:spPr bwMode="auto">
          <a:xfrm>
            <a:off x="857250" y="3714750"/>
            <a:ext cx="4500563"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8"/>
          <p:cNvSpPr>
            <a:spLocks noGrp="1"/>
          </p:cNvSpPr>
          <p:nvPr>
            <p:ph type="title"/>
          </p:nvPr>
        </p:nvSpPr>
        <p:spPr/>
        <p:txBody>
          <a:bodyPr/>
          <a:lstStyle/>
          <a:p>
            <a:pPr eaLnBrk="1" hangingPunct="1"/>
            <a:endParaRPr lang="ru-RU" smtClean="0"/>
          </a:p>
        </p:txBody>
      </p:sp>
      <p:sp>
        <p:nvSpPr>
          <p:cNvPr id="8195" name="Содержимое 9"/>
          <p:cNvSpPr>
            <a:spLocks noGrp="1"/>
          </p:cNvSpPr>
          <p:nvPr>
            <p:ph idx="1"/>
          </p:nvPr>
        </p:nvSpPr>
        <p:spPr/>
        <p:txBody>
          <a:bodyPr/>
          <a:lstStyle/>
          <a:p>
            <a:pPr eaLnBrk="1" hangingPunct="1"/>
            <a:endParaRPr lang="ru-RU" smtClean="0"/>
          </a:p>
        </p:txBody>
      </p:sp>
      <p:sp>
        <p:nvSpPr>
          <p:cNvPr id="8196" name="Текст 10"/>
          <p:cNvSpPr>
            <a:spLocks noGrp="1"/>
          </p:cNvSpPr>
          <p:nvPr>
            <p:ph type="body" sz="half" idx="2"/>
          </p:nvPr>
        </p:nvSpPr>
        <p:spPr/>
        <p:txBody>
          <a:bodyPr/>
          <a:lstStyle/>
          <a:p>
            <a:pPr eaLnBrk="1" hangingPunct="1"/>
            <a:endParaRPr lang="ru-RU" smtClean="0"/>
          </a:p>
        </p:txBody>
      </p:sp>
      <p:pic>
        <p:nvPicPr>
          <p:cNvPr id="8197" name="Picture 7" descr="0304888"/>
          <p:cNvPicPr>
            <a:picLocks noChangeAspect="1" noChangeArrowheads="1"/>
          </p:cNvPicPr>
          <p:nvPr/>
        </p:nvPicPr>
        <p:blipFill>
          <a:blip r:embed="rId2"/>
          <a:srcRect/>
          <a:stretch>
            <a:fillRect/>
          </a:stretch>
        </p:blipFill>
        <p:spPr bwMode="auto">
          <a:xfrm>
            <a:off x="0" y="-38100"/>
            <a:ext cx="9296400" cy="6896100"/>
          </a:xfrm>
          <a:prstGeom prst="rect">
            <a:avLst/>
          </a:prstGeom>
          <a:noFill/>
          <a:ln w="9525">
            <a:noFill/>
            <a:miter lim="800000"/>
            <a:headEnd/>
            <a:tailEnd/>
          </a:ln>
        </p:spPr>
      </p:pic>
      <p:sp>
        <p:nvSpPr>
          <p:cNvPr id="8198" name="Rectangle 3"/>
          <p:cNvSpPr>
            <a:spLocks noChangeArrowheads="1"/>
          </p:cNvSpPr>
          <p:nvPr/>
        </p:nvSpPr>
        <p:spPr bwMode="auto">
          <a:xfrm rot="10800000" flipV="1">
            <a:off x="571500" y="-444500"/>
            <a:ext cx="8001000" cy="7786688"/>
          </a:xfrm>
          <a:prstGeom prst="rect">
            <a:avLst/>
          </a:prstGeom>
          <a:noFill/>
          <a:ln w="9525">
            <a:noFill/>
            <a:miter lim="800000"/>
            <a:headEnd/>
            <a:tailEnd/>
          </a:ln>
        </p:spPr>
        <p:txBody>
          <a:bodyPr anchor="ctr">
            <a:spAutoFit/>
          </a:bodyPr>
          <a:lstStyle/>
          <a:p>
            <a:pPr algn="just"/>
            <a:r>
              <a:rPr lang="ru-RU">
                <a:latin typeface="Times New Roman" pitchFamily="18" charset="0"/>
                <a:cs typeface="Times New Roman" pitchFamily="18" charset="0"/>
              </a:rPr>
              <a:t>                </a:t>
            </a: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r>
              <a:rPr lang="ru-RU" sz="1600">
                <a:latin typeface="Times New Roman" pitchFamily="18" charset="0"/>
                <a:cs typeface="Times New Roman" pitchFamily="18" charset="0"/>
              </a:rPr>
              <a:t>         </a:t>
            </a:r>
          </a:p>
          <a:p>
            <a:pPr algn="just"/>
            <a:r>
              <a:rPr lang="ru-RU" sz="1600">
                <a:latin typeface="Times New Roman" pitchFamily="18" charset="0"/>
                <a:cs typeface="Times New Roman" pitchFamily="18" charset="0"/>
              </a:rPr>
              <a:t>   </a:t>
            </a:r>
            <a:r>
              <a:rPr lang="ru-RU" sz="1600" b="1">
                <a:latin typeface="Times New Roman" pitchFamily="18" charset="0"/>
                <a:cs typeface="Times New Roman" pitchFamily="18" charset="0"/>
              </a:rPr>
              <a:t>2. Роль петуха в произведениях устного народного творчества, в мифологии.</a:t>
            </a:r>
            <a:endParaRPr lang="ru-RU" sz="1600">
              <a:latin typeface="Times New Roman" pitchFamily="18" charset="0"/>
              <a:cs typeface="Times New Roman" pitchFamily="18" charset="0"/>
            </a:endParaRPr>
          </a:p>
          <a:p>
            <a:pPr algn="just"/>
            <a:r>
              <a:rPr lang="ru-RU">
                <a:latin typeface="Times New Roman" pitchFamily="18" charset="0"/>
                <a:cs typeface="Times New Roman" pitchFamily="18" charset="0"/>
              </a:rPr>
              <a:t>      Петух - любимый герой  произведений устного народного творчества. В сказках он имеет два образа.  </a:t>
            </a:r>
          </a:p>
          <a:p>
            <a:pPr algn="just"/>
            <a:r>
              <a:rPr lang="ru-RU">
                <a:latin typeface="Times New Roman" pitchFamily="18" charset="0"/>
                <a:cs typeface="Times New Roman" pitchFamily="18" charset="0"/>
              </a:rPr>
              <a:t>                 Первый - это легкомысленный,  слабый и самоуверенный герой сказки.  (Русская народная сказка «Петушок-золотой гребешок»)</a:t>
            </a: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r>
              <a:rPr lang="ru-RU">
                <a:latin typeface="Times New Roman" pitchFamily="18" charset="0"/>
                <a:cs typeface="Times New Roman" pitchFamily="18" charset="0"/>
              </a:rPr>
              <a:t>                                  </a:t>
            </a:r>
          </a:p>
          <a:p>
            <a:pPr algn="just"/>
            <a:r>
              <a:rPr lang="ru-RU">
                <a:latin typeface="Times New Roman" pitchFamily="18" charset="0"/>
                <a:cs typeface="Times New Roman" pitchFamily="18" charset="0"/>
              </a:rPr>
              <a:t>                                    </a:t>
            </a:r>
          </a:p>
          <a:p>
            <a:pPr algn="just"/>
            <a:r>
              <a:rPr lang="ru-RU">
                <a:latin typeface="Times New Roman" pitchFamily="18" charset="0"/>
                <a:cs typeface="Times New Roman" pitchFamily="18" charset="0"/>
              </a:rPr>
              <a:t>                                           Второй образ - петух имеет героический характер и   </a:t>
            </a:r>
          </a:p>
          <a:p>
            <a:pPr algn="just"/>
            <a:r>
              <a:rPr lang="ru-RU">
                <a:latin typeface="Times New Roman" pitchFamily="18" charset="0"/>
                <a:cs typeface="Times New Roman" pitchFamily="18" charset="0"/>
              </a:rPr>
              <a:t>                                    приходит на помощь слабым. Он помощник друзьям. </a:t>
            </a:r>
          </a:p>
          <a:p>
            <a:pPr algn="just"/>
            <a:r>
              <a:rPr lang="ru-RU">
                <a:latin typeface="Times New Roman" pitchFamily="18" charset="0"/>
                <a:cs typeface="Times New Roman" pitchFamily="18" charset="0"/>
              </a:rPr>
              <a:t>                                    (Русская народная сказка «Заюшкина избушка»)       </a:t>
            </a:r>
          </a:p>
          <a:p>
            <a:pPr algn="just"/>
            <a:endParaRPr lang="ru-RU">
              <a:latin typeface="Times New Roman" pitchFamily="18" charset="0"/>
              <a:cs typeface="Times New Roman" pitchFamily="18" charset="0"/>
            </a:endParaRPr>
          </a:p>
          <a:p>
            <a:pPr algn="just"/>
            <a:endParaRPr lang="ru-RU">
              <a:latin typeface="Times New Roman" pitchFamily="18" charset="0"/>
              <a:cs typeface="Times New Roman" pitchFamily="18" charset="0"/>
            </a:endParaRPr>
          </a:p>
          <a:p>
            <a:pPr algn="just"/>
            <a:r>
              <a:rPr lang="ru-RU">
                <a:latin typeface="Times New Roman" pitchFamily="18" charset="0"/>
                <a:cs typeface="Times New Roman" pitchFamily="18" charset="0"/>
              </a:rPr>
              <a:t>                                     </a:t>
            </a:r>
          </a:p>
          <a:p>
            <a:pPr algn="just"/>
            <a:r>
              <a:rPr lang="ru-RU">
                <a:latin typeface="Times New Roman" pitchFamily="18" charset="0"/>
                <a:cs typeface="Times New Roman" pitchFamily="18" charset="0"/>
              </a:rPr>
              <a:t>                                          </a:t>
            </a:r>
          </a:p>
        </p:txBody>
      </p:sp>
      <p:pic>
        <p:nvPicPr>
          <p:cNvPr id="8199" name="Picture 1" descr="C:\Users\admin\Desktop\Без названия.jpg"/>
          <p:cNvPicPr>
            <a:picLocks noChangeAspect="1" noChangeArrowheads="1"/>
          </p:cNvPicPr>
          <p:nvPr/>
        </p:nvPicPr>
        <p:blipFill>
          <a:blip r:embed="rId3"/>
          <a:srcRect/>
          <a:stretch>
            <a:fillRect/>
          </a:stretch>
        </p:blipFill>
        <p:spPr bwMode="auto">
          <a:xfrm>
            <a:off x="900113" y="2565400"/>
            <a:ext cx="3286125" cy="2071688"/>
          </a:xfrm>
          <a:prstGeom prst="rect">
            <a:avLst/>
          </a:prstGeom>
          <a:noFill/>
          <a:ln w="9525">
            <a:noFill/>
            <a:miter lim="800000"/>
            <a:headEnd/>
            <a:tailEnd/>
          </a:ln>
        </p:spPr>
      </p:pic>
      <p:pic>
        <p:nvPicPr>
          <p:cNvPr id="8200" name="Picture 2" descr="C:\Users\admin\Desktop\images (2).jpg"/>
          <p:cNvPicPr>
            <a:picLocks noChangeAspect="1" noChangeArrowheads="1"/>
          </p:cNvPicPr>
          <p:nvPr/>
        </p:nvPicPr>
        <p:blipFill>
          <a:blip r:embed="rId4"/>
          <a:srcRect/>
          <a:stretch>
            <a:fillRect/>
          </a:stretch>
        </p:blipFill>
        <p:spPr bwMode="auto">
          <a:xfrm>
            <a:off x="5148263" y="2492375"/>
            <a:ext cx="2800350" cy="2176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6"/>
          <p:cNvSpPr>
            <a:spLocks noGrp="1"/>
          </p:cNvSpPr>
          <p:nvPr>
            <p:ph type="ctrTitle"/>
          </p:nvPr>
        </p:nvSpPr>
        <p:spPr/>
        <p:txBody>
          <a:bodyPr/>
          <a:lstStyle/>
          <a:p>
            <a:pPr eaLnBrk="1" hangingPunct="1"/>
            <a:endParaRPr lang="ru-RU" smtClean="0"/>
          </a:p>
        </p:txBody>
      </p:sp>
      <p:sp>
        <p:nvSpPr>
          <p:cNvPr id="8" name="Подзаголовок 7"/>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smtClean="0"/>
          </a:p>
        </p:txBody>
      </p:sp>
      <p:pic>
        <p:nvPicPr>
          <p:cNvPr id="9220" name="Picture 7" descr="0304888"/>
          <p:cNvPicPr>
            <a:picLocks noChangeAspect="1" noChangeArrowheads="1"/>
          </p:cNvPicPr>
          <p:nvPr/>
        </p:nvPicPr>
        <p:blipFill>
          <a:blip r:embed="rId2"/>
          <a:srcRect/>
          <a:stretch>
            <a:fillRect/>
          </a:stretch>
        </p:blipFill>
        <p:spPr bwMode="auto">
          <a:xfrm>
            <a:off x="0" y="0"/>
            <a:ext cx="9296400" cy="6896100"/>
          </a:xfrm>
          <a:prstGeom prst="rect">
            <a:avLst/>
          </a:prstGeom>
          <a:noFill/>
          <a:ln w="9525">
            <a:noFill/>
            <a:miter lim="800000"/>
            <a:headEnd/>
            <a:tailEnd/>
          </a:ln>
        </p:spPr>
      </p:pic>
      <p:sp>
        <p:nvSpPr>
          <p:cNvPr id="9221" name="Rectangle 2"/>
          <p:cNvSpPr>
            <a:spLocks noChangeArrowheads="1"/>
          </p:cNvSpPr>
          <p:nvPr/>
        </p:nvSpPr>
        <p:spPr bwMode="auto">
          <a:xfrm rot="10800000" flipV="1">
            <a:off x="1000125" y="727075"/>
            <a:ext cx="7215188" cy="1200150"/>
          </a:xfrm>
          <a:prstGeom prst="rect">
            <a:avLst/>
          </a:prstGeom>
          <a:noFill/>
          <a:ln w="9525">
            <a:noFill/>
            <a:miter lim="800000"/>
            <a:headEnd/>
            <a:tailEnd/>
          </a:ln>
        </p:spPr>
        <p:txBody>
          <a:bodyPr anchor="ctr">
            <a:spAutoFit/>
          </a:bodyPr>
          <a:lstStyle/>
          <a:p>
            <a:pPr algn="just"/>
            <a:r>
              <a:rPr lang="ru-RU">
                <a:ea typeface="Calibri" pitchFamily="34" charset="0"/>
                <a:cs typeface="Times New Roman" pitchFamily="18" charset="0"/>
              </a:rPr>
              <a:t>       </a:t>
            </a:r>
            <a:r>
              <a:rPr lang="ru-RU">
                <a:latin typeface="Times New Roman" pitchFamily="18" charset="0"/>
                <a:ea typeface="Calibri" pitchFamily="34" charset="0"/>
                <a:cs typeface="Times New Roman" pitchFamily="18" charset="0"/>
              </a:rPr>
              <a:t>Петух — древнейший символ рассвета, пробуждения, бдительности и  призыва к бою. Петуха издавна водружали на башни, чтобы он глядел во все стороны и предупреждал об опасности.  ("Сказка о золотом петушке" А. С.Пушкина) </a:t>
            </a:r>
          </a:p>
        </p:txBody>
      </p:sp>
      <p:pic>
        <p:nvPicPr>
          <p:cNvPr id="9222" name="Picture 3" descr="C:\Users\admin\Desktop\images (3).jpg"/>
          <p:cNvPicPr>
            <a:picLocks noChangeAspect="1" noChangeArrowheads="1"/>
          </p:cNvPicPr>
          <p:nvPr/>
        </p:nvPicPr>
        <p:blipFill>
          <a:blip r:embed="rId3"/>
          <a:srcRect/>
          <a:stretch>
            <a:fillRect/>
          </a:stretch>
        </p:blipFill>
        <p:spPr bwMode="auto">
          <a:xfrm>
            <a:off x="2214563" y="2286000"/>
            <a:ext cx="6215062" cy="371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pPr eaLnBrk="1" hangingPunct="1"/>
            <a:endParaRPr lang="ru-RU" smtClean="0"/>
          </a:p>
        </p:txBody>
      </p:sp>
      <p:sp>
        <p:nvSpPr>
          <p:cNvPr id="10243" name="Содержимое 2"/>
          <p:cNvSpPr>
            <a:spLocks noGrp="1"/>
          </p:cNvSpPr>
          <p:nvPr>
            <p:ph idx="1"/>
          </p:nvPr>
        </p:nvSpPr>
        <p:spPr/>
        <p:txBody>
          <a:bodyPr/>
          <a:lstStyle/>
          <a:p>
            <a:pPr eaLnBrk="1" hangingPunct="1"/>
            <a:endParaRPr lang="ru-RU" smtClean="0"/>
          </a:p>
        </p:txBody>
      </p:sp>
      <p:pic>
        <p:nvPicPr>
          <p:cNvPr id="10244" name="Picture 7" descr="0304888"/>
          <p:cNvPicPr>
            <a:picLocks noChangeAspect="1" noChangeArrowheads="1"/>
          </p:cNvPicPr>
          <p:nvPr/>
        </p:nvPicPr>
        <p:blipFill>
          <a:blip r:embed="rId2"/>
          <a:srcRect/>
          <a:stretch>
            <a:fillRect/>
          </a:stretch>
        </p:blipFill>
        <p:spPr bwMode="auto">
          <a:xfrm>
            <a:off x="0" y="-19050"/>
            <a:ext cx="9296400" cy="6896100"/>
          </a:xfrm>
          <a:prstGeom prst="rect">
            <a:avLst/>
          </a:prstGeom>
          <a:noFill/>
          <a:ln w="9525">
            <a:noFill/>
            <a:miter lim="800000"/>
            <a:headEnd/>
            <a:tailEnd/>
          </a:ln>
        </p:spPr>
      </p:pic>
      <p:sp>
        <p:nvSpPr>
          <p:cNvPr id="10245" name="Rectangle 1"/>
          <p:cNvSpPr>
            <a:spLocks noChangeArrowheads="1"/>
          </p:cNvSpPr>
          <p:nvPr/>
        </p:nvSpPr>
        <p:spPr bwMode="auto">
          <a:xfrm>
            <a:off x="3500438" y="642938"/>
            <a:ext cx="2071687" cy="5262562"/>
          </a:xfrm>
          <a:prstGeom prst="rect">
            <a:avLst/>
          </a:prstGeom>
          <a:noFill/>
          <a:ln w="9525">
            <a:noFill/>
            <a:miter lim="800000"/>
            <a:headEnd/>
            <a:tailEnd/>
          </a:ln>
        </p:spPr>
        <p:txBody>
          <a:bodyPr anchor="ctr">
            <a:spAutoFit/>
          </a:bodyPr>
          <a:lstStyle/>
          <a:p>
            <a:pPr algn="just"/>
            <a:r>
              <a:rPr lang="ru-RU" sz="1600">
                <a:latin typeface="Times New Roman" pitchFamily="18" charset="0"/>
                <a:ea typeface="Calibri" pitchFamily="34" charset="0"/>
                <a:cs typeface="Times New Roman" pitchFamily="18" charset="0"/>
              </a:rPr>
              <a:t>В пословицах и прибаутках петушок разный – задорный, дерзкий, всегда готовый в бой. Его именем определили состояние некоторых людей – петушиться.  Петухом называют задорного драчуна.      </a:t>
            </a:r>
            <a:endParaRPr lang="ru-RU" sz="1600">
              <a:ea typeface="Calibri" pitchFamily="34" charset="0"/>
              <a:cs typeface="Times New Roman" pitchFamily="18" charset="0"/>
            </a:endParaRPr>
          </a:p>
          <a:p>
            <a:pPr algn="just" eaLnBrk="0" hangingPunct="0"/>
            <a:r>
              <a:rPr lang="ru-RU" sz="1600">
                <a:latin typeface="Times New Roman" pitchFamily="18" charset="0"/>
                <a:ea typeface="Calibri" pitchFamily="34" charset="0"/>
                <a:cs typeface="Times New Roman" pitchFamily="18" charset="0"/>
              </a:rPr>
              <a:t>         Загадки про петуха  в основном основываются на красивой внешности этой птицы.  За горделивую осанку и шпоры,  загадки приравнивают петушка к особам княжеского королевского рода. </a:t>
            </a:r>
            <a:endParaRPr lang="ru-RU" sz="1600">
              <a:ea typeface="Calibri" pitchFamily="34" charset="0"/>
              <a:cs typeface="Times New Roman" pitchFamily="18" charset="0"/>
            </a:endParaRPr>
          </a:p>
        </p:txBody>
      </p:sp>
      <p:pic>
        <p:nvPicPr>
          <p:cNvPr id="10246" name="Picture 2" descr="C:\Users\admin\Desktop\КАК ПЕТУХИ ХОРОШО ДЕРУТСЯ.jpg"/>
          <p:cNvPicPr>
            <a:picLocks noChangeAspect="1" noChangeArrowheads="1"/>
          </p:cNvPicPr>
          <p:nvPr/>
        </p:nvPicPr>
        <p:blipFill>
          <a:blip r:embed="rId3"/>
          <a:srcRect/>
          <a:stretch>
            <a:fillRect/>
          </a:stretch>
        </p:blipFill>
        <p:spPr bwMode="auto">
          <a:xfrm>
            <a:off x="500063" y="428625"/>
            <a:ext cx="2786062" cy="2857500"/>
          </a:xfrm>
          <a:prstGeom prst="rect">
            <a:avLst/>
          </a:prstGeom>
          <a:noFill/>
          <a:ln w="9525">
            <a:noFill/>
            <a:miter lim="800000"/>
            <a:headEnd/>
            <a:tailEnd/>
          </a:ln>
        </p:spPr>
      </p:pic>
      <p:pic>
        <p:nvPicPr>
          <p:cNvPr id="10247" name="Picture 3" descr="C:\Users\admin\Desktop\images (4).jpg"/>
          <p:cNvPicPr>
            <a:picLocks noChangeAspect="1" noChangeArrowheads="1"/>
          </p:cNvPicPr>
          <p:nvPr/>
        </p:nvPicPr>
        <p:blipFill>
          <a:blip r:embed="rId4"/>
          <a:srcRect/>
          <a:stretch>
            <a:fillRect/>
          </a:stretch>
        </p:blipFill>
        <p:spPr bwMode="auto">
          <a:xfrm>
            <a:off x="500063" y="3643313"/>
            <a:ext cx="2824162" cy="2714625"/>
          </a:xfrm>
          <a:prstGeom prst="rect">
            <a:avLst/>
          </a:prstGeom>
          <a:noFill/>
          <a:ln w="9525">
            <a:noFill/>
            <a:miter lim="800000"/>
            <a:headEnd/>
            <a:tailEnd/>
          </a:ln>
        </p:spPr>
      </p:pic>
      <p:pic>
        <p:nvPicPr>
          <p:cNvPr id="8" name="Picture 6" descr="http://www.gorka.tv/uploads/posts/2011-01/thumbs/1295107327_2554027pfs.jpg"/>
          <p:cNvPicPr>
            <a:picLocks noChangeAspect="1" noChangeArrowheads="1"/>
          </p:cNvPicPr>
          <p:nvPr/>
        </p:nvPicPr>
        <p:blipFill>
          <a:blip r:embed="rId5" cstate="print"/>
          <a:srcRect/>
          <a:stretch>
            <a:fillRect/>
          </a:stretch>
        </p:blipFill>
        <p:spPr bwMode="auto">
          <a:xfrm>
            <a:off x="5857884" y="357166"/>
            <a:ext cx="2664296" cy="2738936"/>
          </a:xfrm>
          <a:prstGeom prst="ellipse">
            <a:avLst/>
          </a:prstGeom>
          <a:ln>
            <a:noFill/>
          </a:ln>
          <a:effectLst>
            <a:softEdge rad="112500"/>
          </a:effectLst>
        </p:spPr>
      </p:pic>
      <p:pic>
        <p:nvPicPr>
          <p:cNvPr id="10249" name="Picture 4" descr="C:\Users\admin\Desktop\rooster-811723__340.jpg"/>
          <p:cNvPicPr>
            <a:picLocks noChangeAspect="1" noChangeArrowheads="1"/>
          </p:cNvPicPr>
          <p:nvPr/>
        </p:nvPicPr>
        <p:blipFill>
          <a:blip r:embed="rId6"/>
          <a:srcRect/>
          <a:stretch>
            <a:fillRect/>
          </a:stretch>
        </p:blipFill>
        <p:spPr bwMode="auto">
          <a:xfrm>
            <a:off x="5857875" y="3214688"/>
            <a:ext cx="2628900" cy="2928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TotalTime>
  <Words>1735</Words>
  <Application>Microsoft Office PowerPoint</Application>
  <PresentationFormat>Экран (4:3)</PresentationFormat>
  <Paragraphs>264</Paragraphs>
  <Slides>27</Slides>
  <Notes>0</Notes>
  <HiddenSlides>0</HiddenSlides>
  <MMClips>1</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27</vt:i4>
      </vt:variant>
    </vt:vector>
  </HeadingPairs>
  <TitlesOfParts>
    <vt:vector size="31" baseType="lpstr">
      <vt:lpstr>Arial</vt:lpstr>
      <vt:lpstr>Calibri</vt:lpstr>
      <vt:lpstr>Times New Roman</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50</cp:revision>
  <dcterms:created xsi:type="dcterms:W3CDTF">2016-12-25T20:24:56Z</dcterms:created>
  <dcterms:modified xsi:type="dcterms:W3CDTF">2018-06-19T15:14:29Z</dcterms:modified>
</cp:coreProperties>
</file>