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63" r:id="rId5"/>
    <p:sldId id="264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1F651FE-E462-4880-AA20-93139642727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31D80AD-2811-42AF-AEA0-DB384DC41FEB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irah&#227;_language" TargetMode="External"/><Relationship Id="rId2" Type="http://schemas.openxmlformats.org/officeDocument/2006/relationships/hyperlink" Target="https://en.wikipedia.org/wiki/Pirah&#227;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azetea24.com/galeriBuyukResim/Amazon-yerlileri-ilk-kez-goruntulendi.jpeg" TargetMode="External"/><Relationship Id="rId4" Type="http://schemas.openxmlformats.org/officeDocument/2006/relationships/hyperlink" Target="http://icdn.ensonhaber.com/resimler/galeri/amazonda-dil-kullanmayan-en-mutlu-kabile-pirah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Made by</a:t>
            </a:r>
          </a:p>
          <a:p>
            <a:r>
              <a:rPr lang="en-US" dirty="0"/>
              <a:t>Victoria </a:t>
            </a:r>
            <a:r>
              <a:rPr lang="en-US" dirty="0" err="1"/>
              <a:t>Andriyashina</a:t>
            </a:r>
            <a:endParaRPr lang="en-US" dirty="0"/>
          </a:p>
          <a:p>
            <a:r>
              <a:rPr lang="en-US" dirty="0"/>
              <a:t>Form 8 a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Pirahã</a:t>
            </a:r>
            <a:r>
              <a:rPr lang="en-US" dirty="0"/>
              <a:t> and their language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1DF03A-3C6B-4A43-97AB-FA4ECB6C2694}"/>
              </a:ext>
            </a:extLst>
          </p:cNvPr>
          <p:cNvSpPr txBox="1"/>
          <p:nvPr/>
        </p:nvSpPr>
        <p:spPr>
          <a:xfrm>
            <a:off x="5724128" y="5517232"/>
            <a:ext cx="267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Teacher: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Belobrova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E.D.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0C49991-DDEC-4802-A0AE-1A778D0E1946}"/>
              </a:ext>
            </a:extLst>
          </p:cNvPr>
          <p:cNvSpPr txBox="1"/>
          <p:nvPr/>
        </p:nvSpPr>
        <p:spPr>
          <a:xfrm>
            <a:off x="323528" y="764704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The </a:t>
            </a:r>
            <a:r>
              <a:rPr lang="en-US" sz="2000" b="1" dirty="0" err="1">
                <a:solidFill>
                  <a:schemeClr val="bg2">
                    <a:lumMod val="75000"/>
                  </a:schemeClr>
                </a:solidFill>
              </a:rPr>
              <a:t>Pirahã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  are  indigenous people  of the Amazon Rainforest in Brazil. </a:t>
            </a:r>
          </a:p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They number 420 individuals. </a:t>
            </a:r>
          </a:p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The </a:t>
            </a:r>
            <a:r>
              <a:rPr lang="en-US" sz="2000" dirty="0" err="1">
                <a:solidFill>
                  <a:schemeClr val="bg2">
                    <a:lumMod val="75000"/>
                  </a:schemeClr>
                </a:solidFill>
              </a:rPr>
              <a:t>Pirahã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 people do not call themselves </a:t>
            </a:r>
            <a:r>
              <a:rPr lang="en-US" sz="2000" dirty="0" err="1">
                <a:solidFill>
                  <a:schemeClr val="bg2">
                    <a:lumMod val="75000"/>
                  </a:schemeClr>
                </a:solidFill>
              </a:rPr>
              <a:t>Pirahã</a:t>
            </a:r>
            <a:endParaRPr lang="en-US" sz="2000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 but instead the </a:t>
            </a:r>
            <a:r>
              <a:rPr lang="en-US" sz="2000" b="1" dirty="0" err="1">
                <a:solidFill>
                  <a:schemeClr val="bg2">
                    <a:lumMod val="75000"/>
                  </a:schemeClr>
                </a:solidFill>
              </a:rPr>
              <a:t>Hi'aiti'ihi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,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 roughly translated as "the straight ones."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6" name="Picture 2" descr="http://icdn.ensonhaber.com/resimler/galeri/amazonda-dil-kullanmayan-en-mutlu-kabile-piraha.jpg">
            <a:extLst>
              <a:ext uri="{FF2B5EF4-FFF2-40B4-BE49-F238E27FC236}">
                <a16:creationId xmlns:a16="http://schemas.microsoft.com/office/drawing/2014/main" id="{8198FA8B-EDAE-4D48-BACD-1ACE1102EE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45" y="2708920"/>
            <a:ext cx="482453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thepanicchannel.com/wp-content/uploads/2017/01/suku-cover-300x235.jpg">
            <a:extLst>
              <a:ext uri="{FF2B5EF4-FFF2-40B4-BE49-F238E27FC236}">
                <a16:creationId xmlns:a16="http://schemas.microsoft.com/office/drawing/2014/main" id="{6D00866C-595E-44B6-B795-27603B34C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2708920"/>
            <a:ext cx="335975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549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4016"/>
            <a:ext cx="9144000" cy="1412776"/>
          </a:xfrm>
        </p:spPr>
        <p:txBody>
          <a:bodyPr>
            <a:normAutofit/>
          </a:bodyPr>
          <a:lstStyle/>
          <a:p>
            <a:r>
              <a:rPr lang="en-US" sz="2400" dirty="0" err="1"/>
              <a:t>Pirahã</a:t>
            </a:r>
            <a:r>
              <a:rPr lang="en-US" sz="2400" dirty="0"/>
              <a:t> is the root language of the isolated </a:t>
            </a:r>
            <a:r>
              <a:rPr lang="en-US" sz="2400" dirty="0" err="1"/>
              <a:t>Pirahã</a:t>
            </a:r>
            <a:r>
              <a:rPr lang="en-US" sz="2400" dirty="0"/>
              <a:t> of Amazonas, Brazil. The </a:t>
            </a:r>
            <a:r>
              <a:rPr lang="en-US" sz="2400" dirty="0" err="1"/>
              <a:t>Pirahã</a:t>
            </a:r>
            <a:r>
              <a:rPr lang="en-US" sz="2400" dirty="0"/>
              <a:t> live on the banks of the </a:t>
            </a:r>
            <a:r>
              <a:rPr lang="en-US" sz="2400" dirty="0" err="1"/>
              <a:t>Maici</a:t>
            </a:r>
            <a:r>
              <a:rPr lang="en-US" sz="2400" dirty="0"/>
              <a:t> River, tributary  of the Amazon River.</a:t>
            </a:r>
            <a:endParaRPr lang="ru-RU" sz="2400" dirty="0"/>
          </a:p>
        </p:txBody>
      </p:sp>
      <p:pic>
        <p:nvPicPr>
          <p:cNvPr id="1026" name="Picture 2" descr="https://whyfiles.org/shorties/160number_lang/images/piraha_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336704" cy="45315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azetea24.com/galeriBuyukResim/Amazon-yerlileri-ilk-kez-goruntulendi.jpeg">
            <a:extLst>
              <a:ext uri="{FF2B5EF4-FFF2-40B4-BE49-F238E27FC236}">
                <a16:creationId xmlns:a16="http://schemas.microsoft.com/office/drawing/2014/main" id="{F5B0BB76-CAD1-4A4E-8736-A24828380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880" y="1268760"/>
            <a:ext cx="350520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4.bp.blogspot.com/_oyfifwuxR3k/SN799uF9SeI/AAAAAAAABLM/RvB3EXYOJkU/s320/quintosol00.jpg">
            <a:extLst>
              <a:ext uri="{FF2B5EF4-FFF2-40B4-BE49-F238E27FC236}">
                <a16:creationId xmlns:a16="http://schemas.microsoft.com/office/drawing/2014/main" id="{E703985A-893A-4425-AAE9-F0D1C7098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213" y="3923765"/>
            <a:ext cx="350520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A3F00C2-D5A0-480F-8077-0C7A549D184A}"/>
              </a:ext>
            </a:extLst>
          </p:cNvPr>
          <p:cNvSpPr/>
          <p:nvPr/>
        </p:nvSpPr>
        <p:spPr>
          <a:xfrm>
            <a:off x="3081046" y="3244334"/>
            <a:ext cx="303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188AF5-770B-4409-B635-267159EF6408}"/>
              </a:ext>
            </a:extLst>
          </p:cNvPr>
          <p:cNvSpPr txBox="1"/>
          <p:nvPr/>
        </p:nvSpPr>
        <p:spPr>
          <a:xfrm>
            <a:off x="2915816" y="692696"/>
            <a:ext cx="4268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They are hunter-gatherers. </a:t>
            </a:r>
          </a:p>
        </p:txBody>
      </p:sp>
      <p:pic>
        <p:nvPicPr>
          <p:cNvPr id="2054" name="Picture 6" descr="http://antropogenez.ru/uploads/tx_antropedia/pigmy.jpg">
            <a:extLst>
              <a:ext uri="{FF2B5EF4-FFF2-40B4-BE49-F238E27FC236}">
                <a16:creationId xmlns:a16="http://schemas.microsoft.com/office/drawing/2014/main" id="{01B33005-D093-498A-8444-E94C5CA57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86" y="1268760"/>
            <a:ext cx="3839617" cy="510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807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6BA3D22-6DCE-4894-A77B-1F893BE1FD3B}"/>
              </a:ext>
            </a:extLst>
          </p:cNvPr>
          <p:cNvSpPr txBox="1"/>
          <p:nvPr/>
        </p:nvSpPr>
        <p:spPr>
          <a:xfrm>
            <a:off x="467544" y="620688"/>
            <a:ext cx="835292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</a:rPr>
              <a:t>The </a:t>
            </a:r>
            <a:r>
              <a:rPr lang="en-US" sz="2000" dirty="0" err="1">
                <a:solidFill>
                  <a:srgbClr val="00B0F0"/>
                </a:solidFill>
              </a:rPr>
              <a:t>Piraha</a:t>
            </a:r>
            <a:r>
              <a:rPr lang="en-US" sz="2000" dirty="0">
                <a:solidFill>
                  <a:srgbClr val="00B0F0"/>
                </a:solidFill>
              </a:rPr>
              <a:t> speak the </a:t>
            </a:r>
            <a:r>
              <a:rPr lang="en-US" sz="2000" dirty="0" err="1">
                <a:solidFill>
                  <a:srgbClr val="00B0F0"/>
                </a:solidFill>
              </a:rPr>
              <a:t>Piraha</a:t>
            </a:r>
            <a:r>
              <a:rPr lang="en-US" sz="2000" dirty="0">
                <a:solidFill>
                  <a:srgbClr val="00B0F0"/>
                </a:solidFill>
              </a:rPr>
              <a:t> Language (the root language of the isolated tribe).</a:t>
            </a:r>
          </a:p>
          <a:p>
            <a:endParaRPr lang="en-US" sz="2000" dirty="0">
              <a:solidFill>
                <a:srgbClr val="00B0F0"/>
              </a:solidFill>
            </a:endParaRPr>
          </a:p>
          <a:p>
            <a:r>
              <a:rPr lang="en-US" sz="2000" dirty="0">
                <a:solidFill>
                  <a:srgbClr val="00B0F0"/>
                </a:solidFill>
              </a:rPr>
              <a:t>Members of the </a:t>
            </a:r>
            <a:r>
              <a:rPr lang="en-US" sz="2000" dirty="0" err="1">
                <a:solidFill>
                  <a:srgbClr val="00B0F0"/>
                </a:solidFill>
              </a:rPr>
              <a:t>Piraha</a:t>
            </a:r>
            <a:r>
              <a:rPr lang="en-US" sz="2000" dirty="0">
                <a:solidFill>
                  <a:srgbClr val="00B0F0"/>
                </a:solidFill>
              </a:rPr>
              <a:t> actually can whistle their language, which is how its men communicate when hunting in the jungle.</a:t>
            </a:r>
            <a:r>
              <a:rPr lang="en-US" dirty="0">
                <a:solidFill>
                  <a:srgbClr val="00B0F0"/>
                </a:solidFill>
              </a:rPr>
              <a:t> </a:t>
            </a:r>
          </a:p>
          <a:p>
            <a:endParaRPr lang="en-US" dirty="0">
              <a:solidFill>
                <a:srgbClr val="00B0F0"/>
              </a:solidFill>
            </a:endParaRPr>
          </a:p>
          <a:p>
            <a:r>
              <a:rPr lang="en-US" sz="2000" dirty="0">
                <a:solidFill>
                  <a:srgbClr val="00B0F0"/>
                </a:solidFill>
              </a:rPr>
              <a:t>The language has only seven consonants and three vowels.</a:t>
            </a:r>
          </a:p>
          <a:p>
            <a:endParaRPr lang="en-US" sz="2000" dirty="0">
              <a:solidFill>
                <a:srgbClr val="00B0F0"/>
              </a:solidFill>
            </a:endParaRPr>
          </a:p>
          <a:p>
            <a:r>
              <a:rPr lang="en-US" sz="2000" dirty="0">
                <a:solidFill>
                  <a:srgbClr val="00B0F0"/>
                </a:solidFill>
              </a:rPr>
              <a:t>The people do not count and the language does not have words for precise numbers.</a:t>
            </a:r>
          </a:p>
          <a:p>
            <a:endParaRPr lang="en-US" sz="2000" dirty="0">
              <a:solidFill>
                <a:srgbClr val="00B0F0"/>
              </a:solidFill>
            </a:endParaRPr>
          </a:p>
          <a:p>
            <a:r>
              <a:rPr lang="en-US" sz="2000" dirty="0">
                <a:solidFill>
                  <a:srgbClr val="00B0F0"/>
                </a:solidFill>
              </a:rPr>
              <a:t>There is a disputed theory that the language has no color terminology.</a:t>
            </a:r>
            <a:endParaRPr lang="en-US" sz="2800" dirty="0">
              <a:solidFill>
                <a:srgbClr val="00B0F0"/>
              </a:solidFill>
            </a:endParaRPr>
          </a:p>
          <a:p>
            <a:endParaRPr lang="en-US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40909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296144"/>
          </a:xfrm>
        </p:spPr>
        <p:txBody>
          <a:bodyPr>
            <a:normAutofit fontScale="90000"/>
          </a:bodyPr>
          <a:lstStyle/>
          <a:p>
            <a:br>
              <a:rPr lang="en-US" sz="2400" dirty="0"/>
            </a:br>
            <a:r>
              <a:rPr lang="en-US" sz="2400" dirty="0" err="1"/>
              <a:t>Pirahã</a:t>
            </a:r>
            <a:r>
              <a:rPr lang="en-US" sz="2400" dirty="0"/>
              <a:t> is the only surviving dialect of the Mura language, the rest died out in the last few centuries, as most groups of the Mura people have switched to Portuguese.</a:t>
            </a:r>
            <a:endParaRPr lang="ru-RU" sz="2400" dirty="0"/>
          </a:p>
        </p:txBody>
      </p:sp>
      <p:pic>
        <p:nvPicPr>
          <p:cNvPr id="15362" name="Picture 2" descr="https://i.gr-assets.com/images/S/compressed.photo.goodreads.com/hostedimages/1407861017i/10771807._SX540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4536504" cy="3096344"/>
          </a:xfrm>
          <a:prstGeom prst="rect">
            <a:avLst/>
          </a:prstGeom>
          <a:noFill/>
        </p:spPr>
      </p:pic>
      <p:pic>
        <p:nvPicPr>
          <p:cNvPr id="15364" name="Picture 4" descr="https://valentinagurarie.files.wordpress.com/2015/07/pirah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84984"/>
            <a:ext cx="4218154" cy="3274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4624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en-US" dirty="0"/>
              <a:t>The </a:t>
            </a:r>
            <a:r>
              <a:rPr lang="en-US" dirty="0" err="1"/>
              <a:t>Pirahã</a:t>
            </a:r>
            <a:r>
              <a:rPr lang="en-US" dirty="0"/>
              <a:t> language is one of the simplest languages known all other the world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</p:nvPr>
        </p:nvGraphicFramePr>
        <p:xfrm>
          <a:off x="251520" y="1484783"/>
          <a:ext cx="4032448" cy="482453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76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0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792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Front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Back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332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Close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I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O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194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Open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7410" name="Picture 2" descr="http://languagesoftheworld.info/wp-content/uploads/2012/04/piraha_tabl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0651" y="1628800"/>
            <a:ext cx="4369821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Autofit/>
          </a:bodyPr>
          <a:lstStyle/>
          <a:p>
            <a:r>
              <a:rPr lang="en-US" sz="2000" dirty="0" err="1"/>
              <a:t>Pirahã</a:t>
            </a:r>
            <a:r>
              <a:rPr lang="en-US" sz="2000" dirty="0"/>
              <a:t> build simple huts. They make </a:t>
            </a:r>
            <a:r>
              <a:rPr lang="en-US" sz="2000" dirty="0" err="1"/>
              <a:t>implements,woven</a:t>
            </a:r>
            <a:r>
              <a:rPr lang="en-US" sz="2000" dirty="0"/>
              <a:t>  palm-leaf bags, bows, and arrows.</a:t>
            </a:r>
            <a:r>
              <a:rPr lang="en-US" dirty="0"/>
              <a:t> </a:t>
            </a:r>
            <a:r>
              <a:rPr lang="en-US" sz="2000" dirty="0"/>
              <a:t>The </a:t>
            </a:r>
            <a:r>
              <a:rPr lang="en-US" sz="2000" dirty="0" err="1"/>
              <a:t>Piraha</a:t>
            </a:r>
            <a:r>
              <a:rPr lang="en-US" sz="2000" dirty="0"/>
              <a:t> take short naps of 15 minutes to two hours through the day and night and rarely sleep through the night. </a:t>
            </a:r>
            <a:endParaRPr lang="ru-RU" sz="2000" dirty="0"/>
          </a:p>
        </p:txBody>
      </p:sp>
      <p:pic>
        <p:nvPicPr>
          <p:cNvPr id="16385" name="Picture 1" descr="C:\Users\Hp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612" y="1700808"/>
            <a:ext cx="6984776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https://en.wikipedia.org/wiki/Pirahã</a:t>
            </a:r>
            <a:endParaRPr lang="en-US" dirty="0"/>
          </a:p>
          <a:p>
            <a:r>
              <a:rPr lang="en-US" dirty="0">
                <a:hlinkClick r:id="rId3"/>
              </a:rPr>
              <a:t>https://en.wikipedia.org/wiki/</a:t>
            </a:r>
            <a:r>
              <a:rPr lang="en-US" dirty="0" err="1">
                <a:hlinkClick r:id="rId3"/>
              </a:rPr>
              <a:t>Pirahã_language</a:t>
            </a:r>
            <a:endParaRPr lang="en-US" dirty="0"/>
          </a:p>
          <a:p>
            <a:r>
              <a:rPr lang="en-US" dirty="0">
                <a:solidFill>
                  <a:srgbClr val="00B0F0"/>
                </a:solidFill>
                <a:hlinkClick r:id="rId4"/>
              </a:rPr>
              <a:t>http://icdn.ensonhaber.com/resimler/galeri/amazonda-dil-kullanmayan-en-mutlu-kabile-piraha.jpg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en-US" dirty="0">
                <a:solidFill>
                  <a:srgbClr val="00B0F0"/>
                </a:solidFill>
                <a:hlinkClick r:id="rId5"/>
              </a:rPr>
              <a:t>http://www.gazetea24.com/galeriBuyukResim/Amazon-yerlileri-ilk-kez-goruntulendi.jpeg</a:t>
            </a:r>
            <a:r>
              <a:rPr lang="en-US" dirty="0">
                <a:solidFill>
                  <a:srgbClr val="00B0F0"/>
                </a:solidFill>
              </a:rPr>
              <a:t> </a:t>
            </a:r>
            <a:endParaRPr lang="ru-RU" dirty="0">
              <a:solidFill>
                <a:srgbClr val="00B0F0"/>
              </a:solidFill>
            </a:endParaRPr>
          </a:p>
          <a:p>
            <a:endParaRPr lang="en-US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7E2EC3C-6E07-4612-8C08-E5F8A8596CED}"/>
              </a:ext>
            </a:extLst>
          </p:cNvPr>
          <p:cNvSpPr/>
          <p:nvPr/>
        </p:nvSpPr>
        <p:spPr>
          <a:xfrm>
            <a:off x="611560" y="2967335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186</TotalTime>
  <Words>172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Georgia</vt:lpstr>
      <vt:lpstr>Wingdings</vt:lpstr>
      <vt:lpstr>Wingdings 2</vt:lpstr>
      <vt:lpstr>Официальная</vt:lpstr>
      <vt:lpstr>Pirahã and their language</vt:lpstr>
      <vt:lpstr>Презентация PowerPoint</vt:lpstr>
      <vt:lpstr>Pirahã is the root language of the isolated Pirahã of Amazonas, Brazil. The Pirahã live on the banks of the Maici River, tributary  of the Amazon River.</vt:lpstr>
      <vt:lpstr>Презентация PowerPoint</vt:lpstr>
      <vt:lpstr>Презентация PowerPoint</vt:lpstr>
      <vt:lpstr> Pirahã is the only surviving dialect of the Mura language, the rest died out in the last few centuries, as most groups of the Mura people have switched to Portuguese.</vt:lpstr>
      <vt:lpstr>The Pirahã language is one of the simplest languages known all other the world</vt:lpstr>
      <vt:lpstr>Pirahã build simple huts. They make implements,woven  palm-leaf bags, bows, and arrows. The Piraha take short naps of 15 minutes to two hours through the day and night and rarely sleep through the night. </vt:lpstr>
      <vt:lpstr>Sources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Pirahã language</dc:title>
  <dc:creator>Hp</dc:creator>
  <cp:lastModifiedBy>user</cp:lastModifiedBy>
  <cp:revision>23</cp:revision>
  <dcterms:created xsi:type="dcterms:W3CDTF">2017-12-25T13:18:04Z</dcterms:created>
  <dcterms:modified xsi:type="dcterms:W3CDTF">2017-12-26T19:26:09Z</dcterms:modified>
</cp:coreProperties>
</file>