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7" r:id="rId2"/>
    <p:sldId id="290" r:id="rId3"/>
    <p:sldId id="291" r:id="rId4"/>
    <p:sldId id="293" r:id="rId5"/>
    <p:sldId id="313" r:id="rId6"/>
    <p:sldId id="292" r:id="rId7"/>
    <p:sldId id="294" r:id="rId8"/>
    <p:sldId id="295" r:id="rId9"/>
    <p:sldId id="309" r:id="rId10"/>
    <p:sldId id="310" r:id="rId11"/>
    <p:sldId id="296" r:id="rId12"/>
    <p:sldId id="297" r:id="rId13"/>
    <p:sldId id="299" r:id="rId14"/>
    <p:sldId id="302" r:id="rId15"/>
    <p:sldId id="300" r:id="rId16"/>
    <p:sldId id="301" r:id="rId17"/>
    <p:sldId id="303" r:id="rId18"/>
    <p:sldId id="304" r:id="rId19"/>
    <p:sldId id="305" r:id="rId20"/>
    <p:sldId id="311" r:id="rId21"/>
    <p:sldId id="312" r:id="rId22"/>
    <p:sldId id="306" r:id="rId23"/>
    <p:sldId id="308" r:id="rId24"/>
    <p:sldId id="285" r:id="rId25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DF58D"/>
    <a:srgbClr val="808080"/>
    <a:srgbClr val="FCFCFC"/>
    <a:srgbClr val="E8E8E8"/>
    <a:srgbClr val="FFD84B"/>
    <a:srgbClr val="CC3300"/>
    <a:srgbClr val="FFC31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26" autoAdjust="0"/>
    <p:restoredTop sz="94624" autoAdjust="0"/>
  </p:normalViewPr>
  <p:slideViewPr>
    <p:cSldViewPr>
      <p:cViewPr varScale="1">
        <p:scale>
          <a:sx n="100" d="100"/>
          <a:sy n="100" d="100"/>
        </p:scale>
        <p:origin x="-2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B5CBFE6-618B-48F9-BD18-4DB17E69C14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051207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79D6A7E-4687-47FC-BB1D-3D816865E05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209081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" name="Freeform 40"/>
          <p:cNvSpPr>
            <a:spLocks/>
          </p:cNvSpPr>
          <p:nvPr/>
        </p:nvSpPr>
        <p:spPr bwMode="gray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3" name="Freeform 41"/>
          <p:cNvSpPr>
            <a:spLocks/>
          </p:cNvSpPr>
          <p:nvPr/>
        </p:nvSpPr>
        <p:spPr bwMode="gray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4" name="Freeform 42"/>
          <p:cNvSpPr>
            <a:spLocks/>
          </p:cNvSpPr>
          <p:nvPr/>
        </p:nvSpPr>
        <p:spPr bwMode="gray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5" name="Freeform 43"/>
          <p:cNvSpPr>
            <a:spLocks/>
          </p:cNvSpPr>
          <p:nvPr/>
        </p:nvSpPr>
        <p:spPr bwMode="gray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51" name="Freeform 79"/>
          <p:cNvSpPr>
            <a:spLocks/>
          </p:cNvSpPr>
          <p:nvPr/>
        </p:nvSpPr>
        <p:spPr bwMode="gray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7" name="Freeform 45"/>
          <p:cNvSpPr>
            <a:spLocks/>
          </p:cNvSpPr>
          <p:nvPr/>
        </p:nvSpPr>
        <p:spPr bwMode="gray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2549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9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0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1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2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3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5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6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7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8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9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30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31" name="Rectangle 59"/>
          <p:cNvSpPr>
            <a:spLocks noChangeArrowheads="1"/>
          </p:cNvSpPr>
          <p:nvPr/>
        </p:nvSpPr>
        <p:spPr bwMode="gray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gray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gray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4" name="Rectangle 62"/>
          <p:cNvSpPr>
            <a:spLocks noChangeArrowheads="1"/>
          </p:cNvSpPr>
          <p:nvPr/>
        </p:nvSpPr>
        <p:spPr bwMode="gray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6" name="Freeform 64"/>
          <p:cNvSpPr>
            <a:spLocks/>
          </p:cNvSpPr>
          <p:nvPr/>
        </p:nvSpPr>
        <p:spPr bwMode="gray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fld id="{2B87D26C-2248-4353-9200-36D2C19FC5A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gray">
          <a:xfrm>
            <a:off x="333375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200">
                <a:latin typeface="Arial Black" pitchFamily="34" charset="0"/>
              </a:rPr>
              <a:t>L/O/G/O</a:t>
            </a:r>
          </a:p>
        </p:txBody>
      </p:sp>
      <p:grpSp>
        <p:nvGrpSpPr>
          <p:cNvPr id="3143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3138" name="Freeform 66"/>
            <p:cNvSpPr>
              <a:spLocks/>
            </p:cNvSpPr>
            <p:nvPr userDrawn="1"/>
          </p:nvSpPr>
          <p:spPr bwMode="gray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39" name="Freeform 67"/>
            <p:cNvSpPr>
              <a:spLocks/>
            </p:cNvSpPr>
            <p:nvPr userDrawn="1"/>
          </p:nvSpPr>
          <p:spPr bwMode="gray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52" name="Rectangle 80"/>
          <p:cNvSpPr>
            <a:spLocks noChangeArrowheads="1"/>
          </p:cNvSpPr>
          <p:nvPr/>
        </p:nvSpPr>
        <p:spPr bwMode="gray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53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54" name="Rectangle 82"/>
          <p:cNvSpPr>
            <a:spLocks noChangeArrowheads="1"/>
          </p:cNvSpPr>
          <p:nvPr/>
        </p:nvSpPr>
        <p:spPr bwMode="gray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3155" name="Picture 83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393398">
            <a:off x="2667000" y="609600"/>
            <a:ext cx="2663825" cy="2197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31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3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3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3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600"/>
                            </p:stCondLst>
                            <p:childTnLst>
                              <p:par>
                                <p:cTn id="31" presetID="19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mph" presetSubtype="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mph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19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5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6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9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6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2" grpId="0" animBg="1"/>
      <p:bldP spid="3112" grpId="1" animBg="1"/>
      <p:bldP spid="3112" grpId="2" animBg="1"/>
      <p:bldP spid="3112" grpId="3" animBg="1"/>
      <p:bldP spid="3113" grpId="0" animBg="1"/>
      <p:bldP spid="3113" grpId="1" animBg="1"/>
      <p:bldP spid="3113" grpId="2" animBg="1"/>
      <p:bldP spid="3113" grpId="3" animBg="1"/>
      <p:bldP spid="3114" grpId="0" animBg="1"/>
      <p:bldP spid="3114" grpId="1" animBg="1"/>
      <p:bldP spid="3114" grpId="2" animBg="1"/>
      <p:bldP spid="3114" grpId="3" animBg="1"/>
      <p:bldP spid="3115" grpId="0" animBg="1"/>
      <p:bldP spid="3115" grpId="1" animBg="1"/>
      <p:bldP spid="3115" grpId="2" animBg="1"/>
      <p:bldP spid="3115" grpId="3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296FBE-7662-4A54-87E6-902E0D7139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8D23B-74EA-4351-8551-7A636AA722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F226D9E-C1C4-42BA-8241-4319A7B578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71EC1EB-B1AD-4BC9-B0C5-CB1A157467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5E9C521-7314-4C85-80D1-F94D54734A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C6F83C2-AA61-4D0F-BBEB-07A22E0CF3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9720192-10D4-428C-A697-23CD8A80AC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EA0DD6-EC88-4CDA-9E03-B2E6094952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E9D7AD-7E30-4231-8C25-42519EC85B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431972-93D8-4F4E-9D51-F268F77EB7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66AA6D-B8B0-4FA2-80CF-AA7D248CA8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556C5A-6C93-4395-8598-023D6DB4FF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9011D6-1DBC-4CF6-8EFA-4BA27898F5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0B22FA-D7C6-484B-BC93-9764F16ABF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56806C-C2BC-4C7E-8283-3B2B59F1C2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4C5C4B5-3FE1-4002-9F8A-422EF831A79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60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pic>
        <p:nvPicPr>
          <p:cNvPr id="1061" name="Picture 37" descr="water"/>
          <p:cNvPicPr>
            <a:picLocks noChangeAspect="1" noChangeArrowheads="1"/>
          </p:cNvPicPr>
          <p:nvPr/>
        </p:nvPicPr>
        <p:blipFill>
          <a:blip r:embed="rId18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</p:spPr>
      </p:pic>
      <p:pic>
        <p:nvPicPr>
          <p:cNvPr id="1062" name="Picture 38" descr="3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 animBg="1"/>
      <p:bldP spid="1060" grpId="0" animBg="1"/>
      <p:bldP spid="1026" grpId="0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nsportal.ru/tartykova-oksana-viktorovna" TargetMode="External"/><Relationship Id="rId2" Type="http://schemas.openxmlformats.org/officeDocument/2006/relationships/hyperlink" Target="http://nsportal.ru/node/518100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124744"/>
            <a:ext cx="9144000" cy="2223244"/>
          </a:xfrm>
        </p:spPr>
        <p:txBody>
          <a:bodyPr/>
          <a:lstStyle/>
          <a:p>
            <a:pPr algn="ctr"/>
            <a:r>
              <a:rPr lang="ru-RU" sz="3200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развивающей среды для детей старшей группы, направленный  на развитие совместной деятельности воспитателя с детьми по теме «Огород на окне»</a:t>
            </a:r>
            <a:r>
              <a:rPr lang="ru-RU" sz="3200" dirty="0" smtClean="0">
                <a:ln w="11430"/>
                <a:solidFill>
                  <a:srgbClr val="96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n w="11430"/>
                <a:solidFill>
                  <a:srgbClr val="96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2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357" name="AutoShape 13"/>
          <p:cNvSpPr>
            <a:spLocks noChangeArrowheads="1"/>
          </p:cNvSpPr>
          <p:nvPr/>
        </p:nvSpPr>
        <p:spPr bwMode="auto">
          <a:xfrm>
            <a:off x="1273175" y="1303338"/>
            <a:ext cx="6553200" cy="866775"/>
          </a:xfrm>
          <a:prstGeom prst="roundRect">
            <a:avLst>
              <a:gd name="adj" fmla="val 16667"/>
            </a:avLst>
          </a:prstGeom>
          <a:noFill/>
          <a:ln w="19050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3429000"/>
            <a:ext cx="684076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Автор: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высшей квалификационной категории</a:t>
            </a:r>
          </a:p>
          <a:p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Тартыкова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Оксана Викторовна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64704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Центр природы и центр «Вода-песок»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Марат\Desktop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772816"/>
            <a:ext cx="4257675" cy="3200400"/>
          </a:xfrm>
          <a:prstGeom prst="rect">
            <a:avLst/>
          </a:prstGeom>
          <a:noFill/>
        </p:spPr>
      </p:pic>
      <p:pic>
        <p:nvPicPr>
          <p:cNvPr id="2051" name="Picture 3" descr="C:\Users\Марат\Desktop\Рисунок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484784"/>
            <a:ext cx="3200400" cy="4257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92696"/>
            <a:ext cx="914400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3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Пути реализации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/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этап </a:t>
            </a:r>
          </a:p>
          <a:p>
            <a:pPr algn="l"/>
            <a:r>
              <a:rPr lang="ru-RU" sz="24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Разработка проекта: </a:t>
            </a:r>
          </a:p>
          <a:p>
            <a:pPr marL="342900" indent="-342900" algn="l">
              <a:buAutoNum type="arabicPeriod"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Подбор материала по теме; </a:t>
            </a:r>
          </a:p>
          <a:p>
            <a:pPr marL="342900" indent="-342900" algn="l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Совместное составление плана работы. </a:t>
            </a:r>
          </a:p>
          <a:p>
            <a:pPr marL="342900" indent="-342900" algn="l"/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этап </a:t>
            </a:r>
          </a:p>
          <a:p>
            <a:pPr marL="342900" indent="-342900" algn="l"/>
            <a:r>
              <a:rPr lang="ru-RU" sz="24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Формы и методы работы с детьми: </a:t>
            </a:r>
          </a:p>
          <a:p>
            <a:pPr marL="342900" indent="-342900" algn="l">
              <a:buAutoNum type="arabicPeriod"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Игровая деятельность: </a:t>
            </a:r>
          </a:p>
          <a:p>
            <a:pPr marL="342900" indent="-342900"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Дидактические игры: «Узнай растение по форме», «Кто что делает»,«Чьё семечко?», «Найди по описанию», «Собери и назови овощи»; </a:t>
            </a:r>
          </a:p>
          <a:p>
            <a:pPr marL="342900" indent="-342900"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Сюжетно ролевые игры: «Семья», «Огород», «Мы помощники».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ru-RU" sz="20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 шаг: 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спланировать перечень тем, которые будут реализованы через ООД (тематика занятий или образовательных ситуаций).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algn="l"/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76672"/>
            <a:ext cx="91440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Посадка томатов, перца, лука, овса, гороха.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2. Беседа «Можно ли вырастить рассаду на окне», «Что надо для хорошего роста растений?»; 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Рассматривание иллюстраций о растениях; 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Работа с календарем погоды; 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Художественное творчество: изготовление аппликации из бумаги по теме: «Овощи». Изготовление подписей для рассады.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6. Речевое развитие (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речи, художественная литература).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7.Заучивание стихов об овощах и фруктах; 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 Чтение художественной и познавательной литературы об овощах; 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 Отгадывание загадок и пословиц по теме; 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10. Беседы об овощах и фруктах; 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11. Музыкальное воспитание: Музыкальная игра «Огородная - хороводная». </a:t>
            </a:r>
          </a:p>
          <a:p>
            <a:pPr algn="l"/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 шаг: 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дополнительные условия для реализации проекта развивающей среды для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 второй младшей группы, направленного на развитие совместной деятельности воспитателя с детьми по теме «Огород на окне»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20688"/>
            <a:ext cx="9144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3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этап. </a:t>
            </a:r>
          </a:p>
          <a:p>
            <a:pPr algn="l"/>
            <a:r>
              <a:rPr lang="ru-RU" sz="32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Формы и методы работы с родителями:</a:t>
            </a:r>
          </a:p>
          <a:p>
            <a:pPr algn="l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1. Беседа с родителями о важности данной проблемы;</a:t>
            </a:r>
          </a:p>
          <a:p>
            <a:pPr algn="l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2. Оформление папки- передвижки «Огород на окне»;</a:t>
            </a:r>
          </a:p>
          <a:p>
            <a:pPr algn="l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3. Привлечь родителей к пополнению посадок на окне. </a:t>
            </a:r>
          </a:p>
          <a:p>
            <a:pPr algn="l"/>
            <a:r>
              <a:rPr lang="ru-RU" sz="3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этап</a:t>
            </a:r>
          </a:p>
          <a:p>
            <a:pPr algn="l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1. Презентация проекта: </a:t>
            </a:r>
          </a:p>
          <a:p>
            <a:pPr algn="l">
              <a:buFont typeface="Wingdings" pitchFamily="2" charset="2"/>
              <a:buChar char="ü"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Представление своего огорода на окне</a:t>
            </a:r>
            <a:r>
              <a:rPr lang="ru-RU" dirty="0" smtClean="0"/>
              <a:t>. 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36712"/>
            <a:ext cx="9144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6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Участники проекта </a:t>
            </a:r>
          </a:p>
          <a:p>
            <a:pPr>
              <a:buFont typeface="Wingdings" pitchFamily="2" charset="2"/>
              <a:buChar char="q"/>
            </a:pPr>
            <a: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</a:t>
            </a:r>
          </a:p>
          <a:p>
            <a:pPr>
              <a:buFont typeface="Wingdings" pitchFamily="2" charset="2"/>
              <a:buChar char="q"/>
            </a:pPr>
            <a: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Родители </a:t>
            </a:r>
          </a:p>
          <a:p>
            <a:pPr>
              <a:buFont typeface="Wingdings" pitchFamily="2" charset="2"/>
              <a:buChar char="q"/>
            </a:pPr>
            <a: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Воспитатели </a:t>
            </a:r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92696"/>
            <a:ext cx="914400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Методическое оборудование </a:t>
            </a:r>
          </a:p>
          <a:p>
            <a:endParaRPr lang="ru-RU" sz="36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>
              <a:buFont typeface="Wingdings" pitchFamily="2" charset="2"/>
              <a:buChar char="ü"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Подборка художественной литературы и иллюстраций.</a:t>
            </a:r>
          </a:p>
          <a:p>
            <a:pPr marL="342900" indent="-342900" algn="l">
              <a:buFont typeface="Wingdings" pitchFamily="2" charset="2"/>
              <a:buChar char="ü"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Уголок природы.</a:t>
            </a:r>
          </a:p>
          <a:p>
            <a:pPr marL="342900" indent="-342900" algn="l">
              <a:buFont typeface="Wingdings" pitchFamily="2" charset="2"/>
              <a:buChar char="ü"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Методический инструментарий: презентации, конспекты занятий, сценарии праздников и развлечений, картотека дидактических игр и т.д.;</a:t>
            </a:r>
          </a:p>
          <a:p>
            <a:pPr marL="342900" indent="-342900" algn="l">
              <a:buFont typeface="Wingdings" pitchFamily="2" charset="2"/>
              <a:buChar char="ü"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Технические средства: компьютер, музыкальный центр и т.д.; 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76672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Предполагаемые результаты проекта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представлений о растениях.</a:t>
            </a:r>
          </a:p>
          <a:p>
            <a:pPr marL="342900" indent="-342900" algn="l">
              <a:buFont typeface="Wingdings" pitchFamily="2" charset="2"/>
              <a:buChar char="v"/>
            </a:pP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первоначальных навыков экологически грамотного отношения к растительному миру.</a:t>
            </a:r>
          </a:p>
          <a:p>
            <a:pPr marL="342900" indent="-342900" algn="l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Ответственное отношение к окружающей среде (от этого зависит твое здоровье).</a:t>
            </a:r>
          </a:p>
          <a:p>
            <a:pPr marL="342900" indent="-342900" algn="l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Вовлечение в творческую деятельность.</a:t>
            </a:r>
          </a:p>
          <a:p>
            <a:pPr marL="342900" indent="-342900" algn="l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познавательного интереса к природе.</a:t>
            </a:r>
          </a:p>
          <a:p>
            <a:pPr marL="342900" indent="-342900" algn="l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коммуникативных навыков, навыков взаимодействия и сотрудничества.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88640"/>
            <a:ext cx="9144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 шаг </a:t>
            </a:r>
          </a:p>
          <a:p>
            <a:pPr algn="l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280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посеяли рассаду! </a:t>
            </a:r>
          </a:p>
          <a:p>
            <a:pPr algn="l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(посев и полив рассады для «Огорода на окне»)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2050" name="Picture 2" descr="C:\Users\Марат\Desktop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3200400" cy="4257675"/>
          </a:xfrm>
          <a:prstGeom prst="rect">
            <a:avLst/>
          </a:prstGeom>
          <a:noFill/>
        </p:spPr>
      </p:pic>
      <p:pic>
        <p:nvPicPr>
          <p:cNvPr id="2051" name="Picture 3" descr="C:\Users\Марат\Desktop\Рисунок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628800"/>
            <a:ext cx="3491304" cy="2624336"/>
          </a:xfrm>
          <a:prstGeom prst="rect">
            <a:avLst/>
          </a:prstGeom>
          <a:noFill/>
        </p:spPr>
      </p:pic>
      <p:pic>
        <p:nvPicPr>
          <p:cNvPr id="2052" name="Picture 4" descr="C:\Users\Марат\Desktop\Рисунок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4365104"/>
            <a:ext cx="2945357" cy="22139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92696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Посади огород - посмотри, что растет!!!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Вот такой наш огород! 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Марат\Desktop\Рисунок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4267200" cy="2628900"/>
          </a:xfrm>
          <a:prstGeom prst="rect">
            <a:avLst/>
          </a:prstGeom>
          <a:noFill/>
        </p:spPr>
      </p:pic>
      <p:pic>
        <p:nvPicPr>
          <p:cNvPr id="3075" name="Picture 3" descr="C:\Users\Марат\Desktop\Рисунок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645024"/>
            <a:ext cx="3672408" cy="2442808"/>
          </a:xfrm>
          <a:prstGeom prst="rect">
            <a:avLst/>
          </a:prstGeom>
          <a:noFill/>
        </p:spPr>
      </p:pic>
      <p:pic>
        <p:nvPicPr>
          <p:cNvPr id="3076" name="Picture 4" descr="C:\Users\Марат\Desktop\Рисунок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4581128"/>
            <a:ext cx="3024336" cy="2018475"/>
          </a:xfrm>
          <a:prstGeom prst="rect">
            <a:avLst/>
          </a:prstGeom>
          <a:noFill/>
        </p:spPr>
      </p:pic>
      <p:pic>
        <p:nvPicPr>
          <p:cNvPr id="3077" name="Picture 5" descr="C:\Users\Марат\Desktop\Рисунок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1916832"/>
            <a:ext cx="2279650" cy="15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64704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0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Ведем дневник наблюдений за погодой </a:t>
            </a:r>
            <a:endParaRPr lang="ru-RU" sz="4000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Марат\Desktop\Рисунок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2348880"/>
            <a:ext cx="4267200" cy="2409825"/>
          </a:xfrm>
          <a:prstGeom prst="rect">
            <a:avLst/>
          </a:prstGeom>
          <a:noFill/>
        </p:spPr>
      </p:pic>
      <p:pic>
        <p:nvPicPr>
          <p:cNvPr id="4099" name="Picture 3" descr="C:\Users\Марат\Desktop\Рисунок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772816"/>
            <a:ext cx="2400300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0" y="620688"/>
            <a:ext cx="8568952" cy="86409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260648"/>
            <a:ext cx="6408712" cy="1124744"/>
          </a:xfrm>
          <a:prstGeom prst="rect">
            <a:avLst/>
          </a:prstGeom>
        </p:spPr>
        <p:txBody>
          <a:bodyPr/>
          <a:lstStyle/>
          <a:p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548680"/>
            <a:ext cx="8676456" cy="1584176"/>
          </a:xfrm>
          <a:prstGeom prst="rect">
            <a:avLst/>
          </a:prstGeom>
        </p:spPr>
        <p:txBody>
          <a:bodyPr/>
          <a:lstStyle/>
          <a:p>
            <a:r>
              <a:rPr kumimoji="0" lang="ru-RU" sz="1800" b="1" i="0" u="none" strike="noStrike" kern="0" cap="none" spc="0" normalizeH="0" baseline="0" noProof="0" dirty="0" smtClean="0">
                <a:ln w="11430"/>
                <a:solidFill>
                  <a:srgbClr val="96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800" b="1" i="0" u="none" strike="noStrike" kern="0" cap="none" spc="0" normalizeH="0" baseline="0" noProof="0" dirty="0" smtClean="0">
                <a:ln w="11430"/>
                <a:solidFill>
                  <a:srgbClr val="96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764704"/>
            <a:ext cx="9144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3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шаг: </a:t>
            </a:r>
          </a:p>
          <a:p>
            <a:pPr algn="l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анализ основной общеобразовательной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программы в соответствии с возрастными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особенностями детей (что должны знать, уметь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данного возраста в соответствии с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требованиями программы), в соответствии с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интересами детей данного возраста.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рат\Desktop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764704"/>
            <a:ext cx="7344816" cy="54594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32656"/>
            <a:ext cx="817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32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Описание маршрута</a:t>
            </a:r>
            <a:endParaRPr lang="ru-RU" sz="32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Марат\Desktop\Рисунок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268759"/>
            <a:ext cx="6840760" cy="47946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8680"/>
            <a:ext cx="91440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Пословицы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«Пашню пашут, руками не машут» 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«Дело мастера боится» 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«Не начавши думай, начавши делай» 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«Труд кормит, а лень портит» </a:t>
            </a:r>
          </a:p>
          <a:p>
            <a:pPr algn="l">
              <a:buFont typeface="Wingdings" pitchFamily="2" charset="2"/>
              <a:buChar char="Ø"/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Загадки </a:t>
            </a:r>
          </a:p>
          <a:p>
            <a:pPr marL="457200" indent="-457200" algn="l"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бывает, дети разный – Желтый, травяной и красный. То он жгучий, то он сладкий, надо знать его повадки. А на кухне – глава специй! Угадали? Это…(перец) </a:t>
            </a:r>
          </a:p>
          <a:p>
            <a:pPr marL="457200" indent="-457200" algn="l"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огороде стоит, ничего не говорит, Сам не берет и другим не дает. (пугало) </a:t>
            </a:r>
          </a:p>
          <a:p>
            <a:pPr marL="457200" indent="-457200" algn="l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Заставит плакать всех вокруг, хоть он и не драчун, а… (лук) </a:t>
            </a:r>
          </a:p>
          <a:p>
            <a:pPr algn="l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 шаг: </a:t>
            </a:r>
          </a:p>
          <a:p>
            <a:pPr algn="l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рекомендации воспитателям и родителям.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980728"/>
            <a:ext cx="9144000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Рекомендации воспитателю:</a:t>
            </a:r>
          </a:p>
          <a:p>
            <a:pPr algn="l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1)В начале реализации проекта следует провести мониторинг уровня овладения детьми знаний и представлений о живой и неживой природе, о значении солнца и воздуха в жизни человека, животных и растений. 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 В ходе реализации проекта можно задействовать эксперименты с водой, песком, землей, глиной и т.д. просмотр познавательных презентаций на разные темы.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Рекомендации родителю:</a:t>
            </a:r>
          </a:p>
          <a:p>
            <a:pPr marL="342900" indent="-342900" algn="l">
              <a:buAutoNum type="arabicParenR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Знакомить детей  многообразием родной природы. расширять представления о домашних животных, их повадках, зависимости от человека.</a:t>
            </a:r>
          </a:p>
          <a:p>
            <a:pPr marL="342900" indent="-342900" algn="l">
              <a:buAutoNum type="arabicParenR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Учить ухаживать за растениями. Закреплять представления о растениях ближайшего окружения: деревьях, кустарниках и травянистых растениях.</a:t>
            </a:r>
          </a:p>
          <a:p>
            <a:pPr algn="l"/>
            <a:r>
              <a:rPr lang="ru-RU" sz="28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188640"/>
            <a:ext cx="6300192" cy="1037977"/>
          </a:xfrm>
        </p:spPr>
        <p:txBody>
          <a:bodyPr/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Приглашение к сотрудничеству</a:t>
            </a:r>
            <a:endParaRPr lang="en-US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www.themegallery.com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2204865"/>
            <a:ext cx="5868144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Сайт МБДОУ ДСКВ № 40 «Солнышко»:</a:t>
            </a:r>
          </a:p>
          <a:p>
            <a:pPr algn="l"/>
            <a:r>
              <a:rPr lang="en-US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://</a:t>
            </a:r>
            <a:r>
              <a:rPr lang="en-US" sz="2400" b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nsportal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sz="2400" b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ru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r>
              <a:rPr lang="en-US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node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/518100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Личный сайт:</a:t>
            </a:r>
          </a:p>
          <a:p>
            <a:pPr algn="l"/>
            <a:r>
              <a:rPr lang="en-US" sz="2000" b="1" u="sng" dirty="0" smtClean="0">
                <a:hlinkClick r:id="rId3"/>
              </a:rPr>
              <a:t>http</a:t>
            </a:r>
            <a:r>
              <a:rPr lang="ru-RU" sz="2000" b="1" u="sng" dirty="0" smtClean="0">
                <a:hlinkClick r:id="rId3"/>
              </a:rPr>
              <a:t>://</a:t>
            </a:r>
            <a:r>
              <a:rPr lang="en-US" sz="2000" b="1" u="sng" dirty="0" err="1" smtClean="0">
                <a:hlinkClick r:id="rId3"/>
              </a:rPr>
              <a:t>nsportal</a:t>
            </a:r>
            <a:r>
              <a:rPr lang="ru-RU" sz="2000" b="1" u="sng" dirty="0" smtClean="0">
                <a:hlinkClick r:id="rId3"/>
              </a:rPr>
              <a:t>.</a:t>
            </a:r>
            <a:r>
              <a:rPr lang="en-US" sz="2000" b="1" u="sng" dirty="0" err="1" smtClean="0">
                <a:hlinkClick r:id="rId3"/>
              </a:rPr>
              <a:t>ru</a:t>
            </a:r>
            <a:r>
              <a:rPr lang="ru-RU" sz="2000" b="1" u="sng" dirty="0" smtClean="0">
                <a:hlinkClick r:id="rId3"/>
              </a:rPr>
              <a:t>/</a:t>
            </a:r>
            <a:r>
              <a:rPr lang="en-US" sz="2000" b="1" u="sng" dirty="0" err="1" smtClean="0">
                <a:hlinkClick r:id="rId3"/>
              </a:rPr>
              <a:t>tartykova</a:t>
            </a:r>
            <a:r>
              <a:rPr lang="ru-RU" sz="2000" b="1" u="sng" dirty="0" smtClean="0">
                <a:hlinkClick r:id="rId3"/>
              </a:rPr>
              <a:t>-</a:t>
            </a:r>
            <a:r>
              <a:rPr lang="en-US" sz="2000" b="1" u="sng" dirty="0" err="1" smtClean="0">
                <a:hlinkClick r:id="rId3"/>
              </a:rPr>
              <a:t>oksana</a:t>
            </a:r>
            <a:r>
              <a:rPr lang="ru-RU" sz="2000" b="1" u="sng" dirty="0" smtClean="0">
                <a:hlinkClick r:id="rId3"/>
              </a:rPr>
              <a:t>-</a:t>
            </a:r>
            <a:r>
              <a:rPr lang="en-US" sz="2000" b="1" u="sng" dirty="0" err="1" smtClean="0">
                <a:hlinkClick r:id="rId3"/>
              </a:rPr>
              <a:t>viktorovna</a:t>
            </a:r>
            <a:r>
              <a:rPr lang="ru-RU" sz="2000" b="1" u="sng" dirty="0" smtClean="0"/>
              <a:t> </a:t>
            </a:r>
            <a:endParaRPr lang="ru-RU" sz="2000" dirty="0" smtClean="0"/>
          </a:p>
          <a:p>
            <a:pPr algn="l"/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3645024"/>
            <a:ext cx="3278949" cy="2459212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96752"/>
            <a:ext cx="8352928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Примерная общеобразовательная программа дошкольного образования (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пилотный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вариант) /Под ред. Н. Е.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Вераксы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Т. С. Комаровой, М. А. Васильевой.- 3-е изд.,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испр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допл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– М.:МОЗАИКА-СИНТЕЗ, 2014. - 368 с.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548680"/>
            <a:ext cx="59046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 РОЖДЕНИЯ ДО ШКОЛЫ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Марат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933056"/>
            <a:ext cx="3609603" cy="27132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9144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СТАРШАЯ ГРУППА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(от 5 до 6 лет)</a:t>
            </a:r>
          </a:p>
          <a:p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856357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Расширять и уточнять представления детей о природе. Учить наблюдать, развивать любознательность. Закреплять представления о растениях ближайшего окружения: деревьях, кустарниках и травянистых растениях. Познакомить с понятиями «лес», «луг» и «сад». Продолжать знакомить с комнатными растениями. Учить ухаживать за растениями. Рассказать о способах вегетативного размножения растений. Расширять представления о домашних животных, их повадках, зависимости от человека. Учить детей ухаживать за обитателями уголка природы. Расширять представления детей о диких животных: где живут, как до- бывают пищу и готовятся к зимней спячке (еж зарывается в осенние листья, медведи зимуют в берлоге). Познакомить с птицами (ласточка, скворец и др.). Познакомить детей с представителями классов пресмыкающихся (ящерица, черепаха и др.) и насекомых (пчела, комар, муха и др.). Формировать представления о чередовании времен года, частей суток и их некоторых характеристиках.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24744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Знакомить детей с многообразием родной природы; с растениями и животными различных климатических зон. Показать, как человек в своей жизни использует воду, песок, глину, камни. Использовать в процессе ознакомления с природой произведения художественной литературы, музыки, народные приметы. Формировать представления о том, что человек —часть природы и что он должен беречь, охранять и защищать ее. Учить укреплять свое здоровье в процессе общения с природой. Учить устанавливать причинно-следственные связи между природными явлениями (сезон —растительность —труд людей). Показать взаимодействие живой и неживой природы. Рассказывать о значении солнца и воздуха в жизни человека, животных и растений.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64704"/>
            <a:ext cx="91440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условий для познавательного развития детей, развития экологической культуры, для развития речи и творческих способностей в процессе разработки и реализации проекта. 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l"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Систематизировать знания детей о способах посадки растений и ухода за ними; </a:t>
            </a:r>
          </a:p>
          <a:p>
            <a:pPr algn="l"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потребность в самостоятельном ухаживании за посадками; </a:t>
            </a:r>
          </a:p>
          <a:p>
            <a:pPr algn="l"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Воспитывать любовь и уважение к труду людей. </a:t>
            </a:r>
          </a:p>
          <a:p>
            <a:pPr algn="l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8864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шаг: 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сформулировать цели и задачи работы по теме «Огород на окне».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548680"/>
            <a:ext cx="9144000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3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шаг: </a:t>
            </a:r>
          </a:p>
          <a:p>
            <a:pPr algn="l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определить перечень зон (центров) в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группе и на участке в соответствии с возрастными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особенностями и требованиями программы.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шаг:</a:t>
            </a:r>
          </a:p>
          <a:p>
            <a:pPr algn="l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составить перечень необходимых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материалов в соответствии с предметным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содержанием предметно-развивающей среды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(игры, игрушки и др.; дидактические игры и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материалы для образовательной деятельности;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оборудование и др.).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8680"/>
            <a:ext cx="9144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Проблема 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Уровень знаний детей о природе поверхностный, отношения к ее объектам бессистемны, что мешает познать окружающий мир, умение видеть красоту природы, умение радоваться ей: голубое небо с белыми облаками, яркая окраска бабочек, нежный запах цветов, воспринимать красоту звуков в природе: журчание ручья, пение птиц, замечать смену времен года в природе: нежную зелень весной, яркие краски летом, золотые листья осенью, белизну снега зимой. Общение с природой и забота о ней необходимы для воспитания добрых чувств, обязательных для каждого человека. 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6470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Центр познавательно- исследовательской деятельности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опыты\DSCN20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412776"/>
            <a:ext cx="1946726" cy="2595341"/>
          </a:xfrm>
          <a:prstGeom prst="rect">
            <a:avLst/>
          </a:prstGeom>
          <a:noFill/>
        </p:spPr>
      </p:pic>
      <p:pic>
        <p:nvPicPr>
          <p:cNvPr id="1027" name="Picture 3" descr="F:\опыты\DSCN20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4365104"/>
            <a:ext cx="2135956" cy="1602148"/>
          </a:xfrm>
          <a:prstGeom prst="rect">
            <a:avLst/>
          </a:prstGeom>
          <a:noFill/>
        </p:spPr>
      </p:pic>
      <p:pic>
        <p:nvPicPr>
          <p:cNvPr id="1028" name="Picture 4" descr="F:\опыты\DSCN198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1484784"/>
            <a:ext cx="2411760" cy="1809024"/>
          </a:xfrm>
          <a:prstGeom prst="rect">
            <a:avLst/>
          </a:prstGeom>
          <a:noFill/>
        </p:spPr>
      </p:pic>
      <p:pic>
        <p:nvPicPr>
          <p:cNvPr id="3" name="Picture 2" descr="C:\Users\Марат\Desktop\Рисунок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3717032"/>
            <a:ext cx="2755900" cy="2073275"/>
          </a:xfrm>
          <a:prstGeom prst="rect">
            <a:avLst/>
          </a:prstGeom>
          <a:noFill/>
        </p:spPr>
      </p:pic>
      <p:pic>
        <p:nvPicPr>
          <p:cNvPr id="4" name="Picture 3" descr="C:\Users\Марат\Desktop\Рисунок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1484784"/>
            <a:ext cx="3200400" cy="3924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general_ani">
  <a:themeElements>
    <a:clrScheme name="Default Design 1">
      <a:dk1>
        <a:srgbClr val="000000"/>
      </a:dk1>
      <a:lt1>
        <a:srgbClr val="FDF58D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EF9C5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general_ani</Template>
  <TotalTime>701</TotalTime>
  <Words>958</Words>
  <Application>Microsoft Office PowerPoint</Application>
  <PresentationFormat>Экран (4:3)</PresentationFormat>
  <Paragraphs>121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general_ani</vt:lpstr>
      <vt:lpstr> Проект развивающей среды для детей старшей группы, направленный  на развитие совместной деятельности воспитателя с детьми по теме «Огород на окне»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Приглашение к сотрудничеству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Марат</cp:lastModifiedBy>
  <cp:revision>79</cp:revision>
  <dcterms:created xsi:type="dcterms:W3CDTF">2016-11-08T09:46:51Z</dcterms:created>
  <dcterms:modified xsi:type="dcterms:W3CDTF">2018-06-19T23:41:46Z</dcterms:modified>
</cp:coreProperties>
</file>