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50"/>
  </p:notesMasterIdLst>
  <p:sldIdLst>
    <p:sldId id="307" r:id="rId2"/>
    <p:sldId id="257" r:id="rId3"/>
    <p:sldId id="258" r:id="rId4"/>
    <p:sldId id="259" r:id="rId5"/>
    <p:sldId id="260" r:id="rId6"/>
    <p:sldId id="261" r:id="rId7"/>
    <p:sldId id="262" r:id="rId8"/>
    <p:sldId id="263" r:id="rId9"/>
    <p:sldId id="264" r:id="rId10"/>
    <p:sldId id="265" r:id="rId11"/>
    <p:sldId id="266" r:id="rId12"/>
    <p:sldId id="267" r:id="rId13"/>
    <p:sldId id="298" r:id="rId14"/>
    <p:sldId id="268" r:id="rId15"/>
    <p:sldId id="269" r:id="rId16"/>
    <p:sldId id="270" r:id="rId17"/>
    <p:sldId id="305" r:id="rId18"/>
    <p:sldId id="306" r:id="rId19"/>
    <p:sldId id="271" r:id="rId20"/>
    <p:sldId id="272" r:id="rId21"/>
    <p:sldId id="273" r:id="rId22"/>
    <p:sldId id="274" r:id="rId23"/>
    <p:sldId id="275" r:id="rId24"/>
    <p:sldId id="303" r:id="rId25"/>
    <p:sldId id="276" r:id="rId26"/>
    <p:sldId id="277" r:id="rId27"/>
    <p:sldId id="278" r:id="rId28"/>
    <p:sldId id="279" r:id="rId29"/>
    <p:sldId id="280" r:id="rId30"/>
    <p:sldId id="281" r:id="rId31"/>
    <p:sldId id="300" r:id="rId32"/>
    <p:sldId id="301" r:id="rId33"/>
    <p:sldId id="283" r:id="rId34"/>
    <p:sldId id="284" r:id="rId35"/>
    <p:sldId id="285" r:id="rId36"/>
    <p:sldId id="286" r:id="rId37"/>
    <p:sldId id="287" r:id="rId38"/>
    <p:sldId id="288" r:id="rId39"/>
    <p:sldId id="289" r:id="rId40"/>
    <p:sldId id="302" r:id="rId41"/>
    <p:sldId id="290" r:id="rId42"/>
    <p:sldId id="291" r:id="rId43"/>
    <p:sldId id="292" r:id="rId44"/>
    <p:sldId id="293" r:id="rId45"/>
    <p:sldId id="294" r:id="rId46"/>
    <p:sldId id="295" r:id="rId47"/>
    <p:sldId id="308" r:id="rId48"/>
    <p:sldId id="297" r:id="rId49"/>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18" autoAdjust="0"/>
    <p:restoredTop sz="93445" autoAdjust="0"/>
  </p:normalViewPr>
  <p:slideViewPr>
    <p:cSldViewPr>
      <p:cViewPr varScale="1">
        <p:scale>
          <a:sx n="66" d="100"/>
          <a:sy n="66" d="100"/>
        </p:scale>
        <p:origin x="-612"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77557783-0EF4-4770-8343-48EC747A87E6}" type="datetimeFigureOut">
              <a:rPr lang="ru-RU"/>
              <a:pPr>
                <a:defRPr/>
              </a:pPr>
              <a:t>19.06.2018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9EC43CC2-0801-47D0-A8DF-A98508C7F3B4}"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Arial" charset="0"/>
      </a:defRPr>
    </a:lvl1pPr>
    <a:lvl2pPr marL="457200" algn="l" rtl="0" eaLnBrk="0" fontAlgn="base" hangingPunct="0">
      <a:spcBef>
        <a:spcPct val="30000"/>
      </a:spcBef>
      <a:spcAft>
        <a:spcPct val="0"/>
      </a:spcAft>
      <a:defRPr sz="1200" kern="1200">
        <a:solidFill>
          <a:schemeClr val="tx1"/>
        </a:solidFill>
        <a:latin typeface="+mn-lt"/>
        <a:ea typeface="+mn-ea"/>
        <a:cs typeface="Arial" charset="0"/>
      </a:defRPr>
    </a:lvl2pPr>
    <a:lvl3pPr marL="914400" algn="l" rtl="0" eaLnBrk="0" fontAlgn="base" hangingPunct="0">
      <a:spcBef>
        <a:spcPct val="30000"/>
      </a:spcBef>
      <a:spcAft>
        <a:spcPct val="0"/>
      </a:spcAft>
      <a:defRPr sz="1200" kern="1200">
        <a:solidFill>
          <a:schemeClr val="tx1"/>
        </a:solidFill>
        <a:latin typeface="+mn-lt"/>
        <a:ea typeface="+mn-ea"/>
        <a:cs typeface="Arial" charset="0"/>
      </a:defRPr>
    </a:lvl3pPr>
    <a:lvl4pPr marL="1371600" algn="l" rtl="0" eaLnBrk="0" fontAlgn="base" hangingPunct="0">
      <a:spcBef>
        <a:spcPct val="30000"/>
      </a:spcBef>
      <a:spcAft>
        <a:spcPct val="0"/>
      </a:spcAft>
      <a:defRPr sz="1200" kern="1200">
        <a:solidFill>
          <a:schemeClr val="tx1"/>
        </a:solidFill>
        <a:latin typeface="+mn-lt"/>
        <a:ea typeface="+mn-ea"/>
        <a:cs typeface="Arial" charset="0"/>
      </a:defRPr>
    </a:lvl4pPr>
    <a:lvl5pPr marL="1828800" algn="l" rtl="0" eaLnBrk="0" fontAlgn="base" hangingPunct="0">
      <a:spcBef>
        <a:spcPct val="30000"/>
      </a:spcBef>
      <a:spcAft>
        <a:spcPct val="0"/>
      </a:spcAft>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Образ слайда 1"/>
          <p:cNvSpPr>
            <a:spLocks noGrp="1" noRot="1" noChangeAspect="1"/>
          </p:cNvSpPr>
          <p:nvPr>
            <p:ph type="sldImg"/>
          </p:nvPr>
        </p:nvSpPr>
        <p:spPr bwMode="auto">
          <a:noFill/>
          <a:ln>
            <a:solidFill>
              <a:srgbClr val="000000"/>
            </a:solidFill>
            <a:miter lim="800000"/>
            <a:headEnd/>
            <a:tailEnd/>
          </a:ln>
        </p:spPr>
      </p:sp>
      <p:sp>
        <p:nvSpPr>
          <p:cNvPr id="66562" name="Заметки 2"/>
          <p:cNvSpPr>
            <a:spLocks noGrp="1"/>
          </p:cNvSpPr>
          <p:nvPr>
            <p:ph type="body" idx="1"/>
          </p:nvPr>
        </p:nvSpPr>
        <p:spPr bwMode="auto">
          <a:noFill/>
        </p:spPr>
        <p:txBody>
          <a:bodyPr/>
          <a:lstStyle/>
          <a:p>
            <a:pPr eaLnBrk="1" hangingPunct="1">
              <a:lnSpc>
                <a:spcPct val="80000"/>
              </a:lnSpc>
              <a:spcBef>
                <a:spcPct val="0"/>
              </a:spcBef>
            </a:pPr>
            <a:r>
              <a:rPr lang="ru-RU" sz="1100" smtClean="0"/>
              <a:t>К</a:t>
            </a:r>
          </a:p>
          <a:p>
            <a:pPr eaLnBrk="1" hangingPunct="1">
              <a:lnSpc>
                <a:spcPct val="80000"/>
              </a:lnSpc>
              <a:spcBef>
                <a:spcPct val="0"/>
              </a:spcBef>
            </a:pPr>
            <a:r>
              <a:rPr lang="ru-RU" sz="1100" smtClean="0"/>
              <a:t>А</a:t>
            </a:r>
          </a:p>
          <a:p>
            <a:pPr eaLnBrk="1" hangingPunct="1">
              <a:lnSpc>
                <a:spcPct val="80000"/>
              </a:lnSpc>
              <a:spcBef>
                <a:spcPct val="0"/>
              </a:spcBef>
            </a:pPr>
            <a:r>
              <a:rPr lang="ru-RU" sz="1100" smtClean="0"/>
              <a:t>Б</a:t>
            </a:r>
          </a:p>
          <a:p>
            <a:pPr eaLnBrk="1" hangingPunct="1">
              <a:lnSpc>
                <a:spcPct val="80000"/>
              </a:lnSpc>
              <a:spcBef>
                <a:spcPct val="0"/>
              </a:spcBef>
            </a:pPr>
            <a:r>
              <a:rPr lang="ru-RU" sz="1100" smtClean="0"/>
              <a:t>Д</a:t>
            </a:r>
          </a:p>
          <a:p>
            <a:pPr eaLnBrk="1" hangingPunct="1">
              <a:lnSpc>
                <a:spcPct val="80000"/>
              </a:lnSpc>
              <a:spcBef>
                <a:spcPct val="0"/>
              </a:spcBef>
            </a:pPr>
            <a:r>
              <a:rPr lang="ru-RU" sz="1100" smtClean="0"/>
              <a:t>В</a:t>
            </a:r>
          </a:p>
          <a:p>
            <a:pPr eaLnBrk="1" hangingPunct="1">
              <a:lnSpc>
                <a:spcPct val="80000"/>
              </a:lnSpc>
              <a:spcBef>
                <a:spcPct val="0"/>
              </a:spcBef>
            </a:pPr>
            <a:r>
              <a:rPr lang="ru-RU" sz="1100" smtClean="0"/>
              <a:t>Г</a:t>
            </a:r>
          </a:p>
          <a:p>
            <a:pPr eaLnBrk="1" hangingPunct="1">
              <a:lnSpc>
                <a:spcPct val="80000"/>
              </a:lnSpc>
              <a:spcBef>
                <a:spcPct val="0"/>
              </a:spcBef>
            </a:pPr>
            <a:r>
              <a:rPr lang="ru-RU" sz="1100" smtClean="0"/>
              <a:t>Е</a:t>
            </a:r>
          </a:p>
          <a:p>
            <a:pPr eaLnBrk="1" hangingPunct="1">
              <a:lnSpc>
                <a:spcPct val="80000"/>
              </a:lnSpc>
              <a:spcBef>
                <a:spcPct val="0"/>
              </a:spcBef>
            </a:pPr>
            <a:r>
              <a:rPr lang="ru-RU" sz="1100" smtClean="0"/>
              <a:t>К</a:t>
            </a:r>
          </a:p>
          <a:p>
            <a:pPr eaLnBrk="1" hangingPunct="1">
              <a:lnSpc>
                <a:spcPct val="80000"/>
              </a:lnSpc>
              <a:spcBef>
                <a:spcPct val="0"/>
              </a:spcBef>
            </a:pPr>
            <a:r>
              <a:rPr lang="ru-RU" sz="1100" smtClean="0"/>
              <a:t>А</a:t>
            </a:r>
          </a:p>
          <a:p>
            <a:pPr eaLnBrk="1" hangingPunct="1">
              <a:lnSpc>
                <a:spcPct val="80000"/>
              </a:lnSpc>
              <a:spcBef>
                <a:spcPct val="0"/>
              </a:spcBef>
            </a:pPr>
            <a:r>
              <a:rPr lang="ru-RU" sz="1100" smtClean="0"/>
              <a:t>Б</a:t>
            </a:r>
          </a:p>
          <a:p>
            <a:pPr eaLnBrk="1" hangingPunct="1">
              <a:lnSpc>
                <a:spcPct val="80000"/>
              </a:lnSpc>
              <a:spcBef>
                <a:spcPct val="0"/>
              </a:spcBef>
            </a:pPr>
            <a:r>
              <a:rPr lang="ru-RU" sz="1100" smtClean="0"/>
              <a:t>Д</a:t>
            </a:r>
          </a:p>
          <a:p>
            <a:pPr eaLnBrk="1" hangingPunct="1">
              <a:lnSpc>
                <a:spcPct val="80000"/>
              </a:lnSpc>
              <a:spcBef>
                <a:spcPct val="0"/>
              </a:spcBef>
            </a:pPr>
            <a:r>
              <a:rPr lang="ru-RU" sz="1100" smtClean="0"/>
              <a:t>В</a:t>
            </a:r>
          </a:p>
          <a:p>
            <a:pPr eaLnBrk="1" hangingPunct="1">
              <a:lnSpc>
                <a:spcPct val="80000"/>
              </a:lnSpc>
              <a:spcBef>
                <a:spcPct val="0"/>
              </a:spcBef>
            </a:pPr>
            <a:r>
              <a:rPr lang="ru-RU" sz="1100" smtClean="0"/>
              <a:t>Г</a:t>
            </a:r>
          </a:p>
          <a:p>
            <a:pPr eaLnBrk="1" hangingPunct="1">
              <a:lnSpc>
                <a:spcPct val="80000"/>
              </a:lnSpc>
              <a:spcBef>
                <a:spcPct val="0"/>
              </a:spcBef>
            </a:pPr>
            <a:r>
              <a:rPr lang="ru-RU" sz="1100" smtClean="0"/>
              <a:t>Е</a:t>
            </a:r>
          </a:p>
          <a:p>
            <a:pPr eaLnBrk="1" hangingPunct="1">
              <a:lnSpc>
                <a:spcPct val="80000"/>
              </a:lnSpc>
              <a:spcBef>
                <a:spcPct val="0"/>
              </a:spcBef>
            </a:pPr>
            <a:r>
              <a:rPr lang="ru-RU" sz="1100" smtClean="0"/>
              <a:t>К</a:t>
            </a:r>
          </a:p>
          <a:p>
            <a:pPr eaLnBrk="1" hangingPunct="1">
              <a:lnSpc>
                <a:spcPct val="80000"/>
              </a:lnSpc>
              <a:spcBef>
                <a:spcPct val="0"/>
              </a:spcBef>
            </a:pPr>
            <a:r>
              <a:rPr lang="ru-RU" sz="1100" smtClean="0"/>
              <a:t>А</a:t>
            </a:r>
          </a:p>
          <a:p>
            <a:pPr eaLnBrk="1" hangingPunct="1">
              <a:lnSpc>
                <a:spcPct val="80000"/>
              </a:lnSpc>
              <a:spcBef>
                <a:spcPct val="0"/>
              </a:spcBef>
            </a:pPr>
            <a:r>
              <a:rPr lang="ru-RU" sz="1100" smtClean="0"/>
              <a:t>Б</a:t>
            </a:r>
          </a:p>
          <a:p>
            <a:pPr eaLnBrk="1" hangingPunct="1">
              <a:lnSpc>
                <a:spcPct val="80000"/>
              </a:lnSpc>
              <a:spcBef>
                <a:spcPct val="0"/>
              </a:spcBef>
            </a:pPr>
            <a:r>
              <a:rPr lang="ru-RU" sz="1100" smtClean="0"/>
              <a:t>Д</a:t>
            </a:r>
          </a:p>
          <a:p>
            <a:pPr eaLnBrk="1" hangingPunct="1">
              <a:lnSpc>
                <a:spcPct val="80000"/>
              </a:lnSpc>
              <a:spcBef>
                <a:spcPct val="0"/>
              </a:spcBef>
            </a:pPr>
            <a:r>
              <a:rPr lang="ru-RU" sz="1100" smtClean="0"/>
              <a:t>В</a:t>
            </a:r>
          </a:p>
          <a:p>
            <a:pPr eaLnBrk="1" hangingPunct="1">
              <a:lnSpc>
                <a:spcPct val="80000"/>
              </a:lnSpc>
              <a:spcBef>
                <a:spcPct val="0"/>
              </a:spcBef>
            </a:pPr>
            <a:r>
              <a:rPr lang="ru-RU" sz="1100" smtClean="0"/>
              <a:t>Г</a:t>
            </a:r>
          </a:p>
          <a:p>
            <a:pPr eaLnBrk="1" hangingPunct="1">
              <a:lnSpc>
                <a:spcPct val="80000"/>
              </a:lnSpc>
              <a:spcBef>
                <a:spcPct val="0"/>
              </a:spcBef>
            </a:pPr>
            <a:r>
              <a:rPr lang="ru-RU" sz="1100" smtClean="0"/>
              <a:t>Е</a:t>
            </a:r>
          </a:p>
          <a:p>
            <a:pPr eaLnBrk="1" hangingPunct="1">
              <a:lnSpc>
                <a:spcPct val="80000"/>
              </a:lnSpc>
              <a:spcBef>
                <a:spcPct val="0"/>
              </a:spcBef>
            </a:pPr>
            <a:r>
              <a:rPr lang="ru-RU" sz="1100" smtClean="0"/>
              <a:t>К</a:t>
            </a:r>
          </a:p>
          <a:p>
            <a:pPr eaLnBrk="1" hangingPunct="1">
              <a:lnSpc>
                <a:spcPct val="80000"/>
              </a:lnSpc>
              <a:spcBef>
                <a:spcPct val="0"/>
              </a:spcBef>
            </a:pPr>
            <a:r>
              <a:rPr lang="ru-RU" sz="1100" smtClean="0"/>
              <a:t>А</a:t>
            </a:r>
          </a:p>
          <a:p>
            <a:pPr eaLnBrk="1" hangingPunct="1">
              <a:lnSpc>
                <a:spcPct val="80000"/>
              </a:lnSpc>
              <a:spcBef>
                <a:spcPct val="0"/>
              </a:spcBef>
            </a:pPr>
            <a:r>
              <a:rPr lang="ru-RU" sz="1100" smtClean="0"/>
              <a:t>Б</a:t>
            </a:r>
          </a:p>
          <a:p>
            <a:pPr eaLnBrk="1" hangingPunct="1">
              <a:lnSpc>
                <a:spcPct val="80000"/>
              </a:lnSpc>
              <a:spcBef>
                <a:spcPct val="0"/>
              </a:spcBef>
            </a:pPr>
            <a:r>
              <a:rPr lang="ru-RU" sz="1100" smtClean="0"/>
              <a:t>Д</a:t>
            </a:r>
          </a:p>
          <a:p>
            <a:pPr eaLnBrk="1" hangingPunct="1">
              <a:lnSpc>
                <a:spcPct val="80000"/>
              </a:lnSpc>
              <a:spcBef>
                <a:spcPct val="0"/>
              </a:spcBef>
            </a:pPr>
            <a:r>
              <a:rPr lang="ru-RU" sz="1100" smtClean="0"/>
              <a:t>В</a:t>
            </a:r>
          </a:p>
          <a:p>
            <a:pPr eaLnBrk="1" hangingPunct="1">
              <a:lnSpc>
                <a:spcPct val="80000"/>
              </a:lnSpc>
              <a:spcBef>
                <a:spcPct val="0"/>
              </a:spcBef>
            </a:pPr>
            <a:r>
              <a:rPr lang="ru-RU" sz="1100" smtClean="0"/>
              <a:t>Г</a:t>
            </a:r>
          </a:p>
          <a:p>
            <a:pPr eaLnBrk="1" hangingPunct="1">
              <a:lnSpc>
                <a:spcPct val="80000"/>
              </a:lnSpc>
              <a:spcBef>
                <a:spcPct val="0"/>
              </a:spcBef>
            </a:pPr>
            <a:r>
              <a:rPr lang="ru-RU" sz="1100" smtClean="0"/>
              <a:t>Е</a:t>
            </a:r>
          </a:p>
          <a:p>
            <a:pPr eaLnBrk="1" hangingPunct="1">
              <a:lnSpc>
                <a:spcPct val="80000"/>
              </a:lnSpc>
              <a:spcBef>
                <a:spcPct val="0"/>
              </a:spcBef>
            </a:pPr>
            <a:endParaRPr lang="ru-RU" sz="1100" smtClean="0"/>
          </a:p>
        </p:txBody>
      </p:sp>
      <p:sp>
        <p:nvSpPr>
          <p:cNvPr id="66563"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58458DB-1EFF-4091-B8EB-C246C6FF5A89}" type="slidenum">
              <a:rPr lang="ru-RU">
                <a:cs typeface="Arial" charset="0"/>
              </a:rPr>
              <a:pPr fontAlgn="base">
                <a:spcBef>
                  <a:spcPct val="0"/>
                </a:spcBef>
                <a:spcAft>
                  <a:spcPct val="0"/>
                </a:spcAft>
                <a:defRPr/>
              </a:pPr>
              <a:t>20</a:t>
            </a:fld>
            <a:endParaRPr lang="ru-RU">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Образ слайда 1"/>
          <p:cNvSpPr>
            <a:spLocks noGrp="1" noRot="1" noChangeAspect="1"/>
          </p:cNvSpPr>
          <p:nvPr>
            <p:ph type="sldImg"/>
          </p:nvPr>
        </p:nvSpPr>
        <p:spPr bwMode="auto">
          <a:noFill/>
          <a:ln>
            <a:solidFill>
              <a:srgbClr val="000000"/>
            </a:solidFill>
            <a:miter lim="800000"/>
            <a:headEnd/>
            <a:tailEnd/>
          </a:ln>
        </p:spPr>
      </p:sp>
      <p:sp>
        <p:nvSpPr>
          <p:cNvPr id="68610" name="Заметки 2"/>
          <p:cNvSpPr>
            <a:spLocks noGrp="1"/>
          </p:cNvSpPr>
          <p:nvPr>
            <p:ph type="body" idx="1"/>
          </p:nvPr>
        </p:nvSpPr>
        <p:spPr bwMode="auto">
          <a:noFill/>
        </p:spPr>
        <p:txBody>
          <a:bodyPr/>
          <a:lstStyle/>
          <a:p>
            <a:pPr eaLnBrk="1" hangingPunct="1">
              <a:lnSpc>
                <a:spcPct val="80000"/>
              </a:lnSpc>
              <a:spcBef>
                <a:spcPct val="0"/>
              </a:spcBef>
            </a:pPr>
            <a:r>
              <a:rPr lang="ru-RU" sz="600" smtClean="0"/>
              <a:t>Дата</a:t>
            </a:r>
          </a:p>
          <a:p>
            <a:pPr eaLnBrk="1" hangingPunct="1">
              <a:lnSpc>
                <a:spcPct val="80000"/>
              </a:lnSpc>
              <a:spcBef>
                <a:spcPct val="0"/>
              </a:spcBef>
            </a:pPr>
            <a:r>
              <a:rPr lang="ru-RU" sz="600" smtClean="0"/>
              <a:t>Температура</a:t>
            </a:r>
          </a:p>
          <a:p>
            <a:pPr eaLnBrk="1" hangingPunct="1">
              <a:lnSpc>
                <a:spcPct val="80000"/>
              </a:lnSpc>
              <a:spcBef>
                <a:spcPct val="0"/>
              </a:spcBef>
            </a:pPr>
            <a:r>
              <a:rPr lang="ru-RU" sz="600" smtClean="0"/>
              <a:t>(0С)</a:t>
            </a:r>
          </a:p>
          <a:p>
            <a:pPr eaLnBrk="1" hangingPunct="1">
              <a:lnSpc>
                <a:spcPct val="80000"/>
              </a:lnSpc>
              <a:spcBef>
                <a:spcPct val="0"/>
              </a:spcBef>
            </a:pPr>
            <a:r>
              <a:rPr lang="ru-RU" sz="600" smtClean="0"/>
              <a:t>Давление</a:t>
            </a:r>
          </a:p>
          <a:p>
            <a:pPr eaLnBrk="1" hangingPunct="1">
              <a:lnSpc>
                <a:spcPct val="80000"/>
              </a:lnSpc>
              <a:spcBef>
                <a:spcPct val="0"/>
              </a:spcBef>
            </a:pPr>
            <a:r>
              <a:rPr lang="ru-RU" sz="600" smtClean="0"/>
              <a:t>(мм рт ст)</a:t>
            </a:r>
          </a:p>
          <a:p>
            <a:pPr eaLnBrk="1" hangingPunct="1">
              <a:lnSpc>
                <a:spcPct val="80000"/>
              </a:lnSpc>
              <a:spcBef>
                <a:spcPct val="0"/>
              </a:spcBef>
            </a:pPr>
            <a:r>
              <a:rPr lang="ru-RU" sz="600" smtClean="0"/>
              <a:t>Ветер</a:t>
            </a:r>
          </a:p>
          <a:p>
            <a:pPr eaLnBrk="1" hangingPunct="1">
              <a:lnSpc>
                <a:spcPct val="80000"/>
              </a:lnSpc>
              <a:spcBef>
                <a:spcPct val="0"/>
              </a:spcBef>
            </a:pPr>
            <a:r>
              <a:rPr lang="ru-RU" sz="600" smtClean="0"/>
              <a:t>(м/с)</a:t>
            </a:r>
          </a:p>
          <a:p>
            <a:pPr eaLnBrk="1" hangingPunct="1">
              <a:lnSpc>
                <a:spcPct val="80000"/>
              </a:lnSpc>
              <a:spcBef>
                <a:spcPct val="0"/>
              </a:spcBef>
            </a:pPr>
            <a:r>
              <a:rPr lang="ru-RU" sz="600" smtClean="0"/>
              <a:t>Осадки</a:t>
            </a:r>
          </a:p>
          <a:p>
            <a:pPr eaLnBrk="1" hangingPunct="1">
              <a:lnSpc>
                <a:spcPct val="80000"/>
              </a:lnSpc>
              <a:spcBef>
                <a:spcPct val="0"/>
              </a:spcBef>
            </a:pPr>
            <a:r>
              <a:rPr lang="ru-RU" sz="600" smtClean="0"/>
              <a:t>01.05.2010</a:t>
            </a:r>
          </a:p>
          <a:p>
            <a:pPr eaLnBrk="1" hangingPunct="1">
              <a:lnSpc>
                <a:spcPct val="80000"/>
              </a:lnSpc>
              <a:spcBef>
                <a:spcPct val="0"/>
              </a:spcBef>
            </a:pPr>
            <a:r>
              <a:rPr lang="ru-RU" sz="600" smtClean="0"/>
              <a:t>17</a:t>
            </a:r>
          </a:p>
          <a:p>
            <a:pPr eaLnBrk="1" hangingPunct="1">
              <a:lnSpc>
                <a:spcPct val="80000"/>
              </a:lnSpc>
              <a:spcBef>
                <a:spcPct val="0"/>
              </a:spcBef>
            </a:pPr>
            <a:r>
              <a:rPr lang="ru-RU" sz="600" smtClean="0"/>
              <a:t>754</a:t>
            </a:r>
          </a:p>
          <a:p>
            <a:pPr eaLnBrk="1" hangingPunct="1">
              <a:lnSpc>
                <a:spcPct val="80000"/>
              </a:lnSpc>
              <a:spcBef>
                <a:spcPct val="0"/>
              </a:spcBef>
            </a:pPr>
            <a:r>
              <a:rPr lang="ru-RU" sz="600" smtClean="0"/>
              <a:t>9</a:t>
            </a:r>
          </a:p>
          <a:p>
            <a:pPr eaLnBrk="1" hangingPunct="1">
              <a:lnSpc>
                <a:spcPct val="80000"/>
              </a:lnSpc>
              <a:spcBef>
                <a:spcPct val="0"/>
              </a:spcBef>
            </a:pPr>
            <a:r>
              <a:rPr lang="ru-RU" sz="600" smtClean="0"/>
              <a:t>нет</a:t>
            </a:r>
          </a:p>
          <a:p>
            <a:pPr eaLnBrk="1" hangingPunct="1">
              <a:lnSpc>
                <a:spcPct val="80000"/>
              </a:lnSpc>
              <a:spcBef>
                <a:spcPct val="0"/>
              </a:spcBef>
            </a:pPr>
            <a:r>
              <a:rPr lang="ru-RU" sz="600" smtClean="0"/>
              <a:t>02.05.2010</a:t>
            </a:r>
          </a:p>
          <a:p>
            <a:pPr eaLnBrk="1" hangingPunct="1">
              <a:lnSpc>
                <a:spcPct val="80000"/>
              </a:lnSpc>
              <a:spcBef>
                <a:spcPct val="0"/>
              </a:spcBef>
            </a:pPr>
            <a:r>
              <a:rPr lang="ru-RU" sz="600" smtClean="0"/>
              <a:t>16</a:t>
            </a:r>
          </a:p>
          <a:p>
            <a:pPr eaLnBrk="1" hangingPunct="1">
              <a:lnSpc>
                <a:spcPct val="80000"/>
              </a:lnSpc>
              <a:spcBef>
                <a:spcPct val="0"/>
              </a:spcBef>
            </a:pPr>
            <a:r>
              <a:rPr lang="ru-RU" sz="600" smtClean="0"/>
              <a:t>752</a:t>
            </a:r>
          </a:p>
          <a:p>
            <a:pPr eaLnBrk="1" hangingPunct="1">
              <a:lnSpc>
                <a:spcPct val="80000"/>
              </a:lnSpc>
              <a:spcBef>
                <a:spcPct val="0"/>
              </a:spcBef>
            </a:pPr>
            <a:r>
              <a:rPr lang="ru-RU" sz="600" smtClean="0"/>
              <a:t>11</a:t>
            </a:r>
          </a:p>
          <a:p>
            <a:pPr eaLnBrk="1" hangingPunct="1">
              <a:lnSpc>
                <a:spcPct val="80000"/>
              </a:lnSpc>
              <a:spcBef>
                <a:spcPct val="0"/>
              </a:spcBef>
            </a:pPr>
            <a:r>
              <a:rPr lang="ru-RU" sz="600" smtClean="0"/>
              <a:t>нет</a:t>
            </a:r>
          </a:p>
          <a:p>
            <a:pPr eaLnBrk="1" hangingPunct="1">
              <a:lnSpc>
                <a:spcPct val="80000"/>
              </a:lnSpc>
              <a:spcBef>
                <a:spcPct val="0"/>
              </a:spcBef>
            </a:pPr>
            <a:r>
              <a:rPr lang="ru-RU" sz="600" smtClean="0"/>
              <a:t>03.05.2010</a:t>
            </a:r>
          </a:p>
          <a:p>
            <a:pPr eaLnBrk="1" hangingPunct="1">
              <a:lnSpc>
                <a:spcPct val="80000"/>
              </a:lnSpc>
              <a:spcBef>
                <a:spcPct val="0"/>
              </a:spcBef>
            </a:pPr>
            <a:r>
              <a:rPr lang="ru-RU" sz="600" smtClean="0"/>
              <a:t>14</a:t>
            </a:r>
          </a:p>
          <a:p>
            <a:pPr eaLnBrk="1" hangingPunct="1">
              <a:lnSpc>
                <a:spcPct val="80000"/>
              </a:lnSpc>
              <a:spcBef>
                <a:spcPct val="0"/>
              </a:spcBef>
            </a:pPr>
            <a:r>
              <a:rPr lang="ru-RU" sz="600" smtClean="0"/>
              <a:t>749</a:t>
            </a:r>
          </a:p>
          <a:p>
            <a:pPr eaLnBrk="1" hangingPunct="1">
              <a:lnSpc>
                <a:spcPct val="80000"/>
              </a:lnSpc>
              <a:spcBef>
                <a:spcPct val="0"/>
              </a:spcBef>
            </a:pPr>
            <a:r>
              <a:rPr lang="ru-RU" sz="600" smtClean="0"/>
              <a:t>15</a:t>
            </a:r>
          </a:p>
          <a:p>
            <a:pPr eaLnBrk="1" hangingPunct="1">
              <a:lnSpc>
                <a:spcPct val="80000"/>
              </a:lnSpc>
              <a:spcBef>
                <a:spcPct val="0"/>
              </a:spcBef>
            </a:pPr>
            <a:r>
              <a:rPr lang="ru-RU" sz="600" smtClean="0"/>
              <a:t>нет</a:t>
            </a:r>
          </a:p>
          <a:p>
            <a:pPr eaLnBrk="1" hangingPunct="1">
              <a:lnSpc>
                <a:spcPct val="80000"/>
              </a:lnSpc>
              <a:spcBef>
                <a:spcPct val="0"/>
              </a:spcBef>
            </a:pPr>
            <a:r>
              <a:rPr lang="ru-RU" sz="600" smtClean="0"/>
              <a:t>04.05.2010</a:t>
            </a:r>
          </a:p>
          <a:p>
            <a:pPr eaLnBrk="1" hangingPunct="1">
              <a:lnSpc>
                <a:spcPct val="80000"/>
              </a:lnSpc>
              <a:spcBef>
                <a:spcPct val="0"/>
              </a:spcBef>
            </a:pPr>
            <a:r>
              <a:rPr lang="ru-RU" sz="600" smtClean="0"/>
              <a:t>14</a:t>
            </a:r>
          </a:p>
          <a:p>
            <a:pPr eaLnBrk="1" hangingPunct="1">
              <a:lnSpc>
                <a:spcPct val="80000"/>
              </a:lnSpc>
              <a:spcBef>
                <a:spcPct val="0"/>
              </a:spcBef>
            </a:pPr>
            <a:r>
              <a:rPr lang="ru-RU" sz="600" smtClean="0"/>
              <a:t>747</a:t>
            </a:r>
          </a:p>
          <a:p>
            <a:pPr eaLnBrk="1" hangingPunct="1">
              <a:lnSpc>
                <a:spcPct val="80000"/>
              </a:lnSpc>
              <a:spcBef>
                <a:spcPct val="0"/>
              </a:spcBef>
            </a:pPr>
            <a:r>
              <a:rPr lang="ru-RU" sz="600" smtClean="0"/>
              <a:t>17</a:t>
            </a:r>
          </a:p>
          <a:p>
            <a:pPr eaLnBrk="1" hangingPunct="1">
              <a:lnSpc>
                <a:spcPct val="80000"/>
              </a:lnSpc>
              <a:spcBef>
                <a:spcPct val="0"/>
              </a:spcBef>
            </a:pPr>
            <a:r>
              <a:rPr lang="ru-RU" sz="600" smtClean="0"/>
              <a:t>дождь</a:t>
            </a:r>
          </a:p>
          <a:p>
            <a:pPr eaLnBrk="1" hangingPunct="1">
              <a:lnSpc>
                <a:spcPct val="80000"/>
              </a:lnSpc>
              <a:spcBef>
                <a:spcPct val="0"/>
              </a:spcBef>
            </a:pPr>
            <a:r>
              <a:rPr lang="ru-RU" sz="600" smtClean="0"/>
              <a:t>05.05.2010</a:t>
            </a:r>
          </a:p>
          <a:p>
            <a:pPr eaLnBrk="1" hangingPunct="1">
              <a:lnSpc>
                <a:spcPct val="80000"/>
              </a:lnSpc>
              <a:spcBef>
                <a:spcPct val="0"/>
              </a:spcBef>
            </a:pPr>
            <a:r>
              <a:rPr lang="ru-RU" sz="600" smtClean="0"/>
              <a:t>15</a:t>
            </a:r>
          </a:p>
          <a:p>
            <a:pPr eaLnBrk="1" hangingPunct="1">
              <a:lnSpc>
                <a:spcPct val="80000"/>
              </a:lnSpc>
              <a:spcBef>
                <a:spcPct val="0"/>
              </a:spcBef>
            </a:pPr>
            <a:r>
              <a:rPr lang="ru-RU" sz="600" smtClean="0"/>
              <a:t>745</a:t>
            </a:r>
          </a:p>
          <a:p>
            <a:pPr eaLnBrk="1" hangingPunct="1">
              <a:lnSpc>
                <a:spcPct val="80000"/>
              </a:lnSpc>
              <a:spcBef>
                <a:spcPct val="0"/>
              </a:spcBef>
            </a:pPr>
            <a:r>
              <a:rPr lang="ru-RU" sz="600" smtClean="0"/>
              <a:t>14</a:t>
            </a:r>
          </a:p>
          <a:p>
            <a:pPr eaLnBrk="1" hangingPunct="1">
              <a:lnSpc>
                <a:spcPct val="80000"/>
              </a:lnSpc>
              <a:spcBef>
                <a:spcPct val="0"/>
              </a:spcBef>
            </a:pPr>
            <a:r>
              <a:rPr lang="ru-RU" sz="600" smtClean="0"/>
              <a:t>дождь</a:t>
            </a:r>
          </a:p>
          <a:p>
            <a:pPr eaLnBrk="1" hangingPunct="1">
              <a:lnSpc>
                <a:spcPct val="80000"/>
              </a:lnSpc>
              <a:spcBef>
                <a:spcPct val="0"/>
              </a:spcBef>
            </a:pPr>
            <a:r>
              <a:rPr lang="ru-RU" sz="600" smtClean="0"/>
              <a:t>06.05.2010</a:t>
            </a:r>
          </a:p>
          <a:p>
            <a:pPr eaLnBrk="1" hangingPunct="1">
              <a:lnSpc>
                <a:spcPct val="80000"/>
              </a:lnSpc>
              <a:spcBef>
                <a:spcPct val="0"/>
              </a:spcBef>
            </a:pPr>
            <a:r>
              <a:rPr lang="ru-RU" sz="600" smtClean="0"/>
              <a:t>13</a:t>
            </a:r>
          </a:p>
          <a:p>
            <a:pPr eaLnBrk="1" hangingPunct="1">
              <a:lnSpc>
                <a:spcPct val="80000"/>
              </a:lnSpc>
              <a:spcBef>
                <a:spcPct val="0"/>
              </a:spcBef>
            </a:pPr>
            <a:r>
              <a:rPr lang="ru-RU" sz="600" smtClean="0"/>
              <a:t>750</a:t>
            </a:r>
          </a:p>
          <a:p>
            <a:pPr eaLnBrk="1" hangingPunct="1">
              <a:lnSpc>
                <a:spcPct val="80000"/>
              </a:lnSpc>
              <a:spcBef>
                <a:spcPct val="0"/>
              </a:spcBef>
            </a:pPr>
            <a:r>
              <a:rPr lang="ru-RU" sz="600" smtClean="0"/>
              <a:t>13</a:t>
            </a:r>
          </a:p>
          <a:p>
            <a:pPr eaLnBrk="1" hangingPunct="1">
              <a:lnSpc>
                <a:spcPct val="80000"/>
              </a:lnSpc>
              <a:spcBef>
                <a:spcPct val="0"/>
              </a:spcBef>
            </a:pPr>
            <a:r>
              <a:rPr lang="ru-RU" sz="600" smtClean="0"/>
              <a:t>дождь</a:t>
            </a:r>
          </a:p>
          <a:p>
            <a:pPr eaLnBrk="1" hangingPunct="1">
              <a:lnSpc>
                <a:spcPct val="80000"/>
              </a:lnSpc>
              <a:spcBef>
                <a:spcPct val="0"/>
              </a:spcBef>
            </a:pPr>
            <a:r>
              <a:rPr lang="ru-RU" sz="600" smtClean="0"/>
              <a:t>07.05.2010</a:t>
            </a:r>
          </a:p>
          <a:p>
            <a:pPr eaLnBrk="1" hangingPunct="1">
              <a:lnSpc>
                <a:spcPct val="80000"/>
              </a:lnSpc>
              <a:spcBef>
                <a:spcPct val="0"/>
              </a:spcBef>
            </a:pPr>
            <a:r>
              <a:rPr lang="ru-RU" sz="600" smtClean="0"/>
              <a:t>12</a:t>
            </a:r>
          </a:p>
          <a:p>
            <a:pPr eaLnBrk="1" hangingPunct="1">
              <a:lnSpc>
                <a:spcPct val="80000"/>
              </a:lnSpc>
              <a:spcBef>
                <a:spcPct val="0"/>
              </a:spcBef>
            </a:pPr>
            <a:r>
              <a:rPr lang="ru-RU" sz="600" smtClean="0"/>
              <a:t>751</a:t>
            </a:r>
          </a:p>
          <a:p>
            <a:pPr eaLnBrk="1" hangingPunct="1">
              <a:lnSpc>
                <a:spcPct val="80000"/>
              </a:lnSpc>
              <a:spcBef>
                <a:spcPct val="0"/>
              </a:spcBef>
            </a:pPr>
            <a:r>
              <a:rPr lang="ru-RU" sz="600" smtClean="0"/>
              <a:t>8</a:t>
            </a:r>
          </a:p>
          <a:p>
            <a:pPr eaLnBrk="1" hangingPunct="1">
              <a:lnSpc>
                <a:spcPct val="80000"/>
              </a:lnSpc>
              <a:spcBef>
                <a:spcPct val="0"/>
              </a:spcBef>
            </a:pPr>
            <a:r>
              <a:rPr lang="ru-RU" sz="600" smtClean="0"/>
              <a:t>нет</a:t>
            </a:r>
          </a:p>
          <a:p>
            <a:pPr eaLnBrk="1" hangingPunct="1">
              <a:lnSpc>
                <a:spcPct val="80000"/>
              </a:lnSpc>
              <a:spcBef>
                <a:spcPct val="0"/>
              </a:spcBef>
            </a:pPr>
            <a:r>
              <a:rPr lang="ru-RU" sz="600" smtClean="0"/>
              <a:t>08.05.2010</a:t>
            </a:r>
          </a:p>
          <a:p>
            <a:pPr eaLnBrk="1" hangingPunct="1">
              <a:lnSpc>
                <a:spcPct val="80000"/>
              </a:lnSpc>
              <a:spcBef>
                <a:spcPct val="0"/>
              </a:spcBef>
            </a:pPr>
            <a:r>
              <a:rPr lang="ru-RU" sz="600" smtClean="0"/>
              <a:t>15</a:t>
            </a:r>
          </a:p>
          <a:p>
            <a:pPr eaLnBrk="1" hangingPunct="1">
              <a:lnSpc>
                <a:spcPct val="80000"/>
              </a:lnSpc>
              <a:spcBef>
                <a:spcPct val="0"/>
              </a:spcBef>
            </a:pPr>
            <a:r>
              <a:rPr lang="ru-RU" sz="600" smtClean="0"/>
              <a:t>749</a:t>
            </a:r>
          </a:p>
          <a:p>
            <a:pPr eaLnBrk="1" hangingPunct="1">
              <a:lnSpc>
                <a:spcPct val="80000"/>
              </a:lnSpc>
              <a:spcBef>
                <a:spcPct val="0"/>
              </a:spcBef>
            </a:pPr>
            <a:r>
              <a:rPr lang="ru-RU" sz="600" smtClean="0"/>
              <a:t>5</a:t>
            </a:r>
          </a:p>
          <a:p>
            <a:pPr eaLnBrk="1" hangingPunct="1">
              <a:lnSpc>
                <a:spcPct val="80000"/>
              </a:lnSpc>
              <a:spcBef>
                <a:spcPct val="0"/>
              </a:spcBef>
            </a:pPr>
            <a:r>
              <a:rPr lang="ru-RU" sz="600" smtClean="0"/>
              <a:t>нет</a:t>
            </a:r>
          </a:p>
          <a:p>
            <a:pPr eaLnBrk="1" hangingPunct="1">
              <a:lnSpc>
                <a:spcPct val="80000"/>
              </a:lnSpc>
              <a:spcBef>
                <a:spcPct val="0"/>
              </a:spcBef>
            </a:pPr>
            <a:endParaRPr lang="ru-RU" sz="600" smtClean="0"/>
          </a:p>
        </p:txBody>
      </p:sp>
      <p:sp>
        <p:nvSpPr>
          <p:cNvPr id="68611"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6B71A22-1088-4FF1-9D39-2AAFE457DF9A}" type="slidenum">
              <a:rPr lang="ru-RU">
                <a:cs typeface="Arial" charset="0"/>
              </a:rPr>
              <a:pPr fontAlgn="base">
                <a:spcBef>
                  <a:spcPct val="0"/>
                </a:spcBef>
                <a:spcAft>
                  <a:spcPct val="0"/>
                </a:spcAft>
                <a:defRPr/>
              </a:pPr>
              <a:t>21</a:t>
            </a:fld>
            <a:endParaRPr lang="ru-RU">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Образ слайда 1"/>
          <p:cNvSpPr>
            <a:spLocks noGrp="1" noRot="1" noChangeAspect="1"/>
          </p:cNvSpPr>
          <p:nvPr>
            <p:ph type="sldImg"/>
          </p:nvPr>
        </p:nvSpPr>
        <p:spPr bwMode="auto">
          <a:noFill/>
          <a:ln>
            <a:solidFill>
              <a:srgbClr val="000000"/>
            </a:solidFill>
            <a:miter lim="800000"/>
            <a:headEnd/>
            <a:tailEnd/>
          </a:ln>
        </p:spPr>
      </p:sp>
      <p:sp>
        <p:nvSpPr>
          <p:cNvPr id="95234" name="Заметки 2"/>
          <p:cNvSpPr>
            <a:spLocks noGrp="1"/>
          </p:cNvSpPr>
          <p:nvPr>
            <p:ph type="body" idx="1"/>
          </p:nvPr>
        </p:nvSpPr>
        <p:spPr bwMode="auto">
          <a:noFill/>
        </p:spPr>
        <p:txBody>
          <a:bodyPr/>
          <a:lstStyle/>
          <a:p>
            <a:pPr eaLnBrk="1" hangingPunct="1">
              <a:spcBef>
                <a:spcPct val="0"/>
              </a:spcBef>
            </a:pPr>
            <a:endParaRPr lang="ru-RU" smtClean="0"/>
          </a:p>
        </p:txBody>
      </p:sp>
      <p:sp>
        <p:nvSpPr>
          <p:cNvPr id="97283"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2E3DDFA-0567-42CE-9361-CBCDFDB0B749}" type="slidenum">
              <a:rPr lang="ru-RU">
                <a:cs typeface="Arial" charset="0"/>
              </a:rPr>
              <a:pPr fontAlgn="base">
                <a:spcBef>
                  <a:spcPct val="0"/>
                </a:spcBef>
                <a:spcAft>
                  <a:spcPct val="0"/>
                </a:spcAft>
                <a:defRPr/>
              </a:pPr>
              <a:t>46</a:t>
            </a:fld>
            <a:endParaRPr lang="ru-RU">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Freeform 7"/>
          <p:cNvSpPr>
            <a:spLocks noChangeArrowheads="1"/>
          </p:cNvSpPr>
          <p:nvPr/>
        </p:nvSpPr>
        <p:spPr bwMode="auto">
          <a:xfrm>
            <a:off x="609600" y="1219200"/>
            <a:ext cx="79248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pPr>
              <a:defRPr/>
            </a:pPr>
            <a:endParaRPr lang="ru-RU"/>
          </a:p>
        </p:txBody>
      </p:sp>
      <p:sp>
        <p:nvSpPr>
          <p:cNvPr id="5" name="Line 8"/>
          <p:cNvSpPr>
            <a:spLocks noChangeShapeType="1"/>
          </p:cNvSpPr>
          <p:nvPr/>
        </p:nvSpPr>
        <p:spPr bwMode="auto">
          <a:xfrm>
            <a:off x="1981200" y="3962400"/>
            <a:ext cx="6511925" cy="0"/>
          </a:xfrm>
          <a:prstGeom prst="line">
            <a:avLst/>
          </a:prstGeom>
          <a:noFill/>
          <a:ln w="19050">
            <a:solidFill>
              <a:schemeClr val="accent1"/>
            </a:solidFill>
            <a:round/>
            <a:headEnd/>
            <a:tailEnd/>
          </a:ln>
          <a:effectLst/>
        </p:spPr>
        <p:txBody>
          <a:bodyPr/>
          <a:lstStyle/>
          <a:p>
            <a:pPr>
              <a:defRPr/>
            </a:pPr>
            <a:endParaRPr lang="ru-RU"/>
          </a:p>
        </p:txBody>
      </p:sp>
      <p:sp>
        <p:nvSpPr>
          <p:cNvPr id="113666" name="Rectangle 2"/>
          <p:cNvSpPr>
            <a:spLocks noGrp="1" noChangeArrowheads="1"/>
          </p:cNvSpPr>
          <p:nvPr>
            <p:ph type="ctrTitle"/>
          </p:nvPr>
        </p:nvSpPr>
        <p:spPr>
          <a:xfrm>
            <a:off x="914400" y="1524000"/>
            <a:ext cx="7623175" cy="1752600"/>
          </a:xfrm>
        </p:spPr>
        <p:txBody>
          <a:bodyPr/>
          <a:lstStyle>
            <a:lvl1pPr>
              <a:defRPr sz="5000"/>
            </a:lvl1pPr>
          </a:lstStyle>
          <a:p>
            <a:r>
              <a:rPr lang="ru-RU" altLang="en-US"/>
              <a:t>Образец заголовка</a:t>
            </a:r>
          </a:p>
        </p:txBody>
      </p:sp>
      <p:sp>
        <p:nvSpPr>
          <p:cNvPr id="113667" name="Rectangle 3"/>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2800"/>
            </a:lvl1pPr>
          </a:lstStyle>
          <a:p>
            <a:r>
              <a:rPr lang="ru-RU" altLang="en-US"/>
              <a:t>Образец подзаголовка</a:t>
            </a:r>
          </a:p>
        </p:txBody>
      </p:sp>
      <p:sp>
        <p:nvSpPr>
          <p:cNvPr id="6" name="Rectangle 4"/>
          <p:cNvSpPr>
            <a:spLocks noGrp="1" noChangeArrowheads="1"/>
          </p:cNvSpPr>
          <p:nvPr>
            <p:ph type="dt" sz="half" idx="10"/>
          </p:nvPr>
        </p:nvSpPr>
        <p:spPr/>
        <p:txBody>
          <a:bodyPr/>
          <a:lstStyle>
            <a:lvl1pPr>
              <a:defRPr/>
            </a:lvl1pPr>
          </a:lstStyle>
          <a:p>
            <a:pPr>
              <a:defRPr/>
            </a:pPr>
            <a:fld id="{6D648D9B-940B-4DB4-BD22-6D59C27F81ED}" type="datetimeFigureOut">
              <a:rPr lang="ru-RU"/>
              <a:pPr>
                <a:defRPr/>
              </a:pPr>
              <a:t>19.06.2018</a:t>
            </a:fld>
            <a:endParaRPr lang="ru-RU" altLang="en-US"/>
          </a:p>
        </p:txBody>
      </p:sp>
      <p:sp>
        <p:nvSpPr>
          <p:cNvPr id="7" name="Rectangle 5"/>
          <p:cNvSpPr>
            <a:spLocks noGrp="1" noChangeArrowheads="1"/>
          </p:cNvSpPr>
          <p:nvPr>
            <p:ph type="ftr" sz="quarter" idx="11"/>
          </p:nvPr>
        </p:nvSpPr>
        <p:spPr>
          <a:xfrm>
            <a:off x="3124200" y="6243638"/>
            <a:ext cx="2895600" cy="457200"/>
          </a:xfrm>
        </p:spPr>
        <p:txBody>
          <a:bodyPr/>
          <a:lstStyle>
            <a:lvl1pPr>
              <a:defRPr/>
            </a:lvl1pPr>
          </a:lstStyle>
          <a:p>
            <a:pPr>
              <a:defRPr/>
            </a:pPr>
            <a:endParaRPr lang="ru-RU" altLang="en-US"/>
          </a:p>
        </p:txBody>
      </p:sp>
      <p:sp>
        <p:nvSpPr>
          <p:cNvPr id="8" name="Rectangle 6"/>
          <p:cNvSpPr>
            <a:spLocks noGrp="1" noChangeArrowheads="1"/>
          </p:cNvSpPr>
          <p:nvPr>
            <p:ph type="sldNum" sz="quarter" idx="12"/>
          </p:nvPr>
        </p:nvSpPr>
        <p:spPr/>
        <p:txBody>
          <a:bodyPr/>
          <a:lstStyle>
            <a:lvl1pPr>
              <a:defRPr/>
            </a:lvl1pPr>
          </a:lstStyle>
          <a:p>
            <a:pPr>
              <a:defRPr/>
            </a:pPr>
            <a:fld id="{B60A82BE-A5CE-467C-B8D4-F6AC117E4F02}" type="slidenum">
              <a:rPr lang="ru-RU" altLang="en-US"/>
              <a:pPr>
                <a:defRPr/>
              </a:pPr>
              <a:t>‹#›</a:t>
            </a:fld>
            <a:endParaRPr lang="ru-RU"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4"/>
          <p:cNvSpPr>
            <a:spLocks noGrp="1" noChangeArrowheads="1"/>
          </p:cNvSpPr>
          <p:nvPr>
            <p:ph type="dt" sz="half" idx="10"/>
          </p:nvPr>
        </p:nvSpPr>
        <p:spPr>
          <a:ln/>
        </p:spPr>
        <p:txBody>
          <a:bodyPr/>
          <a:lstStyle>
            <a:lvl1pPr>
              <a:defRPr/>
            </a:lvl1pPr>
          </a:lstStyle>
          <a:p>
            <a:pPr>
              <a:defRPr/>
            </a:pPr>
            <a:fld id="{CAD57644-075C-4C46-AD06-045A1597FB22}" type="datetimeFigureOut">
              <a:rPr lang="ru-RU"/>
              <a:pPr>
                <a:defRPr/>
              </a:pPr>
              <a:t>19.06.2018</a:t>
            </a:fld>
            <a:endParaRPr lang="ru-RU"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ru-RU" altLang="en-US"/>
          </a:p>
        </p:txBody>
      </p:sp>
      <p:sp>
        <p:nvSpPr>
          <p:cNvPr id="6" name="Rectangle 6"/>
          <p:cNvSpPr>
            <a:spLocks noGrp="1" noChangeArrowheads="1"/>
          </p:cNvSpPr>
          <p:nvPr>
            <p:ph type="sldNum" sz="quarter" idx="12"/>
          </p:nvPr>
        </p:nvSpPr>
        <p:spPr>
          <a:ln/>
        </p:spPr>
        <p:txBody>
          <a:bodyPr/>
          <a:lstStyle>
            <a:lvl1pPr>
              <a:defRPr/>
            </a:lvl1pPr>
          </a:lstStyle>
          <a:p>
            <a:pPr>
              <a:defRPr/>
            </a:pPr>
            <a:fld id="{E01FF6B3-EF7B-44C9-A506-3E1DDA0A2E4C}" type="slidenum">
              <a:rPr lang="ru-RU" altLang="en-US"/>
              <a:pPr>
                <a:defRPr/>
              </a:pPr>
              <a:t>‹#›</a:t>
            </a:fld>
            <a:endParaRPr lang="ru-RU"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7813"/>
            <a:ext cx="2057400" cy="5853112"/>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7813"/>
            <a:ext cx="6019800" cy="5853112"/>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4"/>
          <p:cNvSpPr>
            <a:spLocks noGrp="1" noChangeArrowheads="1"/>
          </p:cNvSpPr>
          <p:nvPr>
            <p:ph type="dt" sz="half" idx="10"/>
          </p:nvPr>
        </p:nvSpPr>
        <p:spPr>
          <a:ln/>
        </p:spPr>
        <p:txBody>
          <a:bodyPr/>
          <a:lstStyle>
            <a:lvl1pPr>
              <a:defRPr/>
            </a:lvl1pPr>
          </a:lstStyle>
          <a:p>
            <a:pPr>
              <a:defRPr/>
            </a:pPr>
            <a:fld id="{C0E9D0AA-685B-45A3-85E3-B739161FA4FC}" type="datetimeFigureOut">
              <a:rPr lang="ru-RU"/>
              <a:pPr>
                <a:defRPr/>
              </a:pPr>
              <a:t>19.06.2018</a:t>
            </a:fld>
            <a:endParaRPr lang="ru-RU"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ru-RU" altLang="en-US"/>
          </a:p>
        </p:txBody>
      </p:sp>
      <p:sp>
        <p:nvSpPr>
          <p:cNvPr id="6" name="Rectangle 6"/>
          <p:cNvSpPr>
            <a:spLocks noGrp="1" noChangeArrowheads="1"/>
          </p:cNvSpPr>
          <p:nvPr>
            <p:ph type="sldNum" sz="quarter" idx="12"/>
          </p:nvPr>
        </p:nvSpPr>
        <p:spPr>
          <a:ln/>
        </p:spPr>
        <p:txBody>
          <a:bodyPr/>
          <a:lstStyle>
            <a:lvl1pPr>
              <a:defRPr/>
            </a:lvl1pPr>
          </a:lstStyle>
          <a:p>
            <a:pPr>
              <a:defRPr/>
            </a:pPr>
            <a:fld id="{6BAA46F8-D95B-43E8-890E-7243781956FD}" type="slidenum">
              <a:rPr lang="ru-RU" altLang="en-US"/>
              <a:pPr>
                <a:defRPr/>
              </a:pPr>
              <a:t>‹#›</a:t>
            </a:fld>
            <a:endParaRPr lang="ru-RU"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4"/>
          <p:cNvSpPr>
            <a:spLocks noGrp="1" noChangeArrowheads="1"/>
          </p:cNvSpPr>
          <p:nvPr>
            <p:ph type="dt" sz="half" idx="10"/>
          </p:nvPr>
        </p:nvSpPr>
        <p:spPr>
          <a:ln/>
        </p:spPr>
        <p:txBody>
          <a:bodyPr/>
          <a:lstStyle>
            <a:lvl1pPr>
              <a:defRPr/>
            </a:lvl1pPr>
          </a:lstStyle>
          <a:p>
            <a:pPr>
              <a:defRPr/>
            </a:pPr>
            <a:fld id="{AF3CA124-80FB-499A-B8D9-E58592D86003}" type="datetimeFigureOut">
              <a:rPr lang="ru-RU"/>
              <a:pPr>
                <a:defRPr/>
              </a:pPr>
              <a:t>19.06.2018</a:t>
            </a:fld>
            <a:endParaRPr lang="ru-RU"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ru-RU" altLang="en-US"/>
          </a:p>
        </p:txBody>
      </p:sp>
      <p:sp>
        <p:nvSpPr>
          <p:cNvPr id="6" name="Rectangle 6"/>
          <p:cNvSpPr>
            <a:spLocks noGrp="1" noChangeArrowheads="1"/>
          </p:cNvSpPr>
          <p:nvPr>
            <p:ph type="sldNum" sz="quarter" idx="12"/>
          </p:nvPr>
        </p:nvSpPr>
        <p:spPr>
          <a:ln/>
        </p:spPr>
        <p:txBody>
          <a:bodyPr/>
          <a:lstStyle>
            <a:lvl1pPr>
              <a:defRPr/>
            </a:lvl1pPr>
          </a:lstStyle>
          <a:p>
            <a:pPr>
              <a:defRPr/>
            </a:pPr>
            <a:fld id="{26C12749-94FA-47F7-9DCE-31DF2489E4DA}" type="slidenum">
              <a:rPr lang="ru-RU" altLang="en-US"/>
              <a:pPr>
                <a:defRPr/>
              </a:pPr>
              <a:t>‹#›</a:t>
            </a:fld>
            <a:endParaRPr lang="ru-RU"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fld id="{34CC94EF-8FB5-4074-81D1-937A380C9ED5}" type="datetimeFigureOut">
              <a:rPr lang="ru-RU"/>
              <a:pPr>
                <a:defRPr/>
              </a:pPr>
              <a:t>19.06.2018</a:t>
            </a:fld>
            <a:endParaRPr lang="ru-RU"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ru-RU" altLang="en-US"/>
          </a:p>
        </p:txBody>
      </p:sp>
      <p:sp>
        <p:nvSpPr>
          <p:cNvPr id="6" name="Rectangle 6"/>
          <p:cNvSpPr>
            <a:spLocks noGrp="1" noChangeArrowheads="1"/>
          </p:cNvSpPr>
          <p:nvPr>
            <p:ph type="sldNum" sz="quarter" idx="12"/>
          </p:nvPr>
        </p:nvSpPr>
        <p:spPr>
          <a:ln/>
        </p:spPr>
        <p:txBody>
          <a:bodyPr/>
          <a:lstStyle>
            <a:lvl1pPr>
              <a:defRPr/>
            </a:lvl1pPr>
          </a:lstStyle>
          <a:p>
            <a:pPr>
              <a:defRPr/>
            </a:pPr>
            <a:fld id="{47E8A51B-2EBE-4EAA-B5BE-BF7CBEF4AE14}" type="slidenum">
              <a:rPr lang="ru-RU" altLang="en-US"/>
              <a:pPr>
                <a:defRPr/>
              </a:pPr>
              <a:t>‹#›</a:t>
            </a:fld>
            <a:endParaRPr lang="ru-RU"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Rectangle 4"/>
          <p:cNvSpPr>
            <a:spLocks noGrp="1" noChangeArrowheads="1"/>
          </p:cNvSpPr>
          <p:nvPr>
            <p:ph type="dt" sz="half" idx="10"/>
          </p:nvPr>
        </p:nvSpPr>
        <p:spPr>
          <a:ln/>
        </p:spPr>
        <p:txBody>
          <a:bodyPr/>
          <a:lstStyle>
            <a:lvl1pPr>
              <a:defRPr/>
            </a:lvl1pPr>
          </a:lstStyle>
          <a:p>
            <a:pPr>
              <a:defRPr/>
            </a:pPr>
            <a:fld id="{937E9D9D-FEFE-4998-8544-7AD11D172484}" type="datetimeFigureOut">
              <a:rPr lang="ru-RU"/>
              <a:pPr>
                <a:defRPr/>
              </a:pPr>
              <a:t>19.06.2018</a:t>
            </a:fld>
            <a:endParaRPr lang="ru-RU"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ru-RU" altLang="en-US"/>
          </a:p>
        </p:txBody>
      </p:sp>
      <p:sp>
        <p:nvSpPr>
          <p:cNvPr id="7" name="Rectangle 6"/>
          <p:cNvSpPr>
            <a:spLocks noGrp="1" noChangeArrowheads="1"/>
          </p:cNvSpPr>
          <p:nvPr>
            <p:ph type="sldNum" sz="quarter" idx="12"/>
          </p:nvPr>
        </p:nvSpPr>
        <p:spPr>
          <a:ln/>
        </p:spPr>
        <p:txBody>
          <a:bodyPr/>
          <a:lstStyle>
            <a:lvl1pPr>
              <a:defRPr/>
            </a:lvl1pPr>
          </a:lstStyle>
          <a:p>
            <a:pPr>
              <a:defRPr/>
            </a:pPr>
            <a:fld id="{774AC15A-0A24-469C-AE39-A07729D028E3}" type="slidenum">
              <a:rPr lang="ru-RU" altLang="en-US"/>
              <a:pPr>
                <a:defRPr/>
              </a:pPr>
              <a:t>‹#›</a:t>
            </a:fld>
            <a:endParaRPr lang="ru-RU"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Rectangle 4"/>
          <p:cNvSpPr>
            <a:spLocks noGrp="1" noChangeArrowheads="1"/>
          </p:cNvSpPr>
          <p:nvPr>
            <p:ph type="dt" sz="half" idx="10"/>
          </p:nvPr>
        </p:nvSpPr>
        <p:spPr>
          <a:ln/>
        </p:spPr>
        <p:txBody>
          <a:bodyPr/>
          <a:lstStyle>
            <a:lvl1pPr>
              <a:defRPr/>
            </a:lvl1pPr>
          </a:lstStyle>
          <a:p>
            <a:pPr>
              <a:defRPr/>
            </a:pPr>
            <a:fld id="{A47CE2B5-4A76-420C-818D-0962A1B03E3A}" type="datetimeFigureOut">
              <a:rPr lang="ru-RU"/>
              <a:pPr>
                <a:defRPr/>
              </a:pPr>
              <a:t>19.06.2018</a:t>
            </a:fld>
            <a:endParaRPr lang="ru-RU"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ru-RU" altLang="en-US"/>
          </a:p>
        </p:txBody>
      </p:sp>
      <p:sp>
        <p:nvSpPr>
          <p:cNvPr id="9" name="Rectangle 6"/>
          <p:cNvSpPr>
            <a:spLocks noGrp="1" noChangeArrowheads="1"/>
          </p:cNvSpPr>
          <p:nvPr>
            <p:ph type="sldNum" sz="quarter" idx="12"/>
          </p:nvPr>
        </p:nvSpPr>
        <p:spPr>
          <a:ln/>
        </p:spPr>
        <p:txBody>
          <a:bodyPr/>
          <a:lstStyle>
            <a:lvl1pPr>
              <a:defRPr/>
            </a:lvl1pPr>
          </a:lstStyle>
          <a:p>
            <a:pPr>
              <a:defRPr/>
            </a:pPr>
            <a:fld id="{922A5A54-D3AC-4A93-A0F4-CA62A4327D56}" type="slidenum">
              <a:rPr lang="ru-RU" altLang="en-US"/>
              <a:pPr>
                <a:defRPr/>
              </a:pPr>
              <a:t>‹#›</a:t>
            </a:fld>
            <a:endParaRPr lang="ru-RU"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Rectangle 4"/>
          <p:cNvSpPr>
            <a:spLocks noGrp="1" noChangeArrowheads="1"/>
          </p:cNvSpPr>
          <p:nvPr>
            <p:ph type="dt" sz="half" idx="10"/>
          </p:nvPr>
        </p:nvSpPr>
        <p:spPr>
          <a:ln/>
        </p:spPr>
        <p:txBody>
          <a:bodyPr/>
          <a:lstStyle>
            <a:lvl1pPr>
              <a:defRPr/>
            </a:lvl1pPr>
          </a:lstStyle>
          <a:p>
            <a:pPr>
              <a:defRPr/>
            </a:pPr>
            <a:fld id="{88AF8D58-D9F4-4B7D-955E-53672FB54B75}" type="datetimeFigureOut">
              <a:rPr lang="ru-RU"/>
              <a:pPr>
                <a:defRPr/>
              </a:pPr>
              <a:t>19.06.2018</a:t>
            </a:fld>
            <a:endParaRPr lang="ru-RU"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ru-RU" altLang="en-US"/>
          </a:p>
        </p:txBody>
      </p:sp>
      <p:sp>
        <p:nvSpPr>
          <p:cNvPr id="5" name="Rectangle 6"/>
          <p:cNvSpPr>
            <a:spLocks noGrp="1" noChangeArrowheads="1"/>
          </p:cNvSpPr>
          <p:nvPr>
            <p:ph type="sldNum" sz="quarter" idx="12"/>
          </p:nvPr>
        </p:nvSpPr>
        <p:spPr>
          <a:ln/>
        </p:spPr>
        <p:txBody>
          <a:bodyPr/>
          <a:lstStyle>
            <a:lvl1pPr>
              <a:defRPr/>
            </a:lvl1pPr>
          </a:lstStyle>
          <a:p>
            <a:pPr>
              <a:defRPr/>
            </a:pPr>
            <a:fld id="{AB3410C0-0F32-49D4-8432-09EEB1D531AE}" type="slidenum">
              <a:rPr lang="ru-RU" altLang="en-US"/>
              <a:pPr>
                <a:defRPr/>
              </a:pPr>
              <a:t>‹#›</a:t>
            </a:fld>
            <a:endParaRPr lang="ru-RU"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C0A7C463-5178-4D6D-A085-1632F29CCBD2}" type="datetimeFigureOut">
              <a:rPr lang="ru-RU"/>
              <a:pPr>
                <a:defRPr/>
              </a:pPr>
              <a:t>19.06.2018</a:t>
            </a:fld>
            <a:endParaRPr lang="ru-RU"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ru-RU" altLang="en-US"/>
          </a:p>
        </p:txBody>
      </p:sp>
      <p:sp>
        <p:nvSpPr>
          <p:cNvPr id="4" name="Rectangle 6"/>
          <p:cNvSpPr>
            <a:spLocks noGrp="1" noChangeArrowheads="1"/>
          </p:cNvSpPr>
          <p:nvPr>
            <p:ph type="sldNum" sz="quarter" idx="12"/>
          </p:nvPr>
        </p:nvSpPr>
        <p:spPr>
          <a:ln/>
        </p:spPr>
        <p:txBody>
          <a:bodyPr/>
          <a:lstStyle>
            <a:lvl1pPr>
              <a:defRPr/>
            </a:lvl1pPr>
          </a:lstStyle>
          <a:p>
            <a:pPr>
              <a:defRPr/>
            </a:pPr>
            <a:fld id="{1DC17E3A-55F8-4D4A-8EC8-2E791FE7F7C8}" type="slidenum">
              <a:rPr lang="ru-RU" altLang="en-US"/>
              <a:pPr>
                <a:defRPr/>
              </a:pPr>
              <a:t>‹#›</a:t>
            </a:fld>
            <a:endParaRPr lang="ru-RU"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fld id="{98CEE236-7734-4FFD-81C7-C8A0B5BB5DEF}" type="datetimeFigureOut">
              <a:rPr lang="ru-RU"/>
              <a:pPr>
                <a:defRPr/>
              </a:pPr>
              <a:t>19.06.2018</a:t>
            </a:fld>
            <a:endParaRPr lang="ru-RU"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ru-RU" altLang="en-US"/>
          </a:p>
        </p:txBody>
      </p:sp>
      <p:sp>
        <p:nvSpPr>
          <p:cNvPr id="7" name="Rectangle 6"/>
          <p:cNvSpPr>
            <a:spLocks noGrp="1" noChangeArrowheads="1"/>
          </p:cNvSpPr>
          <p:nvPr>
            <p:ph type="sldNum" sz="quarter" idx="12"/>
          </p:nvPr>
        </p:nvSpPr>
        <p:spPr>
          <a:ln/>
        </p:spPr>
        <p:txBody>
          <a:bodyPr/>
          <a:lstStyle>
            <a:lvl1pPr>
              <a:defRPr/>
            </a:lvl1pPr>
          </a:lstStyle>
          <a:p>
            <a:pPr>
              <a:defRPr/>
            </a:pPr>
            <a:fld id="{D1BD08D5-0D89-403B-B4B4-5539C2A40389}" type="slidenum">
              <a:rPr lang="ru-RU" altLang="en-US"/>
              <a:pPr>
                <a:defRPr/>
              </a:pPr>
              <a:t>‹#›</a:t>
            </a:fld>
            <a:endParaRPr lang="ru-RU"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fld id="{52E2E113-A3FD-4740-8DD9-77F34DB72141}" type="datetimeFigureOut">
              <a:rPr lang="ru-RU"/>
              <a:pPr>
                <a:defRPr/>
              </a:pPr>
              <a:t>19.06.2018</a:t>
            </a:fld>
            <a:endParaRPr lang="ru-RU"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ru-RU" altLang="en-US"/>
          </a:p>
        </p:txBody>
      </p:sp>
      <p:sp>
        <p:nvSpPr>
          <p:cNvPr id="7" name="Rectangle 6"/>
          <p:cNvSpPr>
            <a:spLocks noGrp="1" noChangeArrowheads="1"/>
          </p:cNvSpPr>
          <p:nvPr>
            <p:ph type="sldNum" sz="quarter" idx="12"/>
          </p:nvPr>
        </p:nvSpPr>
        <p:spPr>
          <a:ln/>
        </p:spPr>
        <p:txBody>
          <a:bodyPr/>
          <a:lstStyle>
            <a:lvl1pPr>
              <a:defRPr/>
            </a:lvl1pPr>
          </a:lstStyle>
          <a:p>
            <a:pPr>
              <a:defRPr/>
            </a:pPr>
            <a:fld id="{13059658-E8A0-4B60-926A-8767852B98E9}" type="slidenum">
              <a:rPr lang="ru-RU" altLang="en-US"/>
              <a:pPr>
                <a:defRPr/>
              </a:pPr>
              <a:t>‹#›</a:t>
            </a:fld>
            <a:endParaRPr lang="ru-RU"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altLang="en-US" smtClean="0"/>
              <a:t>Образец заголовка</a:t>
            </a:r>
          </a:p>
        </p:txBody>
      </p:sp>
      <p:sp>
        <p:nvSpPr>
          <p:cNvPr id="1027"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altLang="en-US" smtClean="0"/>
              <a:t>Образец текста</a:t>
            </a:r>
          </a:p>
          <a:p>
            <a:pPr lvl="1"/>
            <a:r>
              <a:rPr lang="ru-RU" altLang="en-US" smtClean="0"/>
              <a:t>Второй уровень</a:t>
            </a:r>
          </a:p>
          <a:p>
            <a:pPr lvl="2"/>
            <a:r>
              <a:rPr lang="ru-RU" altLang="en-US" smtClean="0"/>
              <a:t>Третий уровень</a:t>
            </a:r>
          </a:p>
          <a:p>
            <a:pPr lvl="3"/>
            <a:r>
              <a:rPr lang="ru-RU" altLang="en-US" smtClean="0"/>
              <a:t>Четвертый уровень</a:t>
            </a:r>
          </a:p>
          <a:p>
            <a:pPr lvl="4"/>
            <a:r>
              <a:rPr lang="ru-RU" altLang="en-US" smtClean="0"/>
              <a:t>Пятый уровень</a:t>
            </a:r>
          </a:p>
        </p:txBody>
      </p:sp>
      <p:sp>
        <p:nvSpPr>
          <p:cNvPr id="112644"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mj-lt"/>
              </a:defRPr>
            </a:lvl1pPr>
          </a:lstStyle>
          <a:p>
            <a:pPr>
              <a:defRPr/>
            </a:pPr>
            <a:fld id="{94FDB54D-C44F-4081-93D0-E89B2AB1F388}" type="datetimeFigureOut">
              <a:rPr lang="ru-RU"/>
              <a:pPr>
                <a:defRPr/>
              </a:pPr>
              <a:t>19.06.2018</a:t>
            </a:fld>
            <a:endParaRPr lang="ru-RU" altLang="en-US"/>
          </a:p>
        </p:txBody>
      </p:sp>
      <p:sp>
        <p:nvSpPr>
          <p:cNvPr id="112645"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mj-lt"/>
              </a:defRPr>
            </a:lvl1pPr>
          </a:lstStyle>
          <a:p>
            <a:pPr>
              <a:defRPr/>
            </a:pPr>
            <a:endParaRPr lang="ru-RU" altLang="en-US"/>
          </a:p>
        </p:txBody>
      </p:sp>
      <p:sp>
        <p:nvSpPr>
          <p:cNvPr id="112646"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mj-lt"/>
              </a:defRPr>
            </a:lvl1pPr>
          </a:lstStyle>
          <a:p>
            <a:pPr>
              <a:defRPr/>
            </a:pPr>
            <a:fld id="{71108B29-D7DE-4A72-8C78-E3B16477B9DE}" type="slidenum">
              <a:rPr lang="ru-RU" altLang="en-US"/>
              <a:pPr>
                <a:defRPr/>
              </a:pPr>
              <a:t>‹#›</a:t>
            </a:fld>
            <a:endParaRPr lang="ru-RU" altLang="en-US"/>
          </a:p>
        </p:txBody>
      </p:sp>
      <p:sp>
        <p:nvSpPr>
          <p:cNvPr id="112647" name="Freeform 7"/>
          <p:cNvSpPr>
            <a:spLocks noChangeArrowheads="1"/>
          </p:cNvSpPr>
          <p:nvPr/>
        </p:nvSpPr>
        <p:spPr bwMode="auto">
          <a:xfrm>
            <a:off x="381000" y="228600"/>
            <a:ext cx="8229600" cy="6096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p:spPr>
        <p:txBody>
          <a:bodyPr/>
          <a:lstStyle/>
          <a:p>
            <a:pPr>
              <a:defRPr/>
            </a:pPr>
            <a:endParaRPr lang="ru-RU"/>
          </a:p>
        </p:txBody>
      </p:sp>
      <p:sp>
        <p:nvSpPr>
          <p:cNvPr id="112648" name="Line 8"/>
          <p:cNvSpPr>
            <a:spLocks noChangeShapeType="1"/>
          </p:cNvSpPr>
          <p:nvPr/>
        </p:nvSpPr>
        <p:spPr bwMode="auto">
          <a:xfrm>
            <a:off x="457200" y="6172200"/>
            <a:ext cx="8229600" cy="0"/>
          </a:xfrm>
          <a:prstGeom prst="line">
            <a:avLst/>
          </a:prstGeom>
          <a:noFill/>
          <a:ln w="19050">
            <a:solidFill>
              <a:schemeClr val="accent1"/>
            </a:solidFill>
            <a:round/>
            <a:headEnd/>
            <a:tailEnd/>
          </a:ln>
          <a:effectLst/>
        </p:spPr>
        <p:txBody>
          <a:bodyPr/>
          <a:lstStyle/>
          <a:p>
            <a:pPr>
              <a:defRPr/>
            </a:pPr>
            <a:endParaRPr lang="ru-RU"/>
          </a:p>
        </p:txBody>
      </p:sp>
    </p:spTree>
  </p:cSld>
  <p:clrMap bg1="lt1" tx1="dk1" bg2="lt2" tx2="dk2" accent1="accent1" accent2="accent2" accent3="accent3" accent4="accent4" accent5="accent5" accent6="accent6" hlink="hlink" folHlink="folHlink"/>
  <p:sldLayoutIdLst>
    <p:sldLayoutId id="2147483685" r:id="rId1"/>
    <p:sldLayoutId id="2147483684" r:id="rId2"/>
    <p:sldLayoutId id="2147483683" r:id="rId3"/>
    <p:sldLayoutId id="2147483682" r:id="rId4"/>
    <p:sldLayoutId id="2147483681" r:id="rId5"/>
    <p:sldLayoutId id="2147483680" r:id="rId6"/>
    <p:sldLayoutId id="2147483679" r:id="rId7"/>
    <p:sldLayoutId id="2147483678" r:id="rId8"/>
    <p:sldLayoutId id="2147483677" r:id="rId9"/>
    <p:sldLayoutId id="2147483676" r:id="rId10"/>
    <p:sldLayoutId id="2147483675" r:id="rId11"/>
  </p:sldLayoutIdLst>
  <p:timing>
    <p:tnLst>
      <p:par>
        <p:cTn id="1" dur="indefinite" restart="never" nodeType="tmRoot"/>
      </p:par>
    </p:tnLst>
  </p:timing>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Garamond" pitchFamily="18" charset="0"/>
          <a:cs typeface="Arial" charset="0"/>
        </a:defRPr>
      </a:lvl2pPr>
      <a:lvl3pPr algn="l" rtl="0" eaLnBrk="0" fontAlgn="base" hangingPunct="0">
        <a:spcBef>
          <a:spcPct val="0"/>
        </a:spcBef>
        <a:spcAft>
          <a:spcPct val="0"/>
        </a:spcAft>
        <a:defRPr sz="4200">
          <a:solidFill>
            <a:schemeClr val="tx2"/>
          </a:solidFill>
          <a:latin typeface="Garamond" pitchFamily="18" charset="0"/>
          <a:cs typeface="Arial" charset="0"/>
        </a:defRPr>
      </a:lvl3pPr>
      <a:lvl4pPr algn="l" rtl="0" eaLnBrk="0" fontAlgn="base" hangingPunct="0">
        <a:spcBef>
          <a:spcPct val="0"/>
        </a:spcBef>
        <a:spcAft>
          <a:spcPct val="0"/>
        </a:spcAft>
        <a:defRPr sz="4200">
          <a:solidFill>
            <a:schemeClr val="tx2"/>
          </a:solidFill>
          <a:latin typeface="Garamond" pitchFamily="18" charset="0"/>
          <a:cs typeface="Arial" charset="0"/>
        </a:defRPr>
      </a:lvl4pPr>
      <a:lvl5pPr algn="l" rtl="0" eaLnBrk="0" fontAlgn="base" hangingPunct="0">
        <a:spcBef>
          <a:spcPct val="0"/>
        </a:spcBef>
        <a:spcAft>
          <a:spcPct val="0"/>
        </a:spcAft>
        <a:defRPr sz="4200">
          <a:solidFill>
            <a:schemeClr val="tx2"/>
          </a:solidFill>
          <a:latin typeface="Garamond" pitchFamily="18" charset="0"/>
          <a:cs typeface="Arial" charset="0"/>
        </a:defRPr>
      </a:lvl5pPr>
      <a:lvl6pPr marL="457200" algn="l" rtl="0" fontAlgn="base">
        <a:spcBef>
          <a:spcPct val="0"/>
        </a:spcBef>
        <a:spcAft>
          <a:spcPct val="0"/>
        </a:spcAft>
        <a:defRPr sz="4200">
          <a:solidFill>
            <a:schemeClr val="tx2"/>
          </a:solidFill>
          <a:latin typeface="Garamond" pitchFamily="18" charset="0"/>
          <a:cs typeface="Arial" charset="0"/>
        </a:defRPr>
      </a:lvl6pPr>
      <a:lvl7pPr marL="914400" algn="l" rtl="0" fontAlgn="base">
        <a:spcBef>
          <a:spcPct val="0"/>
        </a:spcBef>
        <a:spcAft>
          <a:spcPct val="0"/>
        </a:spcAft>
        <a:defRPr sz="4200">
          <a:solidFill>
            <a:schemeClr val="tx2"/>
          </a:solidFill>
          <a:latin typeface="Garamond" pitchFamily="18" charset="0"/>
          <a:cs typeface="Arial" charset="0"/>
        </a:defRPr>
      </a:lvl7pPr>
      <a:lvl8pPr marL="1371600" algn="l" rtl="0" fontAlgn="base">
        <a:spcBef>
          <a:spcPct val="0"/>
        </a:spcBef>
        <a:spcAft>
          <a:spcPct val="0"/>
        </a:spcAft>
        <a:defRPr sz="4200">
          <a:solidFill>
            <a:schemeClr val="tx2"/>
          </a:solidFill>
          <a:latin typeface="Garamond" pitchFamily="18" charset="0"/>
          <a:cs typeface="Arial" charset="0"/>
        </a:defRPr>
      </a:lvl8pPr>
      <a:lvl9pPr marL="1828800" algn="l" rtl="0" fontAlgn="base">
        <a:spcBef>
          <a:spcPct val="0"/>
        </a:spcBef>
        <a:spcAft>
          <a:spcPct val="0"/>
        </a:spcAft>
        <a:defRPr sz="4200">
          <a:solidFill>
            <a:schemeClr val="tx2"/>
          </a:solidFill>
          <a:latin typeface="Garamond" pitchFamily="18" charset="0"/>
          <a:cs typeface="Arial"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30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600">
          <a:solidFill>
            <a:schemeClr val="tx1"/>
          </a:solidFill>
          <a:latin typeface="+mn-lt"/>
          <a:cs typeface="+mn-cs"/>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200">
          <a:solidFill>
            <a:schemeClr val="tx1"/>
          </a:solidFill>
          <a:latin typeface="+mn-lt"/>
          <a:cs typeface="+mn-cs"/>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mn-lt"/>
          <a:cs typeface="+mn-cs"/>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www.fipi.ru/"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2.jpeg"/><Relationship Id="rId4" Type="http://schemas.openxmlformats.org/officeDocument/2006/relationships/oleObject" Target="../embeddings/oleObject2.bin"/></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2" descr="ogeh"/>
          <p:cNvPicPr>
            <a:picLocks noChangeAspect="1" noChangeArrowheads="1"/>
          </p:cNvPicPr>
          <p:nvPr/>
        </p:nvPicPr>
        <p:blipFill>
          <a:blip r:embed="rId2" cstate="print"/>
          <a:srcRect/>
          <a:stretch>
            <a:fillRect/>
          </a:stretch>
        </p:blipFill>
        <p:spPr bwMode="auto">
          <a:xfrm>
            <a:off x="2438400" y="762000"/>
            <a:ext cx="4114800" cy="2373313"/>
          </a:xfrm>
          <a:prstGeom prst="rect">
            <a:avLst/>
          </a:prstGeom>
          <a:noFill/>
          <a:ln w="9525">
            <a:noFill/>
            <a:miter lim="800000"/>
            <a:headEnd/>
            <a:tailEnd/>
          </a:ln>
        </p:spPr>
      </p:pic>
      <p:sp>
        <p:nvSpPr>
          <p:cNvPr id="14338" name="WordArt 3"/>
          <p:cNvSpPr>
            <a:spLocks noChangeArrowheads="1" noChangeShapeType="1" noTextEdit="1"/>
          </p:cNvSpPr>
          <p:nvPr/>
        </p:nvSpPr>
        <p:spPr bwMode="auto">
          <a:xfrm>
            <a:off x="2819400" y="3429000"/>
            <a:ext cx="3581400" cy="838200"/>
          </a:xfrm>
          <a:prstGeom prst="rect">
            <a:avLst/>
          </a:prstGeom>
        </p:spPr>
        <p:txBody>
          <a:bodyPr wrap="none" fromWordArt="1">
            <a:prstTxWarp prst="textPlain">
              <a:avLst>
                <a:gd name="adj" fmla="val 50000"/>
              </a:avLst>
            </a:prstTxWarp>
          </a:bodyPr>
          <a:lstStyle/>
          <a:p>
            <a:pPr algn="ctr"/>
            <a:r>
              <a:rPr lang="ru-RU" sz="3600" kern="1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a:cs typeface="Arial"/>
              </a:rPr>
              <a:t>Информатика</a:t>
            </a:r>
          </a:p>
        </p:txBody>
      </p:sp>
      <p:sp>
        <p:nvSpPr>
          <p:cNvPr id="14339" name="Text Box 5"/>
          <p:cNvSpPr txBox="1">
            <a:spLocks noChangeArrowheads="1"/>
          </p:cNvSpPr>
          <p:nvPr/>
        </p:nvSpPr>
        <p:spPr bwMode="auto">
          <a:xfrm>
            <a:off x="1066800" y="5486400"/>
            <a:ext cx="7543800" cy="369332"/>
          </a:xfrm>
          <a:prstGeom prst="rect">
            <a:avLst/>
          </a:prstGeom>
          <a:noFill/>
          <a:ln w="9525">
            <a:noFill/>
            <a:miter lim="800000"/>
            <a:headEnd/>
            <a:tailEnd/>
          </a:ln>
        </p:spPr>
        <p:txBody>
          <a:bodyPr>
            <a:spAutoFit/>
          </a:bodyPr>
          <a:lstStyle/>
          <a:p>
            <a:pPr>
              <a:spcBef>
                <a:spcPct val="50000"/>
              </a:spcBef>
            </a:pPr>
            <a:r>
              <a:rPr lang="ru-RU" dirty="0"/>
              <a:t>Подготовила учитель информатики </a:t>
            </a:r>
            <a:r>
              <a:rPr lang="ru-RU" dirty="0" err="1" smtClean="0"/>
              <a:t>Мигачева</a:t>
            </a:r>
            <a:r>
              <a:rPr lang="ru-RU" dirty="0" smtClean="0"/>
              <a:t> А.А.</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extBox 1"/>
          <p:cNvSpPr txBox="1">
            <a:spLocks noChangeArrowheads="1"/>
          </p:cNvSpPr>
          <p:nvPr/>
        </p:nvSpPr>
        <p:spPr bwMode="auto">
          <a:xfrm>
            <a:off x="611188" y="260350"/>
            <a:ext cx="6769100" cy="1200150"/>
          </a:xfrm>
          <a:prstGeom prst="rect">
            <a:avLst/>
          </a:prstGeom>
          <a:noFill/>
          <a:ln w="9525">
            <a:noFill/>
            <a:miter lim="800000"/>
            <a:headEnd/>
            <a:tailEnd/>
          </a:ln>
        </p:spPr>
        <p:txBody>
          <a:bodyPr>
            <a:spAutoFit/>
          </a:bodyPr>
          <a:lstStyle/>
          <a:p>
            <a:r>
              <a:rPr lang="ru-RU" sz="2400">
                <a:latin typeface="Calibri" pitchFamily="34" charset="0"/>
              </a:rPr>
              <a:t>Проверь себя.</a:t>
            </a:r>
          </a:p>
          <a:p>
            <a:r>
              <a:rPr lang="ru-RU" sz="2400">
                <a:latin typeface="Calibri" pitchFamily="34" charset="0"/>
              </a:rPr>
              <a:t>Реши аналогичное задание для следующих алгоритмов и сверь с ответом:</a:t>
            </a:r>
          </a:p>
        </p:txBody>
      </p:sp>
      <p:sp>
        <p:nvSpPr>
          <p:cNvPr id="55299" name="TextBox 2"/>
          <p:cNvSpPr txBox="1">
            <a:spLocks noChangeArrowheads="1"/>
          </p:cNvSpPr>
          <p:nvPr/>
        </p:nvSpPr>
        <p:spPr bwMode="auto">
          <a:xfrm>
            <a:off x="1187450" y="5373688"/>
            <a:ext cx="1512888" cy="457200"/>
          </a:xfrm>
          <a:prstGeom prst="rect">
            <a:avLst/>
          </a:prstGeom>
          <a:noFill/>
          <a:ln w="9525">
            <a:noFill/>
            <a:miter lim="800000"/>
            <a:headEnd/>
            <a:tailEnd/>
          </a:ln>
        </p:spPr>
        <p:txBody>
          <a:bodyPr>
            <a:spAutoFit/>
          </a:bodyPr>
          <a:lstStyle/>
          <a:p>
            <a:r>
              <a:rPr lang="ru-RU" sz="2400" b="1" i="1">
                <a:solidFill>
                  <a:srgbClr val="FF0000"/>
                </a:solidFill>
                <a:latin typeface="Calibri" pitchFamily="34" charset="0"/>
              </a:rPr>
              <a:t>s</a:t>
            </a:r>
            <a:r>
              <a:rPr lang="ru-RU" sz="2400" b="1">
                <a:solidFill>
                  <a:srgbClr val="FF0000"/>
                </a:solidFill>
                <a:latin typeface="Calibri" pitchFamily="34" charset="0"/>
              </a:rPr>
              <a:t> =56</a:t>
            </a:r>
          </a:p>
        </p:txBody>
      </p:sp>
      <p:sp>
        <p:nvSpPr>
          <p:cNvPr id="2" name="TextBox 5"/>
          <p:cNvSpPr txBox="1">
            <a:spLocks noChangeArrowheads="1"/>
          </p:cNvSpPr>
          <p:nvPr/>
        </p:nvSpPr>
        <p:spPr bwMode="auto">
          <a:xfrm>
            <a:off x="827088" y="1989138"/>
            <a:ext cx="3313112" cy="3046412"/>
          </a:xfrm>
          <a:prstGeom prst="rect">
            <a:avLst/>
          </a:prstGeom>
          <a:noFill/>
          <a:ln w="9525">
            <a:noFill/>
            <a:miter lim="800000"/>
            <a:headEnd/>
            <a:tailEnd/>
          </a:ln>
        </p:spPr>
        <p:txBody>
          <a:bodyPr>
            <a:spAutoFit/>
          </a:bodyPr>
          <a:lstStyle/>
          <a:p>
            <a:r>
              <a:rPr lang="en-US" sz="2400">
                <a:latin typeface="Calibri" pitchFamily="34" charset="0"/>
              </a:rPr>
              <a:t>1</a:t>
            </a:r>
            <a:r>
              <a:rPr lang="ru-RU" sz="2400">
                <a:latin typeface="Calibri" pitchFamily="34" charset="0"/>
              </a:rPr>
              <a:t>.</a:t>
            </a:r>
            <a:endParaRPr lang="en-US" sz="2400">
              <a:latin typeface="Calibri" pitchFamily="34" charset="0"/>
            </a:endParaRPr>
          </a:p>
          <a:p>
            <a:r>
              <a:rPr lang="en-US" sz="2400">
                <a:latin typeface="Calibri" pitchFamily="34" charset="0"/>
              </a:rPr>
              <a:t>Var s, k: integer;</a:t>
            </a:r>
          </a:p>
          <a:p>
            <a:r>
              <a:rPr lang="en-US" sz="2400">
                <a:latin typeface="Calibri" pitchFamily="34" charset="0"/>
              </a:rPr>
              <a:t>Begin</a:t>
            </a:r>
          </a:p>
          <a:p>
            <a:r>
              <a:rPr lang="en-US" sz="2400">
                <a:latin typeface="Calibri" pitchFamily="34" charset="0"/>
              </a:rPr>
              <a:t>	s:=8;</a:t>
            </a:r>
          </a:p>
          <a:p>
            <a:r>
              <a:rPr lang="en-US" sz="2400">
                <a:latin typeface="Calibri" pitchFamily="34" charset="0"/>
              </a:rPr>
              <a:t>	for k:=3 to 8 do</a:t>
            </a:r>
          </a:p>
          <a:p>
            <a:r>
              <a:rPr lang="en-US" sz="2400">
                <a:latin typeface="Calibri" pitchFamily="34" charset="0"/>
              </a:rPr>
              <a:t>	s:=s + 8;</a:t>
            </a:r>
          </a:p>
          <a:p>
            <a:r>
              <a:rPr lang="en-US" sz="2400">
                <a:latin typeface="Calibri" pitchFamily="34" charset="0"/>
              </a:rPr>
              <a:t>	write(s);</a:t>
            </a:r>
          </a:p>
          <a:p>
            <a:r>
              <a:rPr lang="en-US" sz="2400">
                <a:latin typeface="Calibri" pitchFamily="34" charset="0"/>
              </a:rPr>
              <a:t>End.</a:t>
            </a:r>
            <a:endParaRPr lang="ru-RU" sz="2400">
              <a:latin typeface="Calibri" pitchFamily="34" charset="0"/>
            </a:endParaRPr>
          </a:p>
        </p:txBody>
      </p:sp>
      <p:pic>
        <p:nvPicPr>
          <p:cNvPr id="55300" name="Picture 5" descr="гот к экз"/>
          <p:cNvPicPr>
            <a:picLocks noChangeAspect="1" noChangeArrowheads="1"/>
          </p:cNvPicPr>
          <p:nvPr/>
        </p:nvPicPr>
        <p:blipFill>
          <a:blip r:embed="rId2" cstate="print"/>
          <a:srcRect/>
          <a:stretch>
            <a:fillRect/>
          </a:stretch>
        </p:blipFill>
        <p:spPr bwMode="auto">
          <a:xfrm>
            <a:off x="6804025" y="5229225"/>
            <a:ext cx="1817688" cy="125571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52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u-RU">
              <a:latin typeface="Calibri" pitchFamily="34" charset="0"/>
            </a:endParaRPr>
          </a:p>
        </p:txBody>
      </p:sp>
      <p:sp>
        <p:nvSpPr>
          <p:cNvPr id="56322" name="Прямоугольник 3"/>
          <p:cNvSpPr>
            <a:spLocks noChangeArrowheads="1"/>
          </p:cNvSpPr>
          <p:nvPr/>
        </p:nvSpPr>
        <p:spPr bwMode="auto">
          <a:xfrm>
            <a:off x="611188" y="6165850"/>
            <a:ext cx="1982787" cy="460375"/>
          </a:xfrm>
          <a:prstGeom prst="rect">
            <a:avLst/>
          </a:prstGeom>
          <a:noFill/>
          <a:ln w="9525">
            <a:noFill/>
            <a:miter lim="800000"/>
            <a:headEnd/>
            <a:tailEnd/>
          </a:ln>
        </p:spPr>
        <p:txBody>
          <a:bodyPr wrap="none">
            <a:spAutoFit/>
          </a:bodyPr>
          <a:lstStyle/>
          <a:p>
            <a:r>
              <a:rPr lang="ru-RU" sz="2400">
                <a:solidFill>
                  <a:srgbClr val="FF0000"/>
                </a:solidFill>
                <a:latin typeface="Calibri" pitchFamily="34" charset="0"/>
              </a:rPr>
              <a:t>Ответ:</a:t>
            </a:r>
            <a:r>
              <a:rPr lang="ru-RU" sz="2400" b="1" i="1">
                <a:solidFill>
                  <a:srgbClr val="FF0000"/>
                </a:solidFill>
                <a:latin typeface="Calibri" pitchFamily="34" charset="0"/>
              </a:rPr>
              <a:t> </a:t>
            </a:r>
            <a:r>
              <a:rPr lang="en-US" sz="2400" b="1" i="1">
                <a:solidFill>
                  <a:srgbClr val="FF0000"/>
                </a:solidFill>
                <a:latin typeface="Calibri" pitchFamily="34" charset="0"/>
              </a:rPr>
              <a:t>k</a:t>
            </a:r>
            <a:r>
              <a:rPr lang="ru-RU" sz="2400">
                <a:solidFill>
                  <a:srgbClr val="FF0000"/>
                </a:solidFill>
                <a:latin typeface="Calibri" pitchFamily="34" charset="0"/>
              </a:rPr>
              <a:t> =103 </a:t>
            </a:r>
          </a:p>
        </p:txBody>
      </p:sp>
      <p:sp>
        <p:nvSpPr>
          <p:cNvPr id="56323" name="TextBox 4"/>
          <p:cNvSpPr txBox="1">
            <a:spLocks noChangeArrowheads="1"/>
          </p:cNvSpPr>
          <p:nvPr/>
        </p:nvSpPr>
        <p:spPr bwMode="auto">
          <a:xfrm>
            <a:off x="755650" y="1700213"/>
            <a:ext cx="3311525" cy="4156075"/>
          </a:xfrm>
          <a:prstGeom prst="rect">
            <a:avLst/>
          </a:prstGeom>
          <a:noFill/>
          <a:ln w="9525">
            <a:noFill/>
            <a:miter lim="800000"/>
            <a:headEnd/>
            <a:tailEnd/>
          </a:ln>
        </p:spPr>
        <p:txBody>
          <a:bodyPr>
            <a:spAutoFit/>
          </a:bodyPr>
          <a:lstStyle/>
          <a:p>
            <a:r>
              <a:rPr lang="en-US" sz="2400">
                <a:latin typeface="Calibri" pitchFamily="34" charset="0"/>
              </a:rPr>
              <a:t>2. Var s, k: integer;</a:t>
            </a:r>
          </a:p>
          <a:p>
            <a:r>
              <a:rPr lang="en-US" sz="2400">
                <a:latin typeface="Calibri" pitchFamily="34" charset="0"/>
              </a:rPr>
              <a:t>Begin</a:t>
            </a:r>
          </a:p>
          <a:p>
            <a:r>
              <a:rPr lang="en-US" sz="2400">
                <a:latin typeface="Calibri" pitchFamily="34" charset="0"/>
              </a:rPr>
              <a:t>	s:=0;</a:t>
            </a:r>
          </a:p>
          <a:p>
            <a:r>
              <a:rPr lang="en-US" sz="2400">
                <a:latin typeface="Calibri" pitchFamily="34" charset="0"/>
              </a:rPr>
              <a:t>	k:=0;</a:t>
            </a:r>
          </a:p>
          <a:p>
            <a:r>
              <a:rPr lang="en-US" sz="2400">
                <a:latin typeface="Calibri" pitchFamily="34" charset="0"/>
              </a:rPr>
              <a:t>	while s &lt; 1024 do</a:t>
            </a:r>
          </a:p>
          <a:p>
            <a:r>
              <a:rPr lang="en-US" sz="2400">
                <a:latin typeface="Calibri" pitchFamily="34" charset="0"/>
              </a:rPr>
              <a:t>	begin</a:t>
            </a:r>
          </a:p>
          <a:p>
            <a:r>
              <a:rPr lang="en-US" sz="2400">
                <a:latin typeface="Calibri" pitchFamily="34" charset="0"/>
              </a:rPr>
              <a:t>	s:=s + 10;</a:t>
            </a:r>
          </a:p>
          <a:p>
            <a:r>
              <a:rPr lang="en-US" sz="2400">
                <a:latin typeface="Calibri" pitchFamily="34" charset="0"/>
              </a:rPr>
              <a:t>	k:=k + 1; </a:t>
            </a:r>
          </a:p>
          <a:p>
            <a:r>
              <a:rPr lang="en-US" sz="2400">
                <a:latin typeface="Calibri" pitchFamily="34" charset="0"/>
              </a:rPr>
              <a:t>	end;</a:t>
            </a:r>
          </a:p>
          <a:p>
            <a:r>
              <a:rPr lang="en-US" sz="2400">
                <a:latin typeface="Calibri" pitchFamily="34" charset="0"/>
              </a:rPr>
              <a:t>	write(k);</a:t>
            </a:r>
          </a:p>
          <a:p>
            <a:r>
              <a:rPr lang="en-US" sz="2400">
                <a:latin typeface="Calibri" pitchFamily="34" charset="0"/>
              </a:rPr>
              <a:t>End.</a:t>
            </a:r>
            <a:endParaRPr lang="ru-RU" sz="2400">
              <a:latin typeface="Calibri" pitchFamily="34" charset="0"/>
            </a:endParaRPr>
          </a:p>
        </p:txBody>
      </p:sp>
      <p:sp>
        <p:nvSpPr>
          <p:cNvPr id="56324" name="TextBox 5"/>
          <p:cNvSpPr txBox="1">
            <a:spLocks noChangeArrowheads="1"/>
          </p:cNvSpPr>
          <p:nvPr/>
        </p:nvSpPr>
        <p:spPr bwMode="auto">
          <a:xfrm>
            <a:off x="611188" y="260350"/>
            <a:ext cx="6769100" cy="1200150"/>
          </a:xfrm>
          <a:prstGeom prst="rect">
            <a:avLst/>
          </a:prstGeom>
          <a:noFill/>
          <a:ln w="9525">
            <a:noFill/>
            <a:miter lim="800000"/>
            <a:headEnd/>
            <a:tailEnd/>
          </a:ln>
        </p:spPr>
        <p:txBody>
          <a:bodyPr>
            <a:spAutoFit/>
          </a:bodyPr>
          <a:lstStyle/>
          <a:p>
            <a:r>
              <a:rPr lang="ru-RU" sz="2400">
                <a:latin typeface="Calibri" pitchFamily="34" charset="0"/>
              </a:rPr>
              <a:t>Проверь себя.</a:t>
            </a:r>
          </a:p>
          <a:p>
            <a:r>
              <a:rPr lang="ru-RU" sz="2400">
                <a:latin typeface="Calibri" pitchFamily="34" charset="0"/>
              </a:rPr>
              <a:t>Реши аналогичное задание для следующих алгоритмов и сверь с ответом:</a:t>
            </a:r>
          </a:p>
        </p:txBody>
      </p:sp>
      <p:pic>
        <p:nvPicPr>
          <p:cNvPr id="56325" name="Picture 6" descr="гот к экз"/>
          <p:cNvPicPr>
            <a:picLocks noChangeAspect="1" noChangeArrowheads="1"/>
          </p:cNvPicPr>
          <p:nvPr/>
        </p:nvPicPr>
        <p:blipFill>
          <a:blip r:embed="rId2" cstate="print"/>
          <a:srcRect/>
          <a:stretch>
            <a:fillRect/>
          </a:stretch>
        </p:blipFill>
        <p:spPr bwMode="auto">
          <a:xfrm>
            <a:off x="6588125" y="4664075"/>
            <a:ext cx="2106613" cy="14541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63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TextBox 1"/>
          <p:cNvSpPr txBox="1">
            <a:spLocks noChangeArrowheads="1"/>
          </p:cNvSpPr>
          <p:nvPr/>
        </p:nvSpPr>
        <p:spPr bwMode="auto">
          <a:xfrm>
            <a:off x="250825" y="620713"/>
            <a:ext cx="8642350" cy="3359150"/>
          </a:xfrm>
          <a:prstGeom prst="rect">
            <a:avLst/>
          </a:prstGeom>
          <a:noFill/>
          <a:ln w="9525">
            <a:noFill/>
            <a:miter lim="800000"/>
            <a:headEnd/>
            <a:tailEnd/>
          </a:ln>
        </p:spPr>
        <p:txBody>
          <a:bodyPr>
            <a:spAutoFit/>
          </a:bodyPr>
          <a:lstStyle/>
          <a:p>
            <a:pPr>
              <a:lnSpc>
                <a:spcPct val="150000"/>
              </a:lnSpc>
            </a:pPr>
            <a:r>
              <a:rPr lang="ru-RU" sz="2400" u="sng">
                <a:latin typeface="Calibri" pitchFamily="34" charset="0"/>
              </a:rPr>
              <a:t>Задание В10.</a:t>
            </a:r>
            <a:endParaRPr lang="ru-RU" sz="2400">
              <a:latin typeface="Calibri" pitchFamily="34" charset="0"/>
            </a:endParaRPr>
          </a:p>
          <a:p>
            <a:pPr>
              <a:lnSpc>
                <a:spcPct val="150000"/>
              </a:lnSpc>
            </a:pPr>
            <a:r>
              <a:rPr lang="ru-RU" sz="2400">
                <a:latin typeface="Calibri" pitchFamily="34" charset="0"/>
              </a:rPr>
              <a:t>В таблице Dat хранятся данные измерений среднесуточной температуры за неделю в градусах (Dat[1] – данные за понедельник, Dat[2] – за вторник и т.д.). Определить, что будет напечатано в результате выполнения алгоритма, записанного на языке Паскаль:</a:t>
            </a:r>
          </a:p>
        </p:txBody>
      </p:sp>
      <p:pic>
        <p:nvPicPr>
          <p:cNvPr id="57346" name="Picture 3" descr="гот к экз"/>
          <p:cNvPicPr>
            <a:picLocks noChangeAspect="1" noChangeArrowheads="1"/>
          </p:cNvPicPr>
          <p:nvPr/>
        </p:nvPicPr>
        <p:blipFill>
          <a:blip r:embed="rId2" cstate="print"/>
          <a:srcRect/>
          <a:stretch>
            <a:fillRect/>
          </a:stretch>
        </p:blipFill>
        <p:spPr bwMode="auto">
          <a:xfrm>
            <a:off x="6948488" y="4862513"/>
            <a:ext cx="1817687" cy="12557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extBox 1"/>
          <p:cNvSpPr txBox="1">
            <a:spLocks noChangeArrowheads="1"/>
          </p:cNvSpPr>
          <p:nvPr/>
        </p:nvSpPr>
        <p:spPr bwMode="auto">
          <a:xfrm>
            <a:off x="250825" y="117475"/>
            <a:ext cx="8642350" cy="6740525"/>
          </a:xfrm>
          <a:prstGeom prst="rect">
            <a:avLst/>
          </a:prstGeom>
          <a:noFill/>
          <a:ln w="9525">
            <a:noFill/>
            <a:miter lim="800000"/>
            <a:headEnd/>
            <a:tailEnd/>
          </a:ln>
        </p:spPr>
        <p:txBody>
          <a:bodyPr>
            <a:spAutoFit/>
          </a:bodyPr>
          <a:lstStyle/>
          <a:p>
            <a:pPr>
              <a:spcBef>
                <a:spcPts val="1200"/>
              </a:spcBef>
            </a:pPr>
            <a:r>
              <a:rPr lang="en-US" sz="2400">
                <a:latin typeface="Calibri" pitchFamily="34" charset="0"/>
              </a:rPr>
              <a:t>var k, m, day: integer;</a:t>
            </a:r>
            <a:endParaRPr lang="ru-RU" sz="2400">
              <a:latin typeface="Calibri" pitchFamily="34" charset="0"/>
            </a:endParaRPr>
          </a:p>
          <a:p>
            <a:r>
              <a:rPr lang="en-US" sz="2400">
                <a:latin typeface="Calibri" pitchFamily="34" charset="0"/>
              </a:rPr>
              <a:t>Dat: array [1..7] of integer;</a:t>
            </a:r>
            <a:endParaRPr lang="ru-RU" sz="2400">
              <a:latin typeface="Calibri" pitchFamily="34" charset="0"/>
            </a:endParaRPr>
          </a:p>
          <a:p>
            <a:r>
              <a:rPr lang="en-US" sz="2400">
                <a:latin typeface="Calibri" pitchFamily="34" charset="0"/>
              </a:rPr>
              <a:t>begin</a:t>
            </a:r>
            <a:endParaRPr lang="ru-RU" sz="2400">
              <a:latin typeface="Calibri" pitchFamily="34" charset="0"/>
            </a:endParaRPr>
          </a:p>
          <a:p>
            <a:r>
              <a:rPr lang="en-US" sz="2400">
                <a:latin typeface="Calibri" pitchFamily="34" charset="0"/>
              </a:rPr>
              <a:t>	Dat[1] := 7;</a:t>
            </a:r>
            <a:endParaRPr lang="ru-RU" sz="2400">
              <a:latin typeface="Calibri" pitchFamily="34" charset="0"/>
            </a:endParaRPr>
          </a:p>
          <a:p>
            <a:r>
              <a:rPr lang="en-US" sz="2400">
                <a:latin typeface="Calibri" pitchFamily="34" charset="0"/>
              </a:rPr>
              <a:t>	Dat[2] ;= 9;</a:t>
            </a:r>
            <a:endParaRPr lang="ru-RU" sz="2400">
              <a:latin typeface="Calibri" pitchFamily="34" charset="0"/>
            </a:endParaRPr>
          </a:p>
          <a:p>
            <a:r>
              <a:rPr lang="en-US" sz="2400">
                <a:latin typeface="Calibri" pitchFamily="34" charset="0"/>
              </a:rPr>
              <a:t>	Dat[3] := 10;</a:t>
            </a:r>
            <a:endParaRPr lang="ru-RU" sz="2400">
              <a:latin typeface="Calibri" pitchFamily="34" charset="0"/>
            </a:endParaRPr>
          </a:p>
          <a:p>
            <a:r>
              <a:rPr lang="en-US" sz="2400">
                <a:latin typeface="Calibri" pitchFamily="34" charset="0"/>
              </a:rPr>
              <a:t>	Dat[4] := 8;</a:t>
            </a:r>
            <a:endParaRPr lang="ru-RU" sz="2400">
              <a:latin typeface="Calibri" pitchFamily="34" charset="0"/>
            </a:endParaRPr>
          </a:p>
          <a:p>
            <a:r>
              <a:rPr lang="en-US" sz="2400">
                <a:latin typeface="Calibri" pitchFamily="34" charset="0"/>
              </a:rPr>
              <a:t>	Dat[5] := 6;</a:t>
            </a:r>
            <a:endParaRPr lang="ru-RU" sz="2400">
              <a:latin typeface="Calibri" pitchFamily="34" charset="0"/>
            </a:endParaRPr>
          </a:p>
          <a:p>
            <a:r>
              <a:rPr lang="en-US" sz="2400">
                <a:latin typeface="Calibri" pitchFamily="34" charset="0"/>
              </a:rPr>
              <a:t>	Dat[6] := 7;</a:t>
            </a:r>
            <a:endParaRPr lang="ru-RU" sz="2400">
              <a:latin typeface="Calibri" pitchFamily="34" charset="0"/>
            </a:endParaRPr>
          </a:p>
          <a:p>
            <a:r>
              <a:rPr lang="en-US" sz="2400">
                <a:latin typeface="Calibri" pitchFamily="34" charset="0"/>
              </a:rPr>
              <a:t>	Dat[7] := 6;</a:t>
            </a:r>
            <a:endParaRPr lang="ru-RU" sz="2400">
              <a:latin typeface="Calibri" pitchFamily="34" charset="0"/>
            </a:endParaRPr>
          </a:p>
          <a:p>
            <a:r>
              <a:rPr lang="en-US" sz="2400">
                <a:latin typeface="Calibri" pitchFamily="34" charset="0"/>
              </a:rPr>
              <a:t>	day := 1;</a:t>
            </a:r>
            <a:endParaRPr lang="ru-RU" sz="2400">
              <a:latin typeface="Calibri" pitchFamily="34" charset="0"/>
            </a:endParaRPr>
          </a:p>
          <a:p>
            <a:r>
              <a:rPr lang="en-US" sz="2400">
                <a:latin typeface="Calibri" pitchFamily="34" charset="0"/>
              </a:rPr>
              <a:t>	m := Dat[1];</a:t>
            </a:r>
            <a:endParaRPr lang="ru-RU" sz="2400">
              <a:latin typeface="Calibri" pitchFamily="34" charset="0"/>
            </a:endParaRPr>
          </a:p>
          <a:p>
            <a:r>
              <a:rPr lang="en-US" sz="2400">
                <a:latin typeface="Calibri" pitchFamily="34" charset="0"/>
              </a:rPr>
              <a:t>	for k := 2 to 7 do begin</a:t>
            </a:r>
            <a:endParaRPr lang="ru-RU" sz="2400">
              <a:latin typeface="Calibri" pitchFamily="34" charset="0"/>
            </a:endParaRPr>
          </a:p>
          <a:p>
            <a:r>
              <a:rPr lang="en-US" sz="2400">
                <a:latin typeface="Calibri" pitchFamily="34" charset="0"/>
              </a:rPr>
              <a:t>		if  Dat[k] &lt; m then begin</a:t>
            </a:r>
            <a:endParaRPr lang="ru-RU" sz="2400">
              <a:latin typeface="Calibri" pitchFamily="34" charset="0"/>
            </a:endParaRPr>
          </a:p>
          <a:p>
            <a:r>
              <a:rPr lang="en-US" sz="2400">
                <a:latin typeface="Calibri" pitchFamily="34" charset="0"/>
              </a:rPr>
              <a:t>		m := Dat[k];</a:t>
            </a:r>
            <a:endParaRPr lang="ru-RU" sz="2400">
              <a:latin typeface="Calibri" pitchFamily="34" charset="0"/>
            </a:endParaRPr>
          </a:p>
          <a:p>
            <a:r>
              <a:rPr lang="en-US" sz="2400">
                <a:latin typeface="Calibri" pitchFamily="34" charset="0"/>
              </a:rPr>
              <a:t>		day := k</a:t>
            </a:r>
            <a:endParaRPr lang="ru-RU" sz="2400">
              <a:latin typeface="Calibri" pitchFamily="34" charset="0"/>
            </a:endParaRPr>
          </a:p>
          <a:p>
            <a:r>
              <a:rPr lang="en-US" sz="2400">
                <a:latin typeface="Calibri" pitchFamily="34" charset="0"/>
              </a:rPr>
              <a:t>		end; end;	write</a:t>
            </a:r>
            <a:r>
              <a:rPr lang="ru-RU" sz="2400">
                <a:latin typeface="Calibri" pitchFamily="34" charset="0"/>
              </a:rPr>
              <a:t> (</a:t>
            </a:r>
            <a:r>
              <a:rPr lang="en-US" sz="2400">
                <a:latin typeface="Calibri" pitchFamily="34" charset="0"/>
              </a:rPr>
              <a:t>day</a:t>
            </a:r>
            <a:r>
              <a:rPr lang="ru-RU" sz="2400">
                <a:latin typeface="Calibri" pitchFamily="34" charset="0"/>
              </a:rPr>
              <a:t>)</a:t>
            </a:r>
          </a:p>
          <a:p>
            <a:r>
              <a:rPr lang="en-US" sz="2400">
                <a:latin typeface="Calibri" pitchFamily="34" charset="0"/>
              </a:rPr>
              <a:t>end</a:t>
            </a:r>
            <a:r>
              <a:rPr lang="ru-RU" sz="2400">
                <a:latin typeface="Calibri" pitchFamily="34" charset="0"/>
              </a:rPr>
              <a:t>.</a:t>
            </a:r>
          </a:p>
        </p:txBody>
      </p:sp>
      <p:pic>
        <p:nvPicPr>
          <p:cNvPr id="58370" name="Picture 3" descr="гот к экз"/>
          <p:cNvPicPr>
            <a:picLocks noChangeAspect="1" noChangeArrowheads="1"/>
          </p:cNvPicPr>
          <p:nvPr/>
        </p:nvPicPr>
        <p:blipFill>
          <a:blip r:embed="rId2" cstate="print"/>
          <a:srcRect/>
          <a:stretch>
            <a:fillRect/>
          </a:stretch>
        </p:blipFill>
        <p:spPr bwMode="auto">
          <a:xfrm>
            <a:off x="6948488" y="5373688"/>
            <a:ext cx="1817687" cy="12557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extBox 1"/>
          <p:cNvSpPr txBox="1">
            <a:spLocks noChangeArrowheads="1"/>
          </p:cNvSpPr>
          <p:nvPr/>
        </p:nvSpPr>
        <p:spPr bwMode="auto">
          <a:xfrm>
            <a:off x="468313" y="558800"/>
            <a:ext cx="8135937" cy="6299200"/>
          </a:xfrm>
          <a:prstGeom prst="rect">
            <a:avLst/>
          </a:prstGeom>
          <a:noFill/>
          <a:ln w="9525">
            <a:noFill/>
            <a:miter lim="800000"/>
            <a:headEnd/>
            <a:tailEnd/>
          </a:ln>
        </p:spPr>
        <p:txBody>
          <a:bodyPr>
            <a:spAutoFit/>
          </a:bodyPr>
          <a:lstStyle/>
          <a:p>
            <a:pPr algn="just"/>
            <a:r>
              <a:rPr lang="ru-RU" sz="2400">
                <a:latin typeface="Calibri" pitchFamily="34" charset="0"/>
              </a:rPr>
              <a:t>Анализируем программу. Сначала задаются значения температуры в каждый день недели от </a:t>
            </a:r>
            <a:r>
              <a:rPr lang="ru-RU" sz="2400" b="1" i="1">
                <a:latin typeface="Calibri" pitchFamily="34" charset="0"/>
              </a:rPr>
              <a:t>Dat[1]</a:t>
            </a:r>
            <a:r>
              <a:rPr lang="ru-RU" sz="2400">
                <a:latin typeface="Calibri" pitchFamily="34" charset="0"/>
              </a:rPr>
              <a:t> до </a:t>
            </a:r>
            <a:r>
              <a:rPr lang="ru-RU" sz="2400" b="1" i="1">
                <a:latin typeface="Calibri" pitchFamily="34" charset="0"/>
              </a:rPr>
              <a:t>Dat[7].</a:t>
            </a:r>
            <a:r>
              <a:rPr lang="ru-RU" sz="2400">
                <a:latin typeface="Calibri" pitchFamily="34" charset="0"/>
              </a:rPr>
              <a:t> Далее в переменной </a:t>
            </a:r>
            <a:r>
              <a:rPr lang="en-US" sz="2400" b="1" i="1">
                <a:latin typeface="Calibri" pitchFamily="34" charset="0"/>
              </a:rPr>
              <a:t>day</a:t>
            </a:r>
            <a:r>
              <a:rPr lang="ru-RU" sz="2400">
                <a:latin typeface="Calibri" pitchFamily="34" charset="0"/>
              </a:rPr>
              <a:t> запоминается номер дня недели 1, а в переменной </a:t>
            </a:r>
            <a:r>
              <a:rPr lang="ru-RU" sz="2400" b="1" i="1">
                <a:latin typeface="Calibri" pitchFamily="34" charset="0"/>
              </a:rPr>
              <a:t>m</a:t>
            </a:r>
            <a:r>
              <a:rPr lang="ru-RU" sz="2400">
                <a:latin typeface="Calibri" pitchFamily="34" charset="0"/>
              </a:rPr>
              <a:t> - значение температуры в понедельник. Затем следует цикл по параметру </a:t>
            </a:r>
            <a:r>
              <a:rPr lang="ru-RU" sz="2400" b="1" i="1">
                <a:latin typeface="Calibri" pitchFamily="34" charset="0"/>
              </a:rPr>
              <a:t>k</a:t>
            </a:r>
            <a:r>
              <a:rPr lang="ru-RU" sz="2400">
                <a:latin typeface="Calibri" pitchFamily="34" charset="0"/>
              </a:rPr>
              <a:t> (от 2 до 7), в котором сравниваются два значения температуры. На первом шаге сравниваются данные за понедельник и вторник. Если во вторник температура оказалась меньше, чем в понедельник (</a:t>
            </a:r>
            <a:r>
              <a:rPr lang="ru-RU" sz="2400" b="1" i="1">
                <a:latin typeface="Calibri" pitchFamily="34" charset="0"/>
              </a:rPr>
              <a:t>Dat[2] &lt; m</a:t>
            </a:r>
            <a:r>
              <a:rPr lang="ru-RU" sz="2400">
                <a:latin typeface="Calibri" pitchFamily="34" charset="0"/>
              </a:rPr>
              <a:t>), то в переменную </a:t>
            </a:r>
            <a:r>
              <a:rPr lang="ru-RU" sz="2400" b="1" i="1">
                <a:latin typeface="Calibri" pitchFamily="34" charset="0"/>
              </a:rPr>
              <a:t>m</a:t>
            </a:r>
            <a:r>
              <a:rPr lang="ru-RU" sz="2400">
                <a:latin typeface="Calibri" pitchFamily="34" charset="0"/>
              </a:rPr>
              <a:t> записывается новое (наименьшее) значение, а в переменной </a:t>
            </a:r>
            <a:r>
              <a:rPr lang="ru-RU" sz="2400" b="1" i="1">
                <a:latin typeface="Calibri" pitchFamily="34" charset="0"/>
              </a:rPr>
              <a:t>day</a:t>
            </a:r>
            <a:r>
              <a:rPr lang="ru-RU" sz="2400">
                <a:latin typeface="Calibri" pitchFamily="34" charset="0"/>
              </a:rPr>
              <a:t> запоминается номер дня недели с этим наименьшим значением. На следующем шаге сравниваются температуры: наименьшая и за среду. Запоминается наименьшее значение и номер этого дня недели, если условие истинно, либо значения переменных остаются без изменений, если условие не выполнилось. </a:t>
            </a:r>
          </a:p>
        </p:txBody>
      </p:sp>
      <p:sp>
        <p:nvSpPr>
          <p:cNvPr id="59394" name="TextBox 2"/>
          <p:cNvSpPr txBox="1">
            <a:spLocks noChangeArrowheads="1"/>
          </p:cNvSpPr>
          <p:nvPr/>
        </p:nvSpPr>
        <p:spPr bwMode="auto">
          <a:xfrm>
            <a:off x="468313" y="188913"/>
            <a:ext cx="2735262" cy="457200"/>
          </a:xfrm>
          <a:prstGeom prst="rect">
            <a:avLst/>
          </a:prstGeom>
          <a:noFill/>
          <a:ln w="9525">
            <a:noFill/>
            <a:miter lim="800000"/>
            <a:headEnd/>
            <a:tailEnd/>
          </a:ln>
        </p:spPr>
        <p:txBody>
          <a:bodyPr>
            <a:spAutoFit/>
          </a:bodyPr>
          <a:lstStyle/>
          <a:p>
            <a:r>
              <a:rPr lang="ru-RU" sz="2400">
                <a:latin typeface="Calibri" pitchFamily="34" charset="0"/>
              </a:rPr>
              <a:t>Решение задачи:</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extBox 1"/>
          <p:cNvSpPr txBox="1">
            <a:spLocks noChangeArrowheads="1"/>
          </p:cNvSpPr>
          <p:nvPr/>
        </p:nvSpPr>
        <p:spPr bwMode="auto">
          <a:xfrm>
            <a:off x="468313" y="836613"/>
            <a:ext cx="8207375" cy="5934075"/>
          </a:xfrm>
          <a:prstGeom prst="rect">
            <a:avLst/>
          </a:prstGeom>
          <a:noFill/>
          <a:ln w="9525">
            <a:noFill/>
            <a:miter lim="800000"/>
            <a:headEnd/>
            <a:tailEnd/>
          </a:ln>
        </p:spPr>
        <p:txBody>
          <a:bodyPr>
            <a:spAutoFit/>
          </a:bodyPr>
          <a:lstStyle/>
          <a:p>
            <a:pPr algn="just"/>
            <a:r>
              <a:rPr lang="ru-RU" sz="2400">
                <a:latin typeface="Calibri" pitchFamily="34" charset="0"/>
              </a:rPr>
              <a:t>До четверга включительно значения переменных </a:t>
            </a:r>
            <a:r>
              <a:rPr lang="ru-RU" sz="2400" b="1" i="1">
                <a:latin typeface="Calibri" pitchFamily="34" charset="0"/>
              </a:rPr>
              <a:t>m</a:t>
            </a:r>
            <a:r>
              <a:rPr lang="ru-RU" sz="2400">
                <a:latin typeface="Calibri" pitchFamily="34" charset="0"/>
              </a:rPr>
              <a:t> и </a:t>
            </a:r>
            <a:r>
              <a:rPr lang="ru-RU" sz="2400" b="1" i="1">
                <a:latin typeface="Calibri" pitchFamily="34" charset="0"/>
              </a:rPr>
              <a:t>day</a:t>
            </a:r>
            <a:r>
              <a:rPr lang="ru-RU" sz="2400">
                <a:latin typeface="Calibri" pitchFamily="34" charset="0"/>
              </a:rPr>
              <a:t> не изменились. При </a:t>
            </a:r>
            <a:r>
              <a:rPr lang="ru-RU" sz="2400" b="1" i="1">
                <a:latin typeface="Calibri" pitchFamily="34" charset="0"/>
              </a:rPr>
              <a:t>k = 5</a:t>
            </a:r>
            <a:r>
              <a:rPr lang="ru-RU" sz="2400">
                <a:latin typeface="Calibri" pitchFamily="34" charset="0"/>
              </a:rPr>
              <a:t> температура за пятницу оказывается меньше, чем за понедельник, поэтому переменной </a:t>
            </a:r>
            <a:r>
              <a:rPr lang="en-US" sz="2400" b="1" i="1">
                <a:latin typeface="Calibri" pitchFamily="34" charset="0"/>
              </a:rPr>
              <a:t>m </a:t>
            </a:r>
            <a:r>
              <a:rPr lang="ru-RU" sz="2400">
                <a:latin typeface="Calibri" pitchFamily="34" charset="0"/>
              </a:rPr>
              <a:t>будет присвоено значение 6, а в переменной </a:t>
            </a:r>
            <a:r>
              <a:rPr lang="ru-RU" sz="2400" b="1" i="1">
                <a:latin typeface="Calibri" pitchFamily="34" charset="0"/>
              </a:rPr>
              <a:t>day</a:t>
            </a:r>
            <a:r>
              <a:rPr lang="ru-RU" sz="2400">
                <a:latin typeface="Calibri" pitchFamily="34" charset="0"/>
              </a:rPr>
              <a:t> будет записано число 5. При сравнении пятницы  и субботы значения переменных остаются без изменений. При сравнении субботы и воскресенья имеем проверку условия: 6 &lt; 6. Поскольку это условие является ложным, значения переменных вновь останутся без изменений.</a:t>
            </a:r>
          </a:p>
          <a:p>
            <a:pPr algn="just"/>
            <a:r>
              <a:rPr lang="ru-RU" sz="2400">
                <a:latin typeface="Calibri" pitchFamily="34" charset="0"/>
              </a:rPr>
              <a:t>Таким образом, после окончания цикла мы получим в переменной </a:t>
            </a:r>
            <a:r>
              <a:rPr lang="ru-RU" sz="2400" b="1" i="1">
                <a:latin typeface="Calibri" pitchFamily="34" charset="0"/>
              </a:rPr>
              <a:t>m</a:t>
            </a:r>
            <a:r>
              <a:rPr lang="ru-RU" sz="2400">
                <a:latin typeface="Calibri" pitchFamily="34" charset="0"/>
              </a:rPr>
              <a:t> наименьшую температуру за неделю, а в переменной </a:t>
            </a:r>
            <a:r>
              <a:rPr lang="ru-RU" sz="2400" b="1" i="1">
                <a:latin typeface="Calibri" pitchFamily="34" charset="0"/>
              </a:rPr>
              <a:t>day</a:t>
            </a:r>
            <a:r>
              <a:rPr lang="ru-RU" sz="2400">
                <a:latin typeface="Calibri" pitchFamily="34" charset="0"/>
              </a:rPr>
              <a:t> – номер этого дня. Поскольку на печать выводится значение переменной</a:t>
            </a:r>
            <a:r>
              <a:rPr lang="ru-RU" sz="2400" b="1" i="1">
                <a:latin typeface="Calibri" pitchFamily="34" charset="0"/>
              </a:rPr>
              <a:t> day</a:t>
            </a:r>
            <a:r>
              <a:rPr lang="ru-RU" sz="2400">
                <a:latin typeface="Calibri" pitchFamily="34" charset="0"/>
              </a:rPr>
              <a:t>, то на экране увидим число 5.</a:t>
            </a:r>
          </a:p>
          <a:p>
            <a:pPr algn="just"/>
            <a:r>
              <a:rPr lang="ru-RU" sz="2400" b="1">
                <a:solidFill>
                  <a:srgbClr val="FF0000"/>
                </a:solidFill>
                <a:latin typeface="Calibri" pitchFamily="34" charset="0"/>
              </a:rPr>
              <a:t>Ответ: 5</a:t>
            </a:r>
          </a:p>
        </p:txBody>
      </p:sp>
      <p:sp>
        <p:nvSpPr>
          <p:cNvPr id="60418" name="TextBox 4"/>
          <p:cNvSpPr txBox="1">
            <a:spLocks noChangeArrowheads="1"/>
          </p:cNvSpPr>
          <p:nvPr/>
        </p:nvSpPr>
        <p:spPr bwMode="auto">
          <a:xfrm>
            <a:off x="468313" y="260350"/>
            <a:ext cx="2735262" cy="461963"/>
          </a:xfrm>
          <a:prstGeom prst="rect">
            <a:avLst/>
          </a:prstGeom>
          <a:noFill/>
          <a:ln w="9525">
            <a:noFill/>
            <a:miter lim="800000"/>
            <a:headEnd/>
            <a:tailEnd/>
          </a:ln>
        </p:spPr>
        <p:txBody>
          <a:bodyPr>
            <a:spAutoFit/>
          </a:bodyPr>
          <a:lstStyle/>
          <a:p>
            <a:r>
              <a:rPr lang="ru-RU" sz="2400">
                <a:latin typeface="Calibri" pitchFamily="34" charset="0"/>
              </a:rPr>
              <a:t>Решение задачи:</a:t>
            </a:r>
          </a:p>
        </p:txBody>
      </p:sp>
      <p:pic>
        <p:nvPicPr>
          <p:cNvPr id="60419" name="Picture 4" descr="гот к экз"/>
          <p:cNvPicPr>
            <a:picLocks noChangeAspect="1" noChangeArrowheads="1"/>
          </p:cNvPicPr>
          <p:nvPr/>
        </p:nvPicPr>
        <p:blipFill>
          <a:blip r:embed="rId2" cstate="print"/>
          <a:srcRect/>
          <a:stretch>
            <a:fillRect/>
          </a:stretch>
        </p:blipFill>
        <p:spPr bwMode="auto">
          <a:xfrm>
            <a:off x="7667625" y="5962650"/>
            <a:ext cx="1296988" cy="895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extBox 1"/>
          <p:cNvSpPr txBox="1">
            <a:spLocks noChangeArrowheads="1"/>
          </p:cNvSpPr>
          <p:nvPr/>
        </p:nvSpPr>
        <p:spPr bwMode="auto">
          <a:xfrm>
            <a:off x="395288" y="115888"/>
            <a:ext cx="8208962" cy="831850"/>
          </a:xfrm>
          <a:prstGeom prst="rect">
            <a:avLst/>
          </a:prstGeom>
          <a:noFill/>
          <a:ln w="9525">
            <a:noFill/>
            <a:miter lim="800000"/>
            <a:headEnd/>
            <a:tailEnd/>
          </a:ln>
        </p:spPr>
        <p:txBody>
          <a:bodyPr>
            <a:spAutoFit/>
          </a:bodyPr>
          <a:lstStyle/>
          <a:p>
            <a:r>
              <a:rPr lang="ru-RU" sz="2400">
                <a:latin typeface="Calibri" pitchFamily="34" charset="0"/>
              </a:rPr>
              <a:t>Проверь себя.</a:t>
            </a:r>
          </a:p>
          <a:p>
            <a:r>
              <a:rPr lang="ru-RU" sz="2400">
                <a:latin typeface="Calibri" pitchFamily="34" charset="0"/>
              </a:rPr>
              <a:t>Реши аналогичные задания и сверь с ответом:</a:t>
            </a:r>
          </a:p>
        </p:txBody>
      </p:sp>
      <p:graphicFrame>
        <p:nvGraphicFramePr>
          <p:cNvPr id="61458" name="Group 18"/>
          <p:cNvGraphicFramePr>
            <a:graphicFrameLocks noGrp="1"/>
          </p:cNvGraphicFramePr>
          <p:nvPr/>
        </p:nvGraphicFramePr>
        <p:xfrm>
          <a:off x="611188" y="1006475"/>
          <a:ext cx="7416800" cy="5648326"/>
        </p:xfrm>
        <a:graphic>
          <a:graphicData uri="http://schemas.openxmlformats.org/drawingml/2006/table">
            <a:tbl>
              <a:tblPr/>
              <a:tblGrid>
                <a:gridCol w="7416800"/>
              </a:tblGrid>
              <a:tr h="5256213">
                <a:tc>
                  <a:txBody>
                    <a:bodyPr/>
                    <a:lstStyle/>
                    <a:p>
                      <a:pPr marL="0" marR="0" lvl="0" indent="0" algn="l" defTabSz="914400" rtl="0" eaLnBrk="1" fontAlgn="base" latinLnBrk="0" hangingPunct="1">
                        <a:lnSpc>
                          <a:spcPct val="100000"/>
                        </a:lnSpc>
                        <a:spcBef>
                          <a:spcPts val="120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1. </a:t>
                      </a:r>
                      <a:r>
                        <a:rPr kumimoji="0" lang="en-US" sz="2200" b="0" i="0" u="none" strike="noStrike" cap="none" normalizeH="0" baseline="0" smtClean="0">
                          <a:ln>
                            <a:noFill/>
                          </a:ln>
                          <a:solidFill>
                            <a:schemeClr val="tx1"/>
                          </a:solidFill>
                          <a:effectLst/>
                          <a:latin typeface="Arial" charset="0"/>
                          <a:cs typeface="Times New Roman" pitchFamily="18" charset="0"/>
                        </a:rPr>
                        <a:t>var k, m, day: integer;</a:t>
                      </a:r>
                      <a:endParaRPr kumimoji="0" lang="ru-RU" sz="22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Times New Roman" pitchFamily="18" charset="0"/>
                        </a:rPr>
                        <a:t>Dat: array [1..7] of integer;</a:t>
                      </a:r>
                      <a:endParaRPr kumimoji="0" lang="ru-RU" sz="22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Times New Roman" pitchFamily="18" charset="0"/>
                        </a:rPr>
                        <a:t>begin</a:t>
                      </a:r>
                      <a:endParaRPr kumimoji="0" lang="ru-RU" sz="22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Times New Roman" pitchFamily="18" charset="0"/>
                        </a:rPr>
                        <a:t>	Dat[1] := 7;</a:t>
                      </a:r>
                      <a:r>
                        <a:rPr kumimoji="0" lang="ru-RU" sz="2200" b="0" i="0" u="none" strike="noStrike" cap="none" normalizeH="0" baseline="0" smtClean="0">
                          <a:ln>
                            <a:noFill/>
                          </a:ln>
                          <a:solidFill>
                            <a:schemeClr val="tx1"/>
                          </a:solidFill>
                          <a:effectLst/>
                          <a:latin typeface="Arial" charset="0"/>
                          <a:cs typeface="Times New Roman" pitchFamily="18" charset="0"/>
                        </a:rPr>
                        <a:t>  </a:t>
                      </a:r>
                      <a:r>
                        <a:rPr kumimoji="0" lang="en-US" sz="2200" b="0" i="0" u="none" strike="noStrike" cap="none" normalizeH="0" baseline="0" smtClean="0">
                          <a:ln>
                            <a:noFill/>
                          </a:ln>
                          <a:solidFill>
                            <a:schemeClr val="tx1"/>
                          </a:solidFill>
                          <a:effectLst/>
                          <a:latin typeface="Arial" charset="0"/>
                          <a:cs typeface="Times New Roman" pitchFamily="18" charset="0"/>
                        </a:rPr>
                        <a:t>Dat[2] ;= 9;</a:t>
                      </a:r>
                      <a:r>
                        <a:rPr kumimoji="0" lang="ru-RU" sz="2200" b="0" i="0" u="none" strike="noStrike" cap="none" normalizeH="0" baseline="0" smtClean="0">
                          <a:ln>
                            <a:noFill/>
                          </a:ln>
                          <a:solidFill>
                            <a:schemeClr val="tx1"/>
                          </a:solidFill>
                          <a:effectLst/>
                          <a:latin typeface="Arial" charset="0"/>
                          <a:cs typeface="Times New Roman" pitchFamily="18" charset="0"/>
                        </a:rPr>
                        <a:t>  </a:t>
                      </a:r>
                      <a:r>
                        <a:rPr kumimoji="0" lang="en-US" sz="2200" b="0" i="0" u="none" strike="noStrike" cap="none" normalizeH="0" baseline="0" smtClean="0">
                          <a:ln>
                            <a:noFill/>
                          </a:ln>
                          <a:solidFill>
                            <a:schemeClr val="tx1"/>
                          </a:solidFill>
                          <a:effectLst/>
                          <a:latin typeface="Arial" charset="0"/>
                          <a:cs typeface="Times New Roman" pitchFamily="18" charset="0"/>
                        </a:rPr>
                        <a:t>Dat[3] := 10;</a:t>
                      </a:r>
                      <a:r>
                        <a:rPr kumimoji="0" lang="ru-RU" sz="2200" b="0" i="0" u="none" strike="noStrike" cap="none" normalizeH="0" baseline="0" smtClean="0">
                          <a:ln>
                            <a:noFill/>
                          </a:ln>
                          <a:solidFill>
                            <a:schemeClr val="tx1"/>
                          </a:solidFill>
                          <a:effectLst/>
                          <a:latin typeface="Arial" charset="0"/>
                          <a:cs typeface="Times New Roman" pitchFamily="18" charset="0"/>
                        </a:rPr>
                        <a:t>  </a:t>
                      </a:r>
                      <a:r>
                        <a:rPr kumimoji="0" lang="en-US" sz="2200" b="0" i="0" u="none" strike="noStrike" cap="none" normalizeH="0" baseline="0" smtClean="0">
                          <a:ln>
                            <a:noFill/>
                          </a:ln>
                          <a:solidFill>
                            <a:schemeClr val="tx1"/>
                          </a:solidFill>
                          <a:effectLst/>
                          <a:latin typeface="Arial" charset="0"/>
                          <a:cs typeface="Times New Roman" pitchFamily="18" charset="0"/>
                        </a:rPr>
                        <a:t>Dat[4] := 8;</a:t>
                      </a:r>
                      <a:endParaRPr kumimoji="0" lang="ru-RU" sz="22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Times New Roman" pitchFamily="18" charset="0"/>
                        </a:rPr>
                        <a:t>	Dat[5] := 6;</a:t>
                      </a:r>
                      <a:r>
                        <a:rPr kumimoji="0" lang="ru-RU" sz="2200" b="0" i="0" u="none" strike="noStrike" cap="none" normalizeH="0" baseline="0" smtClean="0">
                          <a:ln>
                            <a:noFill/>
                          </a:ln>
                          <a:solidFill>
                            <a:schemeClr val="tx1"/>
                          </a:solidFill>
                          <a:effectLst/>
                          <a:latin typeface="Arial" charset="0"/>
                          <a:cs typeface="Times New Roman" pitchFamily="18" charset="0"/>
                        </a:rPr>
                        <a:t>  </a:t>
                      </a:r>
                      <a:r>
                        <a:rPr kumimoji="0" lang="en-US" sz="2200" b="0" i="0" u="none" strike="noStrike" cap="none" normalizeH="0" baseline="0" smtClean="0">
                          <a:ln>
                            <a:noFill/>
                          </a:ln>
                          <a:solidFill>
                            <a:schemeClr val="tx1"/>
                          </a:solidFill>
                          <a:effectLst/>
                          <a:latin typeface="Arial" charset="0"/>
                          <a:cs typeface="Times New Roman" pitchFamily="18" charset="0"/>
                        </a:rPr>
                        <a:t>Dat[6] := 7;</a:t>
                      </a:r>
                      <a:r>
                        <a:rPr kumimoji="0" lang="ru-RU" sz="2200" b="0" i="0" u="none" strike="noStrike" cap="none" normalizeH="0" baseline="0" smtClean="0">
                          <a:ln>
                            <a:noFill/>
                          </a:ln>
                          <a:solidFill>
                            <a:schemeClr val="tx1"/>
                          </a:solidFill>
                          <a:effectLst/>
                          <a:latin typeface="Arial" charset="0"/>
                          <a:cs typeface="Times New Roman" pitchFamily="18" charset="0"/>
                        </a:rPr>
                        <a:t>  </a:t>
                      </a:r>
                      <a:r>
                        <a:rPr kumimoji="0" lang="en-US" sz="2200" b="0" i="0" u="none" strike="noStrike" cap="none" normalizeH="0" baseline="0" smtClean="0">
                          <a:ln>
                            <a:noFill/>
                          </a:ln>
                          <a:solidFill>
                            <a:schemeClr val="tx1"/>
                          </a:solidFill>
                          <a:effectLst/>
                          <a:latin typeface="Arial" charset="0"/>
                          <a:cs typeface="Times New Roman" pitchFamily="18" charset="0"/>
                        </a:rPr>
                        <a:t>Dat[7] := 10;</a:t>
                      </a:r>
                      <a:endParaRPr kumimoji="0" lang="ru-RU" sz="22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Times New Roman" pitchFamily="18" charset="0"/>
                        </a:rPr>
                        <a:t>	day := 1;</a:t>
                      </a:r>
                      <a:endParaRPr kumimoji="0" lang="ru-RU" sz="22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Times New Roman" pitchFamily="18" charset="0"/>
                        </a:rPr>
                        <a:t>	m := Dat[1];</a:t>
                      </a:r>
                      <a:endParaRPr kumimoji="0" lang="ru-RU" sz="22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Times New Roman" pitchFamily="18" charset="0"/>
                        </a:rPr>
                        <a:t>	for k := 2 to 7 do</a:t>
                      </a:r>
                      <a:endParaRPr kumimoji="0" lang="ru-RU" sz="22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Times New Roman" pitchFamily="18" charset="0"/>
                        </a:rPr>
                        <a:t>		if  m &gt; Dat[k] then</a:t>
                      </a:r>
                      <a:endParaRPr kumimoji="0" lang="ru-RU" sz="22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Times New Roman" pitchFamily="18" charset="0"/>
                        </a:rPr>
                        <a:t>		begin</a:t>
                      </a:r>
                      <a:endParaRPr kumimoji="0" lang="ru-RU" sz="22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Times New Roman" pitchFamily="18" charset="0"/>
                        </a:rPr>
                        <a:t>		m := Dat[k];</a:t>
                      </a:r>
                      <a:endParaRPr kumimoji="0" lang="ru-RU" sz="22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Times New Roman" pitchFamily="18" charset="0"/>
                        </a:rPr>
                        <a:t>		day := k</a:t>
                      </a:r>
                      <a:endParaRPr kumimoji="0" lang="ru-RU" sz="22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Times New Roman" pitchFamily="18" charset="0"/>
                        </a:rPr>
                        <a:t>		end;</a:t>
                      </a:r>
                      <a:endParaRPr kumimoji="0" lang="ru-RU" sz="22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Times New Roman" pitchFamily="18" charset="0"/>
                        </a:rPr>
                        <a:t>	write (Dat[k])</a:t>
                      </a:r>
                      <a:endParaRPr kumimoji="0" lang="ru-RU" sz="22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Times New Roman" pitchFamily="18" charset="0"/>
                        </a:rPr>
                        <a:t>End.</a:t>
                      </a:r>
                      <a:endParaRPr kumimoji="0" lang="ru-RU" sz="2200" b="0" i="0" u="none" strike="noStrike" cap="none" normalizeH="0" baseline="0" smtClean="0">
                        <a:ln>
                          <a:noFill/>
                        </a:ln>
                        <a:solidFill>
                          <a:schemeClr val="tx1"/>
                        </a:solidFill>
                        <a:effectLst/>
                        <a:latin typeface="Arial" charset="0"/>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r>
              <a:tr h="392113">
                <a:tc>
                  <a:txBody>
                    <a:bodyPr/>
                    <a:lstStyle/>
                    <a:p>
                      <a:pPr marL="0" marR="0" lvl="0" indent="0" algn="l" defTabSz="914400" rtl="0" eaLnBrk="1" fontAlgn="base" latinLnBrk="0" hangingPunct="1">
                        <a:lnSpc>
                          <a:spcPct val="100000"/>
                        </a:lnSpc>
                        <a:spcBef>
                          <a:spcPts val="1200"/>
                        </a:spcBef>
                        <a:spcAft>
                          <a:spcPts val="1200"/>
                        </a:spcAft>
                        <a:buClr>
                          <a:schemeClr val="accent1"/>
                        </a:buClr>
                        <a:buSzPct val="65000"/>
                        <a:buFont typeface="Wingdings" pitchFamily="2" charset="2"/>
                        <a:buNone/>
                        <a:tabLst/>
                      </a:pPr>
                      <a:endParaRPr kumimoji="0" lang="ru-RU" sz="2200" b="0" i="0" u="none" strike="noStrike" cap="none" normalizeH="0" baseline="0" smtClean="0">
                        <a:ln>
                          <a:noFill/>
                        </a:ln>
                        <a:solidFill>
                          <a:srgbClr val="FF0000"/>
                        </a:solidFill>
                        <a:effectLst/>
                        <a:latin typeface="Arial" charset="0"/>
                        <a:cs typeface="Times New Roman" pitchFamily="18" charset="0"/>
                      </a:endParaRPr>
                    </a:p>
                  </a:txBody>
                  <a:tcPr marL="68580" marR="68580" marT="0" marB="0"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r>
            </a:tbl>
          </a:graphicData>
        </a:graphic>
      </p:graphicFrame>
      <p:sp>
        <p:nvSpPr>
          <p:cNvPr id="61451" name="Rectangle 11"/>
          <p:cNvSpPr>
            <a:spLocks noChangeArrowheads="1"/>
          </p:cNvSpPr>
          <p:nvPr/>
        </p:nvSpPr>
        <p:spPr bwMode="auto">
          <a:xfrm>
            <a:off x="4500563" y="6237288"/>
            <a:ext cx="1122362" cy="366712"/>
          </a:xfrm>
          <a:prstGeom prst="rect">
            <a:avLst/>
          </a:prstGeom>
          <a:noFill/>
          <a:ln w="9525">
            <a:noFill/>
            <a:miter lim="800000"/>
            <a:headEnd/>
            <a:tailEnd/>
          </a:ln>
        </p:spPr>
        <p:txBody>
          <a:bodyPr wrap="none">
            <a:spAutoFit/>
          </a:bodyPr>
          <a:lstStyle/>
          <a:p>
            <a:r>
              <a:rPr lang="en-US" b="1">
                <a:solidFill>
                  <a:srgbClr val="FF0000"/>
                </a:solidFill>
              </a:rPr>
              <a:t>Ответ: 6</a:t>
            </a:r>
            <a:endParaRPr lang="ru-RU" b="1">
              <a:solidFill>
                <a:srgbClr val="FF0000"/>
              </a:solidFill>
            </a:endParaRPr>
          </a:p>
        </p:txBody>
      </p:sp>
      <p:pic>
        <p:nvPicPr>
          <p:cNvPr id="61447" name="Picture 8" descr="гот к экз"/>
          <p:cNvPicPr>
            <a:picLocks noChangeAspect="1" noChangeArrowheads="1"/>
          </p:cNvPicPr>
          <p:nvPr/>
        </p:nvPicPr>
        <p:blipFill>
          <a:blip r:embed="rId2" cstate="print"/>
          <a:srcRect/>
          <a:stretch>
            <a:fillRect/>
          </a:stretch>
        </p:blipFill>
        <p:spPr bwMode="auto">
          <a:xfrm>
            <a:off x="7164388" y="5516563"/>
            <a:ext cx="1674812" cy="11557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4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TextBox 1"/>
          <p:cNvSpPr txBox="1">
            <a:spLocks noChangeArrowheads="1"/>
          </p:cNvSpPr>
          <p:nvPr/>
        </p:nvSpPr>
        <p:spPr bwMode="auto">
          <a:xfrm>
            <a:off x="395288" y="115888"/>
            <a:ext cx="8208962" cy="831850"/>
          </a:xfrm>
          <a:prstGeom prst="rect">
            <a:avLst/>
          </a:prstGeom>
          <a:noFill/>
          <a:ln w="9525">
            <a:noFill/>
            <a:miter lim="800000"/>
            <a:headEnd/>
            <a:tailEnd/>
          </a:ln>
        </p:spPr>
        <p:txBody>
          <a:bodyPr>
            <a:spAutoFit/>
          </a:bodyPr>
          <a:lstStyle/>
          <a:p>
            <a:r>
              <a:rPr lang="ru-RU" sz="2400">
                <a:latin typeface="Calibri" pitchFamily="34" charset="0"/>
              </a:rPr>
              <a:t>Проверь себя.</a:t>
            </a:r>
          </a:p>
          <a:p>
            <a:r>
              <a:rPr lang="ru-RU" sz="2400">
                <a:latin typeface="Calibri" pitchFamily="34" charset="0"/>
              </a:rPr>
              <a:t>Реши аналогичные задания и сверь с ответом:</a:t>
            </a:r>
          </a:p>
        </p:txBody>
      </p:sp>
      <p:graphicFrame>
        <p:nvGraphicFramePr>
          <p:cNvPr id="62480" name="Group 16"/>
          <p:cNvGraphicFramePr>
            <a:graphicFrameLocks noGrp="1"/>
          </p:cNvGraphicFramePr>
          <p:nvPr/>
        </p:nvGraphicFramePr>
        <p:xfrm>
          <a:off x="179388" y="1006475"/>
          <a:ext cx="7993062" cy="5591493"/>
        </p:xfrm>
        <a:graphic>
          <a:graphicData uri="http://schemas.openxmlformats.org/drawingml/2006/table">
            <a:tbl>
              <a:tblPr/>
              <a:tblGrid>
                <a:gridCol w="7993062"/>
              </a:tblGrid>
              <a:tr h="5256213">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2. </a:t>
                      </a:r>
                      <a:r>
                        <a:rPr kumimoji="0" lang="en-US" sz="2200" b="0" i="0" u="none" strike="noStrike" cap="none" normalizeH="0" baseline="0" smtClean="0">
                          <a:ln>
                            <a:noFill/>
                          </a:ln>
                          <a:solidFill>
                            <a:schemeClr val="tx1"/>
                          </a:solidFill>
                          <a:effectLst/>
                          <a:latin typeface="Arial" charset="0"/>
                          <a:cs typeface="Times New Roman" pitchFamily="18" charset="0"/>
                        </a:rPr>
                        <a:t>var k, m, day: integer;</a:t>
                      </a:r>
                      <a:endParaRPr kumimoji="0" lang="ru-RU" sz="22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Times New Roman" pitchFamily="18" charset="0"/>
                        </a:rPr>
                        <a:t>Dat: array [1..7] of integer;</a:t>
                      </a:r>
                      <a:endParaRPr kumimoji="0" lang="ru-RU" sz="22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Times New Roman" pitchFamily="18" charset="0"/>
                        </a:rPr>
                        <a:t>begin</a:t>
                      </a:r>
                      <a:endParaRPr kumimoji="0" lang="ru-RU" sz="22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Times New Roman" pitchFamily="18" charset="0"/>
                        </a:rPr>
                        <a:t>	Dat[1] := 7;	Dat[2] ;= 9;	Dat[3] := 10;</a:t>
                      </a:r>
                      <a:endParaRPr kumimoji="0" lang="ru-RU" sz="22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Times New Roman" pitchFamily="18" charset="0"/>
                        </a:rPr>
                        <a:t>	Dat[4] := 8;	Dat[5] := 6;	Dat[6] := 6;	Dat[7] := 6;</a:t>
                      </a:r>
                      <a:endParaRPr kumimoji="0" lang="ru-RU" sz="22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Times New Roman" pitchFamily="18" charset="0"/>
                        </a:rPr>
                        <a:t>	day := 1;</a:t>
                      </a:r>
                      <a:endParaRPr kumimoji="0" lang="ru-RU" sz="22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Times New Roman" pitchFamily="18" charset="0"/>
                        </a:rPr>
                        <a:t>	m := Dat[1];</a:t>
                      </a:r>
                      <a:endParaRPr kumimoji="0" lang="ru-RU" sz="22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Times New Roman" pitchFamily="18" charset="0"/>
                        </a:rPr>
                        <a:t>	for k := 2 to 7 do</a:t>
                      </a:r>
                      <a:endParaRPr kumimoji="0" lang="ru-RU" sz="22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Times New Roman" pitchFamily="18" charset="0"/>
                        </a:rPr>
                        <a:t>		if  m &lt; Dat[k] then</a:t>
                      </a:r>
                      <a:endParaRPr kumimoji="0" lang="ru-RU" sz="22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Times New Roman" pitchFamily="18" charset="0"/>
                        </a:rPr>
                        <a:t>		begin</a:t>
                      </a:r>
                      <a:endParaRPr kumimoji="0" lang="ru-RU" sz="22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Times New Roman" pitchFamily="18" charset="0"/>
                        </a:rPr>
                        <a:t>		m := Dat[k];</a:t>
                      </a:r>
                      <a:endParaRPr kumimoji="0" lang="ru-RU" sz="22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Times New Roman" pitchFamily="18" charset="0"/>
                        </a:rPr>
                        <a:t>		day := k</a:t>
                      </a:r>
                      <a:endParaRPr kumimoji="0" lang="ru-RU" sz="22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Times New Roman" pitchFamily="18" charset="0"/>
                        </a:rPr>
                        <a:t>		end;</a:t>
                      </a:r>
                      <a:endParaRPr kumimoji="0" lang="ru-RU" sz="22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Times New Roman" pitchFamily="18" charset="0"/>
                        </a:rPr>
                        <a:t>	write (day)</a:t>
                      </a:r>
                      <a:endParaRPr kumimoji="0" lang="ru-RU" sz="22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Times New Roman" pitchFamily="18" charset="0"/>
                        </a:rPr>
                        <a:t>end.</a:t>
                      </a:r>
                      <a:endParaRPr kumimoji="0" lang="ru-RU" sz="2200" b="0" i="0" u="none" strike="noStrike" cap="none" normalizeH="0" baseline="0" smtClean="0">
                        <a:ln>
                          <a:noFill/>
                        </a:ln>
                        <a:solidFill>
                          <a:schemeClr val="tx1"/>
                        </a:solidFill>
                        <a:effectLst/>
                        <a:latin typeface="Arial" charset="0"/>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r>
              <a:tr h="231775">
                <a:tc>
                  <a:txBody>
                    <a:bodyPr/>
                    <a:lstStyle/>
                    <a:p>
                      <a:pPr marL="0" marR="0" lvl="0" indent="0" algn="l" defTabSz="914400" rtl="0" eaLnBrk="1" fontAlgn="base" latinLnBrk="0" hangingPunct="1">
                        <a:lnSpc>
                          <a:spcPct val="100000"/>
                        </a:lnSpc>
                        <a:spcBef>
                          <a:spcPts val="1200"/>
                        </a:spcBef>
                        <a:spcAft>
                          <a:spcPts val="1200"/>
                        </a:spcAft>
                        <a:buClr>
                          <a:schemeClr val="accent1"/>
                        </a:buClr>
                        <a:buSzPct val="65000"/>
                        <a:buFont typeface="Wingdings" pitchFamily="2" charset="2"/>
                        <a:buNone/>
                        <a:tabLst/>
                      </a:pPr>
                      <a:endParaRPr kumimoji="0" lang="ru-RU" sz="2200" b="0" i="0" u="none" strike="noStrike" cap="none" normalizeH="0" baseline="0" smtClean="0">
                        <a:ln>
                          <a:noFill/>
                        </a:ln>
                        <a:solidFill>
                          <a:srgbClr val="FF0000"/>
                        </a:solidFill>
                        <a:effectLst/>
                        <a:latin typeface="Arial" charset="0"/>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r>
            </a:tbl>
          </a:graphicData>
        </a:graphic>
      </p:graphicFrame>
      <p:sp>
        <p:nvSpPr>
          <p:cNvPr id="62472" name="Rectangle 8"/>
          <p:cNvSpPr>
            <a:spLocks noChangeArrowheads="1"/>
          </p:cNvSpPr>
          <p:nvPr/>
        </p:nvSpPr>
        <p:spPr bwMode="auto">
          <a:xfrm>
            <a:off x="5580063" y="6308725"/>
            <a:ext cx="1122362" cy="366713"/>
          </a:xfrm>
          <a:prstGeom prst="rect">
            <a:avLst/>
          </a:prstGeom>
          <a:noFill/>
          <a:ln w="9525">
            <a:noFill/>
            <a:miter lim="800000"/>
            <a:headEnd/>
            <a:tailEnd/>
          </a:ln>
        </p:spPr>
        <p:txBody>
          <a:bodyPr wrap="none">
            <a:spAutoFit/>
          </a:bodyPr>
          <a:lstStyle/>
          <a:p>
            <a:pPr>
              <a:spcBef>
                <a:spcPts val="1200"/>
              </a:spcBef>
              <a:spcAft>
                <a:spcPts val="1200"/>
              </a:spcAft>
            </a:pPr>
            <a:r>
              <a:rPr lang="ru-RU" b="1">
                <a:solidFill>
                  <a:srgbClr val="FF0000"/>
                </a:solidFill>
              </a:rPr>
              <a:t>Ответ:</a:t>
            </a:r>
            <a:r>
              <a:rPr lang="en-US" b="1">
                <a:solidFill>
                  <a:srgbClr val="FF0000"/>
                </a:solidFill>
              </a:rPr>
              <a:t> 3</a:t>
            </a:r>
            <a:endParaRPr lang="ru-RU" b="1">
              <a:solidFill>
                <a:srgbClr val="FF0000"/>
              </a:solidFill>
            </a:endParaRPr>
          </a:p>
        </p:txBody>
      </p:sp>
      <p:pic>
        <p:nvPicPr>
          <p:cNvPr id="62470" name="Picture 7" descr="гот к экз"/>
          <p:cNvPicPr>
            <a:picLocks noChangeAspect="1" noChangeArrowheads="1"/>
          </p:cNvPicPr>
          <p:nvPr/>
        </p:nvPicPr>
        <p:blipFill>
          <a:blip r:embed="rId2" cstate="print"/>
          <a:srcRect/>
          <a:stretch>
            <a:fillRect/>
          </a:stretch>
        </p:blipFill>
        <p:spPr bwMode="auto">
          <a:xfrm>
            <a:off x="7451725" y="5661025"/>
            <a:ext cx="1385888" cy="9572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24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7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TextBox 1"/>
          <p:cNvSpPr txBox="1">
            <a:spLocks noChangeArrowheads="1"/>
          </p:cNvSpPr>
          <p:nvPr/>
        </p:nvSpPr>
        <p:spPr bwMode="auto">
          <a:xfrm>
            <a:off x="395288" y="115888"/>
            <a:ext cx="8208962" cy="831850"/>
          </a:xfrm>
          <a:prstGeom prst="rect">
            <a:avLst/>
          </a:prstGeom>
          <a:noFill/>
          <a:ln w="9525">
            <a:noFill/>
            <a:miter lim="800000"/>
            <a:headEnd/>
            <a:tailEnd/>
          </a:ln>
        </p:spPr>
        <p:txBody>
          <a:bodyPr>
            <a:spAutoFit/>
          </a:bodyPr>
          <a:lstStyle/>
          <a:p>
            <a:r>
              <a:rPr lang="ru-RU" sz="2400">
                <a:latin typeface="Calibri" pitchFamily="34" charset="0"/>
              </a:rPr>
              <a:t>Проверь себя.</a:t>
            </a:r>
          </a:p>
          <a:p>
            <a:r>
              <a:rPr lang="ru-RU" sz="2400">
                <a:latin typeface="Calibri" pitchFamily="34" charset="0"/>
              </a:rPr>
              <a:t>Реши аналогичные задания и сверь с ответом:</a:t>
            </a:r>
          </a:p>
        </p:txBody>
      </p:sp>
      <p:graphicFrame>
        <p:nvGraphicFramePr>
          <p:cNvPr id="63501" name="Group 13"/>
          <p:cNvGraphicFramePr>
            <a:graphicFrameLocks noGrp="1"/>
          </p:cNvGraphicFramePr>
          <p:nvPr/>
        </p:nvGraphicFramePr>
        <p:xfrm>
          <a:off x="0" y="765175"/>
          <a:ext cx="7993063" cy="5467668"/>
        </p:xfrm>
        <a:graphic>
          <a:graphicData uri="http://schemas.openxmlformats.org/drawingml/2006/table">
            <a:tbl>
              <a:tblPr/>
              <a:tblGrid>
                <a:gridCol w="7993063"/>
              </a:tblGrid>
              <a:tr h="5132388">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3. </a:t>
                      </a:r>
                      <a:r>
                        <a:rPr kumimoji="0" lang="en-US" sz="2200" b="0" i="0" u="none" strike="noStrike" cap="none" normalizeH="0" baseline="0" smtClean="0">
                          <a:ln>
                            <a:noFill/>
                          </a:ln>
                          <a:solidFill>
                            <a:schemeClr val="tx1"/>
                          </a:solidFill>
                          <a:effectLst/>
                          <a:latin typeface="Arial" charset="0"/>
                          <a:cs typeface="Times New Roman" pitchFamily="18" charset="0"/>
                        </a:rPr>
                        <a:t>var k, m: integer;</a:t>
                      </a:r>
                      <a:endParaRPr kumimoji="0" lang="ru-RU" sz="22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Times New Roman" pitchFamily="18" charset="0"/>
                        </a:rPr>
                        <a:t>Dat: array [1..7] of integer;</a:t>
                      </a:r>
                      <a:endParaRPr kumimoji="0" lang="ru-RU" sz="22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Times New Roman" pitchFamily="18" charset="0"/>
                        </a:rPr>
                        <a:t>begin</a:t>
                      </a:r>
                      <a:endParaRPr kumimoji="0" lang="ru-RU" sz="22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Times New Roman" pitchFamily="18" charset="0"/>
                        </a:rPr>
                        <a:t>	Dat[1] := 20;</a:t>
                      </a:r>
                      <a:r>
                        <a:rPr kumimoji="0" lang="ru-RU" sz="2200" b="0" i="0" u="none" strike="noStrike" cap="none" normalizeH="0" baseline="0" smtClean="0">
                          <a:ln>
                            <a:noFill/>
                          </a:ln>
                          <a:solidFill>
                            <a:schemeClr val="tx1"/>
                          </a:solidFill>
                          <a:effectLst/>
                          <a:latin typeface="Arial" charset="0"/>
                          <a:cs typeface="Times New Roman" pitchFamily="18" charset="0"/>
                        </a:rPr>
                        <a:t>  </a:t>
                      </a:r>
                      <a:r>
                        <a:rPr kumimoji="0" lang="en-US" sz="2200" b="0" i="0" u="none" strike="noStrike" cap="none" normalizeH="0" baseline="0" smtClean="0">
                          <a:ln>
                            <a:noFill/>
                          </a:ln>
                          <a:solidFill>
                            <a:schemeClr val="tx1"/>
                          </a:solidFill>
                          <a:effectLst/>
                          <a:latin typeface="Arial" charset="0"/>
                          <a:cs typeface="Times New Roman" pitchFamily="18" charset="0"/>
                        </a:rPr>
                        <a:t>Dat[2] ;= 25;	Dat[3] := 19;</a:t>
                      </a:r>
                      <a:r>
                        <a:rPr kumimoji="0" lang="ru-RU" sz="2200" b="0" i="0" u="none" strike="noStrike" cap="none" normalizeH="0" baseline="0" smtClean="0">
                          <a:ln>
                            <a:noFill/>
                          </a:ln>
                          <a:solidFill>
                            <a:schemeClr val="tx1"/>
                          </a:solidFill>
                          <a:effectLst/>
                          <a:latin typeface="Arial" charset="0"/>
                          <a:cs typeface="Times New Roman" pitchFamily="18" charset="0"/>
                        </a:rPr>
                        <a:t> </a:t>
                      </a:r>
                      <a:r>
                        <a:rPr kumimoji="0" lang="en-US" sz="2200" b="0" i="0" u="none" strike="noStrike" cap="none" normalizeH="0" baseline="0" smtClean="0">
                          <a:ln>
                            <a:noFill/>
                          </a:ln>
                          <a:solidFill>
                            <a:schemeClr val="tx1"/>
                          </a:solidFill>
                          <a:effectLst/>
                          <a:latin typeface="Arial" charset="0"/>
                          <a:cs typeface="Times New Roman" pitchFamily="18" charset="0"/>
                        </a:rPr>
                        <a:t>Dat[4] := 25;	</a:t>
                      </a:r>
                      <a:r>
                        <a:rPr kumimoji="0" lang="ru-RU" sz="2200" b="0" i="0" u="none" strike="noStrike" cap="none" normalizeH="0" baseline="0" smtClean="0">
                          <a:ln>
                            <a:noFill/>
                          </a:ln>
                          <a:solidFill>
                            <a:schemeClr val="tx1"/>
                          </a:solidFill>
                          <a:effectLst/>
                          <a:latin typeface="Arial" charset="0"/>
                          <a:cs typeface="Times New Roman" pitchFamily="18" charset="0"/>
                        </a:rPr>
                        <a:t/>
                      </a:r>
                      <a:br>
                        <a:rPr kumimoji="0" lang="ru-RU" sz="2200" b="0" i="0" u="none" strike="noStrike" cap="none" normalizeH="0" baseline="0" smtClean="0">
                          <a:ln>
                            <a:noFill/>
                          </a:ln>
                          <a:solidFill>
                            <a:schemeClr val="tx1"/>
                          </a:solidFill>
                          <a:effectLst/>
                          <a:latin typeface="Arial" charset="0"/>
                          <a:cs typeface="Times New Roman" pitchFamily="18" charset="0"/>
                        </a:rPr>
                      </a:br>
                      <a:r>
                        <a:rPr kumimoji="0" lang="ru-RU" sz="2200" b="0" i="0" u="none" strike="noStrike" cap="none" normalizeH="0" baseline="0" smtClean="0">
                          <a:ln>
                            <a:noFill/>
                          </a:ln>
                          <a:solidFill>
                            <a:schemeClr val="tx1"/>
                          </a:solidFill>
                          <a:effectLst/>
                          <a:latin typeface="Arial" charset="0"/>
                          <a:cs typeface="Times New Roman" pitchFamily="18" charset="0"/>
                        </a:rPr>
                        <a:t>    </a:t>
                      </a:r>
                      <a:r>
                        <a:rPr kumimoji="0" lang="en-US" sz="2200" b="0" i="0" u="none" strike="noStrike" cap="none" normalizeH="0" baseline="0" smtClean="0">
                          <a:ln>
                            <a:noFill/>
                          </a:ln>
                          <a:solidFill>
                            <a:schemeClr val="tx1"/>
                          </a:solidFill>
                          <a:effectLst/>
                          <a:latin typeface="Arial" charset="0"/>
                          <a:cs typeface="Times New Roman" pitchFamily="18" charset="0"/>
                        </a:rPr>
                        <a:t>Dat[5] := 26;	Dat[6] := 22;	Dat[7] := 24;</a:t>
                      </a:r>
                      <a:endParaRPr kumimoji="0" lang="ru-RU" sz="22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Times New Roman" pitchFamily="18" charset="0"/>
                        </a:rPr>
                        <a:t>	m :=0;</a:t>
                      </a:r>
                      <a:endParaRPr kumimoji="0" lang="ru-RU" sz="22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Times New Roman" pitchFamily="18" charset="0"/>
                        </a:rPr>
                        <a:t>	for k := 1 to 7 do</a:t>
                      </a:r>
                      <a:endParaRPr kumimoji="0" lang="ru-RU" sz="22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Times New Roman" pitchFamily="18" charset="0"/>
                        </a:rPr>
                        <a:t>		if  (Dat[k] &gt;  22) and     </a:t>
                      </a:r>
                      <a:endParaRPr kumimoji="0" lang="ru-RU" sz="22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Times New Roman" pitchFamily="18" charset="0"/>
                        </a:rPr>
                        <a:t>                (Dat[k] &lt;  26) then</a:t>
                      </a:r>
                      <a:endParaRPr kumimoji="0" lang="ru-RU" sz="22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Times New Roman" pitchFamily="18" charset="0"/>
                        </a:rPr>
                        <a:t>		begin</a:t>
                      </a:r>
                      <a:endParaRPr kumimoji="0" lang="ru-RU" sz="22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Times New Roman" pitchFamily="18" charset="0"/>
                        </a:rPr>
                        <a:t>		m := m + 1;</a:t>
                      </a:r>
                      <a:endParaRPr kumimoji="0" lang="ru-RU" sz="22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Times New Roman" pitchFamily="18" charset="0"/>
                        </a:rPr>
                        <a:t>	     end;</a:t>
                      </a:r>
                      <a:endParaRPr kumimoji="0" lang="ru-RU" sz="22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Times New Roman" pitchFamily="18" charset="0"/>
                        </a:rPr>
                        <a:t>	writeln (m);</a:t>
                      </a:r>
                      <a:endParaRPr kumimoji="0" lang="ru-RU" sz="22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Times New Roman" pitchFamily="18" charset="0"/>
                        </a:rPr>
                        <a:t>       readln</a:t>
                      </a:r>
                      <a:r>
                        <a:rPr kumimoji="0" lang="ru-RU" sz="2200" b="0" i="0" u="none" strike="noStrike" cap="none" normalizeH="0" baseline="0" smtClean="0">
                          <a:ln>
                            <a:noFill/>
                          </a:ln>
                          <a:solidFill>
                            <a:schemeClr val="tx1"/>
                          </a:solidFill>
                          <a:effectLst/>
                          <a:latin typeface="Arial" charset="0"/>
                          <a:cs typeface="Times New Roman" pitchFamily="18" charset="0"/>
                        </a:rPr>
                        <a:t> </a:t>
                      </a:r>
                      <a:r>
                        <a:rPr kumimoji="0" lang="en-US" sz="2200" b="0" i="0" u="none" strike="noStrike" cap="none" normalizeH="0" baseline="0" smtClean="0">
                          <a:ln>
                            <a:noFill/>
                          </a:ln>
                          <a:solidFill>
                            <a:schemeClr val="tx1"/>
                          </a:solidFill>
                          <a:effectLst/>
                          <a:latin typeface="Arial" charset="0"/>
                          <a:cs typeface="Times New Roman" pitchFamily="18" charset="0"/>
                        </a:rPr>
                        <a:t>end.</a:t>
                      </a:r>
                      <a:endParaRPr kumimoji="0" lang="ru-RU" sz="2200" b="0" i="0" u="none" strike="noStrike" cap="none" normalizeH="0" baseline="0" smtClean="0">
                        <a:ln>
                          <a:noFill/>
                        </a:ln>
                        <a:solidFill>
                          <a:schemeClr val="tx1"/>
                        </a:solidFill>
                        <a:effectLst/>
                        <a:latin typeface="Arial" charset="0"/>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r>
              <a:tr h="231775">
                <a:tc>
                  <a:txBody>
                    <a:bodyPr/>
                    <a:lstStyle/>
                    <a:p>
                      <a:pPr marL="0" marR="0" lvl="0" indent="0" algn="l" defTabSz="914400" rtl="0" eaLnBrk="1" fontAlgn="base" latinLnBrk="0" hangingPunct="1">
                        <a:lnSpc>
                          <a:spcPct val="100000"/>
                        </a:lnSpc>
                        <a:spcBef>
                          <a:spcPts val="1200"/>
                        </a:spcBef>
                        <a:spcAft>
                          <a:spcPts val="1200"/>
                        </a:spcAft>
                        <a:buClr>
                          <a:schemeClr val="accent1"/>
                        </a:buClr>
                        <a:buSzPct val="65000"/>
                        <a:buFont typeface="Wingdings" pitchFamily="2" charset="2"/>
                        <a:buNone/>
                        <a:tabLst/>
                      </a:pPr>
                      <a:endParaRPr kumimoji="0" lang="ru-RU" sz="2200" b="0" i="0" u="none" strike="noStrike" cap="none" normalizeH="0" baseline="0" smtClean="0">
                        <a:ln>
                          <a:noFill/>
                        </a:ln>
                        <a:solidFill>
                          <a:srgbClr val="FF0000"/>
                        </a:solidFill>
                        <a:effectLst/>
                        <a:latin typeface="Arial" charset="0"/>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r>
            </a:tbl>
          </a:graphicData>
        </a:graphic>
      </p:graphicFrame>
      <p:sp>
        <p:nvSpPr>
          <p:cNvPr id="63500" name="Rectangle 12"/>
          <p:cNvSpPr>
            <a:spLocks noChangeArrowheads="1"/>
          </p:cNvSpPr>
          <p:nvPr/>
        </p:nvSpPr>
        <p:spPr bwMode="auto">
          <a:xfrm>
            <a:off x="4787900" y="6308725"/>
            <a:ext cx="1122363" cy="366713"/>
          </a:xfrm>
          <a:prstGeom prst="rect">
            <a:avLst/>
          </a:prstGeom>
          <a:noFill/>
          <a:ln w="9525">
            <a:noFill/>
            <a:miter lim="800000"/>
            <a:headEnd/>
            <a:tailEnd/>
          </a:ln>
        </p:spPr>
        <p:txBody>
          <a:bodyPr wrap="none">
            <a:spAutoFit/>
          </a:bodyPr>
          <a:lstStyle/>
          <a:p>
            <a:r>
              <a:rPr lang="ru-RU" b="1">
                <a:solidFill>
                  <a:srgbClr val="FF0000"/>
                </a:solidFill>
              </a:rPr>
              <a:t>Ответ:</a:t>
            </a:r>
            <a:r>
              <a:rPr lang="en-US" b="1">
                <a:solidFill>
                  <a:srgbClr val="FF0000"/>
                </a:solidFill>
              </a:rPr>
              <a:t> 3</a:t>
            </a:r>
            <a:endParaRPr lang="ru-RU" b="1">
              <a:solidFill>
                <a:srgbClr val="FF0000"/>
              </a:solidFill>
            </a:endParaRPr>
          </a:p>
        </p:txBody>
      </p:sp>
      <p:pic>
        <p:nvPicPr>
          <p:cNvPr id="63494" name="Picture 7" descr="гот к экз"/>
          <p:cNvPicPr>
            <a:picLocks noChangeAspect="1" noChangeArrowheads="1"/>
          </p:cNvPicPr>
          <p:nvPr/>
        </p:nvPicPr>
        <p:blipFill>
          <a:blip r:embed="rId2" cstate="print"/>
          <a:srcRect/>
          <a:stretch>
            <a:fillRect/>
          </a:stretch>
        </p:blipFill>
        <p:spPr bwMode="auto">
          <a:xfrm>
            <a:off x="7019925" y="5445125"/>
            <a:ext cx="1817688" cy="125571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350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50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TextBox 2"/>
          <p:cNvSpPr txBox="1">
            <a:spLocks noChangeArrowheads="1"/>
          </p:cNvSpPr>
          <p:nvPr/>
        </p:nvSpPr>
        <p:spPr bwMode="auto">
          <a:xfrm>
            <a:off x="395288" y="260350"/>
            <a:ext cx="8497887" cy="1939925"/>
          </a:xfrm>
          <a:prstGeom prst="rect">
            <a:avLst/>
          </a:prstGeom>
          <a:noFill/>
          <a:ln w="9525">
            <a:noFill/>
            <a:miter lim="800000"/>
            <a:headEnd/>
            <a:tailEnd/>
          </a:ln>
        </p:spPr>
        <p:txBody>
          <a:bodyPr>
            <a:spAutoFit/>
          </a:bodyPr>
          <a:lstStyle/>
          <a:p>
            <a:r>
              <a:rPr lang="ru-RU" sz="2400" u="sng">
                <a:latin typeface="Calibri" pitchFamily="34" charset="0"/>
              </a:rPr>
              <a:t>Задание В1</a:t>
            </a:r>
            <a:r>
              <a:rPr lang="en-US" sz="2400" u="sng">
                <a:latin typeface="Calibri" pitchFamily="34" charset="0"/>
              </a:rPr>
              <a:t>1</a:t>
            </a:r>
            <a:endParaRPr lang="ru-RU" sz="2400">
              <a:latin typeface="Calibri" pitchFamily="34" charset="0"/>
            </a:endParaRPr>
          </a:p>
          <a:p>
            <a:r>
              <a:rPr lang="ru-RU" sz="2400">
                <a:latin typeface="Calibri" pitchFamily="34" charset="0"/>
              </a:rPr>
              <a:t>На рисунке схема дорог, связывающая города А, Б, В, Г, Д, Е, К. По каждой дороге можно двигаться только в одном направлении, указанном стрелкой. Сколько существует различных путей из города А в город К?</a:t>
            </a:r>
          </a:p>
        </p:txBody>
      </p:sp>
      <p:grpSp>
        <p:nvGrpSpPr>
          <p:cNvPr id="64514" name="Group 2"/>
          <p:cNvGrpSpPr>
            <a:grpSpLocks/>
          </p:cNvGrpSpPr>
          <p:nvPr/>
        </p:nvGrpSpPr>
        <p:grpSpPr bwMode="auto">
          <a:xfrm>
            <a:off x="3132138" y="2060575"/>
            <a:ext cx="2933700" cy="1741488"/>
            <a:chOff x="1515" y="8832"/>
            <a:chExt cx="4620" cy="2742"/>
          </a:xfrm>
        </p:grpSpPr>
        <p:cxnSp>
          <p:nvCxnSpPr>
            <p:cNvPr id="64518" name="AutoShape 3"/>
            <p:cNvCxnSpPr>
              <a:cxnSpLocks noChangeShapeType="1"/>
            </p:cNvCxnSpPr>
            <p:nvPr/>
          </p:nvCxnSpPr>
          <p:spPr bwMode="auto">
            <a:xfrm>
              <a:off x="2025" y="10127"/>
              <a:ext cx="1380" cy="0"/>
            </a:xfrm>
            <a:prstGeom prst="straightConnector1">
              <a:avLst/>
            </a:prstGeom>
            <a:noFill/>
            <a:ln w="9525">
              <a:solidFill>
                <a:srgbClr val="000000"/>
              </a:solidFill>
              <a:round/>
              <a:headEnd/>
              <a:tailEnd type="triangle" w="med" len="med"/>
            </a:ln>
          </p:spPr>
        </p:cxnSp>
        <p:cxnSp>
          <p:nvCxnSpPr>
            <p:cNvPr id="64519" name="AutoShape 4"/>
            <p:cNvCxnSpPr>
              <a:cxnSpLocks noChangeShapeType="1"/>
            </p:cNvCxnSpPr>
            <p:nvPr/>
          </p:nvCxnSpPr>
          <p:spPr bwMode="auto">
            <a:xfrm flipV="1">
              <a:off x="2025" y="9302"/>
              <a:ext cx="885" cy="825"/>
            </a:xfrm>
            <a:prstGeom prst="straightConnector1">
              <a:avLst/>
            </a:prstGeom>
            <a:noFill/>
            <a:ln w="9525">
              <a:solidFill>
                <a:srgbClr val="000000"/>
              </a:solidFill>
              <a:round/>
              <a:headEnd/>
              <a:tailEnd type="triangle" w="med" len="med"/>
            </a:ln>
          </p:spPr>
        </p:cxnSp>
        <p:cxnSp>
          <p:nvCxnSpPr>
            <p:cNvPr id="64520" name="AutoShape 5"/>
            <p:cNvCxnSpPr>
              <a:cxnSpLocks noChangeShapeType="1"/>
            </p:cNvCxnSpPr>
            <p:nvPr/>
          </p:nvCxnSpPr>
          <p:spPr bwMode="auto">
            <a:xfrm>
              <a:off x="2025" y="10127"/>
              <a:ext cx="885" cy="840"/>
            </a:xfrm>
            <a:prstGeom prst="straightConnector1">
              <a:avLst/>
            </a:prstGeom>
            <a:noFill/>
            <a:ln w="9525">
              <a:solidFill>
                <a:srgbClr val="000000"/>
              </a:solidFill>
              <a:round/>
              <a:headEnd/>
              <a:tailEnd type="triangle" w="med" len="med"/>
            </a:ln>
          </p:spPr>
        </p:cxnSp>
        <p:cxnSp>
          <p:nvCxnSpPr>
            <p:cNvPr id="64521" name="AutoShape 6"/>
            <p:cNvCxnSpPr>
              <a:cxnSpLocks noChangeShapeType="1"/>
            </p:cNvCxnSpPr>
            <p:nvPr/>
          </p:nvCxnSpPr>
          <p:spPr bwMode="auto">
            <a:xfrm>
              <a:off x="3030" y="9302"/>
              <a:ext cx="1455" cy="0"/>
            </a:xfrm>
            <a:prstGeom prst="straightConnector1">
              <a:avLst/>
            </a:prstGeom>
            <a:noFill/>
            <a:ln w="9525">
              <a:solidFill>
                <a:srgbClr val="000000"/>
              </a:solidFill>
              <a:round/>
              <a:headEnd/>
              <a:tailEnd type="triangle" w="med" len="med"/>
            </a:ln>
          </p:spPr>
        </p:cxnSp>
        <p:cxnSp>
          <p:nvCxnSpPr>
            <p:cNvPr id="64522" name="AutoShape 7"/>
            <p:cNvCxnSpPr>
              <a:cxnSpLocks noChangeShapeType="1"/>
            </p:cNvCxnSpPr>
            <p:nvPr/>
          </p:nvCxnSpPr>
          <p:spPr bwMode="auto">
            <a:xfrm>
              <a:off x="2910" y="9302"/>
              <a:ext cx="495" cy="705"/>
            </a:xfrm>
            <a:prstGeom prst="straightConnector1">
              <a:avLst/>
            </a:prstGeom>
            <a:noFill/>
            <a:ln w="9525">
              <a:solidFill>
                <a:srgbClr val="000000"/>
              </a:solidFill>
              <a:round/>
              <a:headEnd/>
              <a:tailEnd type="triangle" w="med" len="med"/>
            </a:ln>
          </p:spPr>
        </p:cxnSp>
        <p:cxnSp>
          <p:nvCxnSpPr>
            <p:cNvPr id="64523" name="AutoShape 8"/>
            <p:cNvCxnSpPr>
              <a:cxnSpLocks noChangeShapeType="1"/>
            </p:cNvCxnSpPr>
            <p:nvPr/>
          </p:nvCxnSpPr>
          <p:spPr bwMode="auto">
            <a:xfrm>
              <a:off x="3525" y="10127"/>
              <a:ext cx="2130" cy="0"/>
            </a:xfrm>
            <a:prstGeom prst="straightConnector1">
              <a:avLst/>
            </a:prstGeom>
            <a:noFill/>
            <a:ln w="9525">
              <a:solidFill>
                <a:srgbClr val="000000"/>
              </a:solidFill>
              <a:round/>
              <a:headEnd/>
              <a:tailEnd type="triangle" w="med" len="med"/>
            </a:ln>
          </p:spPr>
        </p:cxnSp>
        <p:cxnSp>
          <p:nvCxnSpPr>
            <p:cNvPr id="64524" name="AutoShape 9"/>
            <p:cNvCxnSpPr>
              <a:cxnSpLocks noChangeShapeType="1"/>
            </p:cNvCxnSpPr>
            <p:nvPr/>
          </p:nvCxnSpPr>
          <p:spPr bwMode="auto">
            <a:xfrm flipV="1">
              <a:off x="2910" y="10217"/>
              <a:ext cx="495" cy="750"/>
            </a:xfrm>
            <a:prstGeom prst="straightConnector1">
              <a:avLst/>
            </a:prstGeom>
            <a:noFill/>
            <a:ln w="9525">
              <a:solidFill>
                <a:srgbClr val="000000"/>
              </a:solidFill>
              <a:round/>
              <a:headEnd/>
              <a:tailEnd type="triangle" w="med" len="med"/>
            </a:ln>
          </p:spPr>
        </p:cxnSp>
        <p:cxnSp>
          <p:nvCxnSpPr>
            <p:cNvPr id="64525" name="AutoShape 10"/>
            <p:cNvCxnSpPr>
              <a:cxnSpLocks noChangeShapeType="1"/>
            </p:cNvCxnSpPr>
            <p:nvPr/>
          </p:nvCxnSpPr>
          <p:spPr bwMode="auto">
            <a:xfrm>
              <a:off x="4530" y="9302"/>
              <a:ext cx="1200" cy="705"/>
            </a:xfrm>
            <a:prstGeom prst="straightConnector1">
              <a:avLst/>
            </a:prstGeom>
            <a:noFill/>
            <a:ln w="9525">
              <a:solidFill>
                <a:srgbClr val="000000"/>
              </a:solidFill>
              <a:round/>
              <a:headEnd/>
              <a:tailEnd type="triangle" w="med" len="med"/>
            </a:ln>
          </p:spPr>
        </p:cxnSp>
        <p:cxnSp>
          <p:nvCxnSpPr>
            <p:cNvPr id="64526" name="AutoShape 11"/>
            <p:cNvCxnSpPr>
              <a:cxnSpLocks noChangeShapeType="1"/>
            </p:cNvCxnSpPr>
            <p:nvPr/>
          </p:nvCxnSpPr>
          <p:spPr bwMode="auto">
            <a:xfrm>
              <a:off x="3075" y="9302"/>
              <a:ext cx="2580" cy="705"/>
            </a:xfrm>
            <a:prstGeom prst="straightConnector1">
              <a:avLst/>
            </a:prstGeom>
            <a:noFill/>
            <a:ln w="9525">
              <a:solidFill>
                <a:srgbClr val="000000"/>
              </a:solidFill>
              <a:round/>
              <a:headEnd/>
              <a:tailEnd type="triangle" w="med" len="med"/>
            </a:ln>
          </p:spPr>
        </p:cxnSp>
        <p:cxnSp>
          <p:nvCxnSpPr>
            <p:cNvPr id="64527" name="AutoShape 12"/>
            <p:cNvCxnSpPr>
              <a:cxnSpLocks noChangeShapeType="1"/>
            </p:cNvCxnSpPr>
            <p:nvPr/>
          </p:nvCxnSpPr>
          <p:spPr bwMode="auto">
            <a:xfrm flipV="1">
              <a:off x="3075" y="10217"/>
              <a:ext cx="2445" cy="750"/>
            </a:xfrm>
            <a:prstGeom prst="straightConnector1">
              <a:avLst/>
            </a:prstGeom>
            <a:noFill/>
            <a:ln w="9525">
              <a:solidFill>
                <a:srgbClr val="000000"/>
              </a:solidFill>
              <a:round/>
              <a:headEnd/>
              <a:tailEnd type="triangle" w="med" len="med"/>
            </a:ln>
          </p:spPr>
        </p:cxnSp>
        <p:cxnSp>
          <p:nvCxnSpPr>
            <p:cNvPr id="64528" name="AutoShape 13"/>
            <p:cNvCxnSpPr>
              <a:cxnSpLocks noChangeShapeType="1"/>
            </p:cNvCxnSpPr>
            <p:nvPr/>
          </p:nvCxnSpPr>
          <p:spPr bwMode="auto">
            <a:xfrm flipV="1">
              <a:off x="4530" y="10217"/>
              <a:ext cx="1200" cy="750"/>
            </a:xfrm>
            <a:prstGeom prst="straightConnector1">
              <a:avLst/>
            </a:prstGeom>
            <a:noFill/>
            <a:ln w="9525">
              <a:solidFill>
                <a:srgbClr val="000000"/>
              </a:solidFill>
              <a:round/>
              <a:headEnd/>
              <a:tailEnd type="triangle" w="med" len="med"/>
            </a:ln>
          </p:spPr>
        </p:cxnSp>
        <p:cxnSp>
          <p:nvCxnSpPr>
            <p:cNvPr id="64529" name="AutoShape 14"/>
            <p:cNvCxnSpPr>
              <a:cxnSpLocks noChangeShapeType="1"/>
            </p:cNvCxnSpPr>
            <p:nvPr/>
          </p:nvCxnSpPr>
          <p:spPr bwMode="auto">
            <a:xfrm>
              <a:off x="3030" y="10967"/>
              <a:ext cx="1455" cy="0"/>
            </a:xfrm>
            <a:prstGeom prst="straightConnector1">
              <a:avLst/>
            </a:prstGeom>
            <a:noFill/>
            <a:ln w="9525">
              <a:solidFill>
                <a:srgbClr val="000000"/>
              </a:solidFill>
              <a:round/>
              <a:headEnd/>
              <a:tailEnd type="triangle" w="med" len="med"/>
            </a:ln>
          </p:spPr>
        </p:cxnSp>
        <p:sp>
          <p:nvSpPr>
            <p:cNvPr id="64530" name="Oval 15"/>
            <p:cNvSpPr>
              <a:spLocks noChangeArrowheads="1"/>
            </p:cNvSpPr>
            <p:nvPr/>
          </p:nvSpPr>
          <p:spPr bwMode="auto">
            <a:xfrm>
              <a:off x="4485" y="10844"/>
              <a:ext cx="198" cy="198"/>
            </a:xfrm>
            <a:prstGeom prst="ellipse">
              <a:avLst/>
            </a:prstGeom>
            <a:solidFill>
              <a:srgbClr val="000000"/>
            </a:solidFill>
            <a:ln w="38100">
              <a:solidFill>
                <a:srgbClr val="F2F2F2"/>
              </a:solidFill>
              <a:round/>
              <a:headEnd/>
              <a:tailEnd/>
            </a:ln>
          </p:spPr>
          <p:txBody>
            <a:bodyPr/>
            <a:lstStyle/>
            <a:p>
              <a:endParaRPr lang="ru-RU">
                <a:latin typeface="Calibri" pitchFamily="34" charset="0"/>
              </a:endParaRPr>
            </a:p>
          </p:txBody>
        </p:sp>
        <p:sp>
          <p:nvSpPr>
            <p:cNvPr id="64531" name="Oval 16"/>
            <p:cNvSpPr>
              <a:spLocks noChangeArrowheads="1"/>
            </p:cNvSpPr>
            <p:nvPr/>
          </p:nvSpPr>
          <p:spPr bwMode="auto">
            <a:xfrm>
              <a:off x="1920" y="10019"/>
              <a:ext cx="198" cy="198"/>
            </a:xfrm>
            <a:prstGeom prst="ellipse">
              <a:avLst/>
            </a:prstGeom>
            <a:solidFill>
              <a:srgbClr val="000000"/>
            </a:solidFill>
            <a:ln w="38100">
              <a:solidFill>
                <a:srgbClr val="F2F2F2"/>
              </a:solidFill>
              <a:round/>
              <a:headEnd/>
              <a:tailEnd/>
            </a:ln>
          </p:spPr>
          <p:txBody>
            <a:bodyPr/>
            <a:lstStyle/>
            <a:p>
              <a:endParaRPr lang="ru-RU">
                <a:latin typeface="Calibri" pitchFamily="34" charset="0"/>
              </a:endParaRPr>
            </a:p>
          </p:txBody>
        </p:sp>
        <p:sp>
          <p:nvSpPr>
            <p:cNvPr id="64532" name="Oval 17"/>
            <p:cNvSpPr>
              <a:spLocks noChangeArrowheads="1"/>
            </p:cNvSpPr>
            <p:nvPr/>
          </p:nvSpPr>
          <p:spPr bwMode="auto">
            <a:xfrm>
              <a:off x="2910" y="9215"/>
              <a:ext cx="198" cy="198"/>
            </a:xfrm>
            <a:prstGeom prst="ellipse">
              <a:avLst/>
            </a:prstGeom>
            <a:solidFill>
              <a:srgbClr val="000000"/>
            </a:solidFill>
            <a:ln w="38100">
              <a:solidFill>
                <a:srgbClr val="F2F2F2"/>
              </a:solidFill>
              <a:round/>
              <a:headEnd/>
              <a:tailEnd/>
            </a:ln>
          </p:spPr>
          <p:txBody>
            <a:bodyPr/>
            <a:lstStyle/>
            <a:p>
              <a:endParaRPr lang="ru-RU">
                <a:latin typeface="Calibri" pitchFamily="34" charset="0"/>
              </a:endParaRPr>
            </a:p>
          </p:txBody>
        </p:sp>
        <p:sp>
          <p:nvSpPr>
            <p:cNvPr id="64533" name="Oval 18"/>
            <p:cNvSpPr>
              <a:spLocks noChangeArrowheads="1"/>
            </p:cNvSpPr>
            <p:nvPr/>
          </p:nvSpPr>
          <p:spPr bwMode="auto">
            <a:xfrm>
              <a:off x="5655" y="10007"/>
              <a:ext cx="198" cy="198"/>
            </a:xfrm>
            <a:prstGeom prst="ellipse">
              <a:avLst/>
            </a:prstGeom>
            <a:solidFill>
              <a:srgbClr val="000000"/>
            </a:solidFill>
            <a:ln w="38100">
              <a:solidFill>
                <a:srgbClr val="F2F2F2"/>
              </a:solidFill>
              <a:round/>
              <a:headEnd/>
              <a:tailEnd/>
            </a:ln>
          </p:spPr>
          <p:txBody>
            <a:bodyPr/>
            <a:lstStyle/>
            <a:p>
              <a:endParaRPr lang="ru-RU">
                <a:latin typeface="Calibri" pitchFamily="34" charset="0"/>
              </a:endParaRPr>
            </a:p>
          </p:txBody>
        </p:sp>
        <p:sp>
          <p:nvSpPr>
            <p:cNvPr id="64534" name="Oval 19"/>
            <p:cNvSpPr>
              <a:spLocks noChangeArrowheads="1"/>
            </p:cNvSpPr>
            <p:nvPr/>
          </p:nvSpPr>
          <p:spPr bwMode="auto">
            <a:xfrm>
              <a:off x="2832" y="10967"/>
              <a:ext cx="198" cy="198"/>
            </a:xfrm>
            <a:prstGeom prst="ellipse">
              <a:avLst/>
            </a:prstGeom>
            <a:solidFill>
              <a:srgbClr val="000000"/>
            </a:solidFill>
            <a:ln w="38100">
              <a:solidFill>
                <a:srgbClr val="F2F2F2"/>
              </a:solidFill>
              <a:round/>
              <a:headEnd/>
              <a:tailEnd/>
            </a:ln>
          </p:spPr>
          <p:txBody>
            <a:bodyPr/>
            <a:lstStyle/>
            <a:p>
              <a:endParaRPr lang="ru-RU">
                <a:latin typeface="Calibri" pitchFamily="34" charset="0"/>
              </a:endParaRPr>
            </a:p>
          </p:txBody>
        </p:sp>
        <p:sp>
          <p:nvSpPr>
            <p:cNvPr id="64535" name="Oval 20"/>
            <p:cNvSpPr>
              <a:spLocks noChangeArrowheads="1"/>
            </p:cNvSpPr>
            <p:nvPr/>
          </p:nvSpPr>
          <p:spPr bwMode="auto">
            <a:xfrm>
              <a:off x="4485" y="9215"/>
              <a:ext cx="198" cy="198"/>
            </a:xfrm>
            <a:prstGeom prst="ellipse">
              <a:avLst/>
            </a:prstGeom>
            <a:solidFill>
              <a:srgbClr val="000000"/>
            </a:solidFill>
            <a:ln w="38100">
              <a:solidFill>
                <a:srgbClr val="F2F2F2"/>
              </a:solidFill>
              <a:round/>
              <a:headEnd/>
              <a:tailEnd/>
            </a:ln>
          </p:spPr>
          <p:txBody>
            <a:bodyPr/>
            <a:lstStyle/>
            <a:p>
              <a:endParaRPr lang="ru-RU">
                <a:latin typeface="Calibri" pitchFamily="34" charset="0"/>
              </a:endParaRPr>
            </a:p>
          </p:txBody>
        </p:sp>
        <p:sp>
          <p:nvSpPr>
            <p:cNvPr id="64536" name="Oval 21"/>
            <p:cNvSpPr>
              <a:spLocks noChangeArrowheads="1"/>
            </p:cNvSpPr>
            <p:nvPr/>
          </p:nvSpPr>
          <p:spPr bwMode="auto">
            <a:xfrm>
              <a:off x="3405" y="10019"/>
              <a:ext cx="198" cy="198"/>
            </a:xfrm>
            <a:prstGeom prst="ellipse">
              <a:avLst/>
            </a:prstGeom>
            <a:solidFill>
              <a:srgbClr val="000000"/>
            </a:solidFill>
            <a:ln w="38100">
              <a:solidFill>
                <a:srgbClr val="F2F2F2"/>
              </a:solidFill>
              <a:round/>
              <a:headEnd/>
              <a:tailEnd/>
            </a:ln>
          </p:spPr>
          <p:txBody>
            <a:bodyPr/>
            <a:lstStyle/>
            <a:p>
              <a:endParaRPr lang="ru-RU">
                <a:latin typeface="Calibri" pitchFamily="34" charset="0"/>
              </a:endParaRPr>
            </a:p>
          </p:txBody>
        </p:sp>
        <p:sp>
          <p:nvSpPr>
            <p:cNvPr id="64537" name="Text Box 22"/>
            <p:cNvSpPr txBox="1">
              <a:spLocks noChangeArrowheads="1"/>
            </p:cNvSpPr>
            <p:nvPr/>
          </p:nvSpPr>
          <p:spPr bwMode="auto">
            <a:xfrm>
              <a:off x="1515" y="10007"/>
              <a:ext cx="405" cy="410"/>
            </a:xfrm>
            <a:prstGeom prst="rect">
              <a:avLst/>
            </a:prstGeom>
            <a:noFill/>
            <a:ln w="9525">
              <a:noFill/>
              <a:miter lim="800000"/>
              <a:headEnd/>
              <a:tailEnd/>
            </a:ln>
          </p:spPr>
          <p:txBody>
            <a:bodyPr>
              <a:spAutoFit/>
            </a:bodyPr>
            <a:lstStyle/>
            <a:p>
              <a:pPr>
                <a:spcAft>
                  <a:spcPts val="1000"/>
                </a:spcAft>
              </a:pPr>
              <a:r>
                <a:rPr lang="ru-RU" sz="1100">
                  <a:latin typeface="Calibri" pitchFamily="34" charset="0"/>
                </a:rPr>
                <a:t>А</a:t>
              </a:r>
              <a:endParaRPr lang="ru-RU"/>
            </a:p>
          </p:txBody>
        </p:sp>
        <p:sp>
          <p:nvSpPr>
            <p:cNvPr id="64538" name="Text Box 23"/>
            <p:cNvSpPr txBox="1">
              <a:spLocks noChangeArrowheads="1"/>
            </p:cNvSpPr>
            <p:nvPr/>
          </p:nvSpPr>
          <p:spPr bwMode="auto">
            <a:xfrm>
              <a:off x="5730" y="9842"/>
              <a:ext cx="405" cy="410"/>
            </a:xfrm>
            <a:prstGeom prst="rect">
              <a:avLst/>
            </a:prstGeom>
            <a:noFill/>
            <a:ln w="9525">
              <a:noFill/>
              <a:miter lim="800000"/>
              <a:headEnd/>
              <a:tailEnd/>
            </a:ln>
          </p:spPr>
          <p:txBody>
            <a:bodyPr>
              <a:spAutoFit/>
            </a:bodyPr>
            <a:lstStyle/>
            <a:p>
              <a:pPr>
                <a:spcAft>
                  <a:spcPts val="1000"/>
                </a:spcAft>
              </a:pPr>
              <a:r>
                <a:rPr lang="ru-RU" sz="1100">
                  <a:latin typeface="Calibri" pitchFamily="34" charset="0"/>
                </a:rPr>
                <a:t>К</a:t>
              </a:r>
              <a:endParaRPr lang="ru-RU"/>
            </a:p>
          </p:txBody>
        </p:sp>
        <p:sp>
          <p:nvSpPr>
            <p:cNvPr id="64539" name="Text Box 24"/>
            <p:cNvSpPr txBox="1">
              <a:spLocks noChangeArrowheads="1"/>
            </p:cNvSpPr>
            <p:nvPr/>
          </p:nvSpPr>
          <p:spPr bwMode="auto">
            <a:xfrm>
              <a:off x="2625" y="8927"/>
              <a:ext cx="405" cy="410"/>
            </a:xfrm>
            <a:prstGeom prst="rect">
              <a:avLst/>
            </a:prstGeom>
            <a:noFill/>
            <a:ln w="9525">
              <a:noFill/>
              <a:miter lim="800000"/>
              <a:headEnd/>
              <a:tailEnd/>
            </a:ln>
          </p:spPr>
          <p:txBody>
            <a:bodyPr>
              <a:spAutoFit/>
            </a:bodyPr>
            <a:lstStyle/>
            <a:p>
              <a:pPr>
                <a:spcAft>
                  <a:spcPts val="1000"/>
                </a:spcAft>
              </a:pPr>
              <a:r>
                <a:rPr lang="ru-RU" sz="1100">
                  <a:latin typeface="Calibri" pitchFamily="34" charset="0"/>
                </a:rPr>
                <a:t>Б</a:t>
              </a:r>
              <a:endParaRPr lang="ru-RU"/>
            </a:p>
          </p:txBody>
        </p:sp>
        <p:sp>
          <p:nvSpPr>
            <p:cNvPr id="64540" name="Oval 25"/>
            <p:cNvSpPr>
              <a:spLocks noChangeArrowheads="1"/>
            </p:cNvSpPr>
            <p:nvPr/>
          </p:nvSpPr>
          <p:spPr bwMode="auto">
            <a:xfrm>
              <a:off x="4485" y="9215"/>
              <a:ext cx="198" cy="198"/>
            </a:xfrm>
            <a:prstGeom prst="ellipse">
              <a:avLst/>
            </a:prstGeom>
            <a:solidFill>
              <a:srgbClr val="000000"/>
            </a:solidFill>
            <a:ln w="38100">
              <a:solidFill>
                <a:srgbClr val="F2F2F2"/>
              </a:solidFill>
              <a:round/>
              <a:headEnd/>
              <a:tailEnd/>
            </a:ln>
          </p:spPr>
          <p:txBody>
            <a:bodyPr/>
            <a:lstStyle/>
            <a:p>
              <a:endParaRPr lang="ru-RU">
                <a:latin typeface="Calibri" pitchFamily="34" charset="0"/>
              </a:endParaRPr>
            </a:p>
          </p:txBody>
        </p:sp>
        <p:sp>
          <p:nvSpPr>
            <p:cNvPr id="64541" name="Text Box 26"/>
            <p:cNvSpPr txBox="1">
              <a:spLocks noChangeArrowheads="1"/>
            </p:cNvSpPr>
            <p:nvPr/>
          </p:nvSpPr>
          <p:spPr bwMode="auto">
            <a:xfrm>
              <a:off x="4530" y="8832"/>
              <a:ext cx="405" cy="470"/>
            </a:xfrm>
            <a:prstGeom prst="rect">
              <a:avLst/>
            </a:prstGeom>
            <a:noFill/>
            <a:ln w="9525">
              <a:noFill/>
              <a:miter lim="800000"/>
              <a:headEnd/>
              <a:tailEnd/>
            </a:ln>
          </p:spPr>
          <p:txBody>
            <a:bodyPr/>
            <a:lstStyle/>
            <a:p>
              <a:pPr>
                <a:spcAft>
                  <a:spcPts val="1000"/>
                </a:spcAft>
              </a:pPr>
              <a:r>
                <a:rPr lang="ru-RU" sz="1100">
                  <a:latin typeface="Calibri" pitchFamily="34" charset="0"/>
                </a:rPr>
                <a:t>Д</a:t>
              </a:r>
              <a:endParaRPr lang="ru-RU"/>
            </a:p>
          </p:txBody>
        </p:sp>
        <p:sp>
          <p:nvSpPr>
            <p:cNvPr id="64542" name="Text Box 27"/>
            <p:cNvSpPr txBox="1">
              <a:spLocks noChangeArrowheads="1"/>
            </p:cNvSpPr>
            <p:nvPr/>
          </p:nvSpPr>
          <p:spPr bwMode="auto">
            <a:xfrm>
              <a:off x="3525" y="9752"/>
              <a:ext cx="405" cy="410"/>
            </a:xfrm>
            <a:prstGeom prst="rect">
              <a:avLst/>
            </a:prstGeom>
            <a:noFill/>
            <a:ln w="9525">
              <a:noFill/>
              <a:miter lim="800000"/>
              <a:headEnd/>
              <a:tailEnd/>
            </a:ln>
          </p:spPr>
          <p:txBody>
            <a:bodyPr>
              <a:spAutoFit/>
            </a:bodyPr>
            <a:lstStyle/>
            <a:p>
              <a:pPr>
                <a:spcAft>
                  <a:spcPts val="1000"/>
                </a:spcAft>
              </a:pPr>
              <a:r>
                <a:rPr lang="ru-RU" sz="1100">
                  <a:latin typeface="Calibri" pitchFamily="34" charset="0"/>
                </a:rPr>
                <a:t>В</a:t>
              </a:r>
              <a:endParaRPr lang="ru-RU"/>
            </a:p>
          </p:txBody>
        </p:sp>
        <p:sp>
          <p:nvSpPr>
            <p:cNvPr id="64543" name="Text Box 28"/>
            <p:cNvSpPr txBox="1">
              <a:spLocks noChangeArrowheads="1"/>
            </p:cNvSpPr>
            <p:nvPr/>
          </p:nvSpPr>
          <p:spPr bwMode="auto">
            <a:xfrm>
              <a:off x="4380" y="11164"/>
              <a:ext cx="405" cy="410"/>
            </a:xfrm>
            <a:prstGeom prst="rect">
              <a:avLst/>
            </a:prstGeom>
            <a:noFill/>
            <a:ln w="9525">
              <a:noFill/>
              <a:miter lim="800000"/>
              <a:headEnd/>
              <a:tailEnd/>
            </a:ln>
          </p:spPr>
          <p:txBody>
            <a:bodyPr>
              <a:spAutoFit/>
            </a:bodyPr>
            <a:lstStyle/>
            <a:p>
              <a:pPr>
                <a:spcAft>
                  <a:spcPts val="1000"/>
                </a:spcAft>
              </a:pPr>
              <a:r>
                <a:rPr lang="ru-RU" sz="1100">
                  <a:latin typeface="Calibri" pitchFamily="34" charset="0"/>
                </a:rPr>
                <a:t>Е</a:t>
              </a:r>
              <a:endParaRPr lang="ru-RU"/>
            </a:p>
          </p:txBody>
        </p:sp>
        <p:sp>
          <p:nvSpPr>
            <p:cNvPr id="64544" name="Text Box 29"/>
            <p:cNvSpPr txBox="1">
              <a:spLocks noChangeArrowheads="1"/>
            </p:cNvSpPr>
            <p:nvPr/>
          </p:nvSpPr>
          <p:spPr bwMode="auto">
            <a:xfrm>
              <a:off x="2505" y="11042"/>
              <a:ext cx="405" cy="410"/>
            </a:xfrm>
            <a:prstGeom prst="rect">
              <a:avLst/>
            </a:prstGeom>
            <a:noFill/>
            <a:ln w="9525">
              <a:noFill/>
              <a:miter lim="800000"/>
              <a:headEnd/>
              <a:tailEnd/>
            </a:ln>
          </p:spPr>
          <p:txBody>
            <a:bodyPr>
              <a:spAutoFit/>
            </a:bodyPr>
            <a:lstStyle/>
            <a:p>
              <a:pPr>
                <a:spcAft>
                  <a:spcPts val="1000"/>
                </a:spcAft>
              </a:pPr>
              <a:r>
                <a:rPr lang="ru-RU" sz="1100">
                  <a:latin typeface="Calibri" pitchFamily="34" charset="0"/>
                </a:rPr>
                <a:t>Г</a:t>
              </a:r>
              <a:endParaRPr lang="ru-RU"/>
            </a:p>
          </p:txBody>
        </p:sp>
      </p:grpSp>
      <p:sp>
        <p:nvSpPr>
          <p:cNvPr id="64515" name="TextBox 31"/>
          <p:cNvSpPr txBox="1">
            <a:spLocks noChangeArrowheads="1"/>
          </p:cNvSpPr>
          <p:nvPr/>
        </p:nvSpPr>
        <p:spPr bwMode="auto">
          <a:xfrm>
            <a:off x="395288" y="3844925"/>
            <a:ext cx="8497887" cy="3013075"/>
          </a:xfrm>
          <a:prstGeom prst="rect">
            <a:avLst/>
          </a:prstGeom>
          <a:noFill/>
          <a:ln w="9525">
            <a:noFill/>
            <a:miter lim="800000"/>
            <a:headEnd/>
            <a:tailEnd/>
          </a:ln>
        </p:spPr>
        <p:txBody>
          <a:bodyPr>
            <a:spAutoFit/>
          </a:bodyPr>
          <a:lstStyle/>
          <a:p>
            <a:r>
              <a:rPr lang="ru-RU" sz="2400">
                <a:latin typeface="Calibri" pitchFamily="34" charset="0"/>
              </a:rPr>
              <a:t>Анализируем путь от города А до города Б и далее.</a:t>
            </a:r>
          </a:p>
          <a:p>
            <a:r>
              <a:rPr lang="ru-RU" sz="2400">
                <a:latin typeface="Calibri" pitchFamily="34" charset="0"/>
              </a:rPr>
              <a:t>Возможные варианты: А-Б-Д-К, А-Б-К, А-Б-В-К. Получили три варианта пути.</a:t>
            </a:r>
          </a:p>
          <a:p>
            <a:r>
              <a:rPr lang="ru-RU" sz="2400">
                <a:latin typeface="Calibri" pitchFamily="34" charset="0"/>
              </a:rPr>
              <a:t>Путь из А в К через В только один – А-В-К.</a:t>
            </a:r>
          </a:p>
          <a:p>
            <a:r>
              <a:rPr lang="ru-RU" sz="2400">
                <a:latin typeface="Calibri" pitchFamily="34" charset="0"/>
              </a:rPr>
              <a:t>Рассматриваем путь от А до Г и далее. Варианты: А-Г-Е-К, А-Г-К, А-Г-В-К. Итого – три пути.  Всего вариантов: 3 + 1 + 3 =7.</a:t>
            </a:r>
          </a:p>
          <a:p>
            <a:r>
              <a:rPr lang="ru-RU" sz="2400">
                <a:latin typeface="Calibri" pitchFamily="34" charset="0"/>
              </a:rPr>
              <a:t>Ответ: 7</a:t>
            </a:r>
          </a:p>
        </p:txBody>
      </p:sp>
      <p:sp>
        <p:nvSpPr>
          <p:cNvPr id="64516" name="TextBox 32"/>
          <p:cNvSpPr txBox="1">
            <a:spLocks noChangeArrowheads="1"/>
          </p:cNvSpPr>
          <p:nvPr/>
        </p:nvSpPr>
        <p:spPr bwMode="auto">
          <a:xfrm>
            <a:off x="539750" y="3213100"/>
            <a:ext cx="2736850" cy="457200"/>
          </a:xfrm>
          <a:prstGeom prst="rect">
            <a:avLst/>
          </a:prstGeom>
          <a:noFill/>
          <a:ln w="9525">
            <a:noFill/>
            <a:miter lim="800000"/>
            <a:headEnd/>
            <a:tailEnd/>
          </a:ln>
        </p:spPr>
        <p:txBody>
          <a:bodyPr>
            <a:spAutoFit/>
          </a:bodyPr>
          <a:lstStyle/>
          <a:p>
            <a:r>
              <a:rPr lang="ru-RU" sz="2400">
                <a:latin typeface="Calibri" pitchFamily="34" charset="0"/>
              </a:rPr>
              <a:t>Решение задачи:</a:t>
            </a:r>
          </a:p>
        </p:txBody>
      </p:sp>
      <p:pic>
        <p:nvPicPr>
          <p:cNvPr id="64517" name="Picture 33" descr="гот к экз"/>
          <p:cNvPicPr>
            <a:picLocks noChangeAspect="1" noChangeArrowheads="1"/>
          </p:cNvPicPr>
          <p:nvPr/>
        </p:nvPicPr>
        <p:blipFill>
          <a:blip r:embed="rId2" cstate="print"/>
          <a:srcRect/>
          <a:stretch>
            <a:fillRect/>
          </a:stretch>
        </p:blipFill>
        <p:spPr bwMode="auto">
          <a:xfrm>
            <a:off x="7596188" y="6011863"/>
            <a:ext cx="1223962" cy="8461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nvSpPr>
        <p:spPr bwMode="auto">
          <a:xfrm>
            <a:off x="287338" y="228600"/>
            <a:ext cx="8856662" cy="1552575"/>
          </a:xfrm>
          <a:prstGeom prst="rect">
            <a:avLst/>
          </a:prstGeom>
          <a:noFill/>
          <a:ln w="9525">
            <a:noFill/>
            <a:miter lim="800000"/>
            <a:headEnd/>
            <a:tailEnd/>
          </a:ln>
        </p:spPr>
        <p:txBody>
          <a:bodyPr anchor="ctr">
            <a:spAutoFit/>
          </a:bodyPr>
          <a:lstStyle/>
          <a:p>
            <a:r>
              <a:rPr lang="ru-RU" sz="2400">
                <a:latin typeface="Calibri" pitchFamily="34" charset="0"/>
              </a:rPr>
              <a:t>Задание В7.</a:t>
            </a:r>
          </a:p>
          <a:p>
            <a:pPr eaLnBrk="0" hangingPunct="0"/>
            <a:r>
              <a:rPr lang="ru-RU" sz="2400">
                <a:latin typeface="Calibri" pitchFamily="34" charset="0"/>
              </a:rPr>
              <a:t>Ваня шифрует русские слова, записывая вместо каждой буквы ее номер в алфавите (без пробелов). Номера букв даны в таблице.</a:t>
            </a:r>
          </a:p>
        </p:txBody>
      </p:sp>
      <p:graphicFrame>
        <p:nvGraphicFramePr>
          <p:cNvPr id="15444" name="Group 84"/>
          <p:cNvGraphicFramePr>
            <a:graphicFrameLocks noGrp="1"/>
          </p:cNvGraphicFramePr>
          <p:nvPr/>
        </p:nvGraphicFramePr>
        <p:xfrm>
          <a:off x="1979613" y="1989138"/>
          <a:ext cx="4319587" cy="3143252"/>
        </p:xfrm>
        <a:graphic>
          <a:graphicData uri="http://schemas.openxmlformats.org/drawingml/2006/table">
            <a:tbl>
              <a:tblPr/>
              <a:tblGrid>
                <a:gridCol w="539750"/>
                <a:gridCol w="539750"/>
                <a:gridCol w="500062"/>
                <a:gridCol w="579438"/>
                <a:gridCol w="539750"/>
                <a:gridCol w="539750"/>
                <a:gridCol w="541337"/>
                <a:gridCol w="539750"/>
              </a:tblGrid>
              <a:tr h="238125">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А</a:t>
                      </a:r>
                    </a:p>
                  </a:txBody>
                  <a:tcPr marL="68580" marR="68580" marT="0" marB="0"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1</a:t>
                      </a:r>
                    </a:p>
                  </a:txBody>
                  <a:tcPr marL="68580" marR="68580" marT="0" marB="0"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И</a:t>
                      </a:r>
                    </a:p>
                  </a:txBody>
                  <a:tcPr marL="68580" marR="68580" marT="0" marB="0"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10</a:t>
                      </a:r>
                    </a:p>
                  </a:txBody>
                  <a:tcPr marL="68580" marR="68580" marT="0" marB="0"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С</a:t>
                      </a:r>
                    </a:p>
                  </a:txBody>
                  <a:tcPr marL="68580" marR="68580" marT="0" marB="0"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19</a:t>
                      </a:r>
                    </a:p>
                  </a:txBody>
                  <a:tcPr marL="68580" marR="68580" marT="0" marB="0"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Ь</a:t>
                      </a:r>
                    </a:p>
                  </a:txBody>
                  <a:tcPr marL="68580" marR="68580" marT="0" marB="0"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28</a:t>
                      </a:r>
                    </a:p>
                  </a:txBody>
                  <a:tcPr marL="68580" marR="68580" marT="0" marB="0"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366713">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Б</a:t>
                      </a: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2</a:t>
                      </a: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Й</a:t>
                      </a: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11</a:t>
                      </a: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Т</a:t>
                      </a: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20</a:t>
                      </a: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Ы</a:t>
                      </a: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29</a:t>
                      </a: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38125">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В</a:t>
                      </a: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3</a:t>
                      </a: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К</a:t>
                      </a: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12</a:t>
                      </a: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У</a:t>
                      </a: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21</a:t>
                      </a: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Ъ</a:t>
                      </a: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30</a:t>
                      </a: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366713">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Г</a:t>
                      </a: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4</a:t>
                      </a: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Л</a:t>
                      </a: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13</a:t>
                      </a: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Ф</a:t>
                      </a: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22</a:t>
                      </a: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Э</a:t>
                      </a: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31</a:t>
                      </a: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38125">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Д</a:t>
                      </a: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5</a:t>
                      </a: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М</a:t>
                      </a: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14</a:t>
                      </a: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Х</a:t>
                      </a: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23</a:t>
                      </a: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Ю</a:t>
                      </a: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32</a:t>
                      </a: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38125">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Е</a:t>
                      </a: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6</a:t>
                      </a: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Н</a:t>
                      </a: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15</a:t>
                      </a: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Ц</a:t>
                      </a: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24</a:t>
                      </a: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Я</a:t>
                      </a: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33</a:t>
                      </a: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366713">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Ё</a:t>
                      </a: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7</a:t>
                      </a: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О</a:t>
                      </a: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16</a:t>
                      </a: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Ч</a:t>
                      </a: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25</a:t>
                      </a: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endParaRPr kumimoji="0" lang="ru-RU" sz="2200" b="0" i="0" u="none" strike="noStrike" cap="none" normalizeH="0" baseline="0" smtClean="0">
                        <a:ln>
                          <a:noFill/>
                        </a:ln>
                        <a:solidFill>
                          <a:schemeClr val="tx1"/>
                        </a:solidFill>
                        <a:effectLst/>
                        <a:latin typeface="Arial"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endParaRPr kumimoji="0" lang="ru-RU" sz="2200" b="0" i="0" u="none" strike="noStrike" cap="none" normalizeH="0" baseline="0" smtClean="0">
                        <a:ln>
                          <a:noFill/>
                        </a:ln>
                        <a:solidFill>
                          <a:schemeClr val="tx1"/>
                        </a:solidFill>
                        <a:effectLst/>
                        <a:latin typeface="Arial" charset="0"/>
                        <a:cs typeface="Times New Roman" pitchFamily="18" charset="0"/>
                      </a:endParaRP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38125">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Ж</a:t>
                      </a: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8</a:t>
                      </a: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П</a:t>
                      </a: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17</a:t>
                      </a: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Ш</a:t>
                      </a: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26</a:t>
                      </a: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endParaRPr kumimoji="0" lang="ru-RU" sz="2200" b="0" i="0" u="none" strike="noStrike" cap="none" normalizeH="0" baseline="0" smtClean="0">
                        <a:ln>
                          <a:noFill/>
                        </a:ln>
                        <a:solidFill>
                          <a:schemeClr val="tx1"/>
                        </a:solidFill>
                        <a:effectLst/>
                        <a:latin typeface="Arial"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endParaRPr kumimoji="0" lang="ru-RU" sz="2200" b="0" i="0" u="none" strike="noStrike" cap="none" normalizeH="0" baseline="0" smtClean="0">
                        <a:ln>
                          <a:noFill/>
                        </a:ln>
                        <a:solidFill>
                          <a:schemeClr val="tx1"/>
                        </a:solidFill>
                        <a:effectLst/>
                        <a:latin typeface="Arial" charset="0"/>
                        <a:cs typeface="Times New Roman" pitchFamily="18" charset="0"/>
                      </a:endParaRP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366713">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З</a:t>
                      </a: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9</a:t>
                      </a: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Р</a:t>
                      </a: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18</a:t>
                      </a: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Щ</a:t>
                      </a: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27</a:t>
                      </a: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endParaRPr kumimoji="0" lang="ru-RU" sz="2200" b="0" i="0" u="none" strike="noStrike" cap="none" normalizeH="0" baseline="0" smtClean="0">
                        <a:ln>
                          <a:noFill/>
                        </a:ln>
                        <a:solidFill>
                          <a:schemeClr val="tx1"/>
                        </a:solidFill>
                        <a:effectLst/>
                        <a:latin typeface="Arial"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endParaRPr kumimoji="0" lang="ru-RU" sz="2200" b="0" i="0" u="none" strike="noStrike" cap="none" normalizeH="0" baseline="0" smtClean="0">
                        <a:ln>
                          <a:noFill/>
                        </a:ln>
                        <a:solidFill>
                          <a:schemeClr val="tx1"/>
                        </a:solidFill>
                        <a:effectLst/>
                        <a:latin typeface="Arial" charset="0"/>
                        <a:cs typeface="Times New Roman" pitchFamily="18" charset="0"/>
                      </a:endParaRP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15442" name="Picture 85" descr="гот к экз"/>
          <p:cNvPicPr>
            <a:picLocks noChangeAspect="1" noChangeArrowheads="1"/>
          </p:cNvPicPr>
          <p:nvPr/>
        </p:nvPicPr>
        <p:blipFill>
          <a:blip r:embed="rId2" cstate="print"/>
          <a:srcRect/>
          <a:stretch>
            <a:fillRect/>
          </a:stretch>
        </p:blipFill>
        <p:spPr bwMode="auto">
          <a:xfrm>
            <a:off x="6605588" y="4724400"/>
            <a:ext cx="2538412" cy="1752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TextBox 1"/>
          <p:cNvSpPr txBox="1">
            <a:spLocks noChangeArrowheads="1"/>
          </p:cNvSpPr>
          <p:nvPr/>
        </p:nvSpPr>
        <p:spPr bwMode="auto">
          <a:xfrm>
            <a:off x="395288" y="260350"/>
            <a:ext cx="8280400" cy="1200150"/>
          </a:xfrm>
          <a:prstGeom prst="rect">
            <a:avLst/>
          </a:prstGeom>
          <a:noFill/>
          <a:ln w="9525">
            <a:noFill/>
            <a:miter lim="800000"/>
            <a:headEnd/>
            <a:tailEnd/>
          </a:ln>
        </p:spPr>
        <p:txBody>
          <a:bodyPr>
            <a:spAutoFit/>
          </a:bodyPr>
          <a:lstStyle/>
          <a:p>
            <a:r>
              <a:rPr lang="ru-RU" sz="2400">
                <a:latin typeface="Calibri" pitchFamily="34" charset="0"/>
              </a:rPr>
              <a:t>Проверь себя.</a:t>
            </a:r>
          </a:p>
          <a:p>
            <a:r>
              <a:rPr lang="ru-RU" sz="2400">
                <a:latin typeface="Calibri" pitchFamily="34" charset="0"/>
              </a:rPr>
              <a:t>Реши аналогичное задание для следующих схем и сверь с ответом.</a:t>
            </a:r>
          </a:p>
        </p:txBody>
      </p:sp>
      <p:grpSp>
        <p:nvGrpSpPr>
          <p:cNvPr id="65538" name="Group 1"/>
          <p:cNvGrpSpPr>
            <a:grpSpLocks/>
          </p:cNvGrpSpPr>
          <p:nvPr/>
        </p:nvGrpSpPr>
        <p:grpSpPr bwMode="auto">
          <a:xfrm>
            <a:off x="1619250" y="1196975"/>
            <a:ext cx="3663950" cy="2447925"/>
            <a:chOff x="1563" y="1260"/>
            <a:chExt cx="4407" cy="2580"/>
          </a:xfrm>
        </p:grpSpPr>
        <p:sp>
          <p:nvSpPr>
            <p:cNvPr id="65594" name="Text Box 2"/>
            <p:cNvSpPr txBox="1">
              <a:spLocks noChangeArrowheads="1"/>
            </p:cNvSpPr>
            <p:nvPr/>
          </p:nvSpPr>
          <p:spPr bwMode="auto">
            <a:xfrm>
              <a:off x="1563" y="2349"/>
              <a:ext cx="402" cy="435"/>
            </a:xfrm>
            <a:prstGeom prst="rect">
              <a:avLst/>
            </a:prstGeom>
            <a:noFill/>
            <a:ln w="9525">
              <a:noFill/>
              <a:miter lim="800000"/>
              <a:headEnd/>
              <a:tailEnd/>
            </a:ln>
          </p:spPr>
          <p:txBody>
            <a:bodyPr/>
            <a:lstStyle/>
            <a:p>
              <a:pPr>
                <a:spcAft>
                  <a:spcPts val="1000"/>
                </a:spcAft>
              </a:pPr>
              <a:r>
                <a:rPr lang="ru-RU" sz="1100">
                  <a:latin typeface="Calibri" pitchFamily="34" charset="0"/>
                </a:rPr>
                <a:t>А</a:t>
              </a:r>
              <a:endParaRPr lang="ru-RU"/>
            </a:p>
          </p:txBody>
        </p:sp>
        <p:grpSp>
          <p:nvGrpSpPr>
            <p:cNvPr id="65595" name="Group 3"/>
            <p:cNvGrpSpPr>
              <a:grpSpLocks/>
            </p:cNvGrpSpPr>
            <p:nvPr/>
          </p:nvGrpSpPr>
          <p:grpSpPr bwMode="auto">
            <a:xfrm>
              <a:off x="1935" y="1260"/>
              <a:ext cx="4035" cy="2580"/>
              <a:chOff x="2025" y="1170"/>
              <a:chExt cx="4035" cy="2580"/>
            </a:xfrm>
          </p:grpSpPr>
          <p:cxnSp>
            <p:nvCxnSpPr>
              <p:cNvPr id="65596" name="AutoShape 4"/>
              <p:cNvCxnSpPr>
                <a:cxnSpLocks noChangeShapeType="1"/>
              </p:cNvCxnSpPr>
              <p:nvPr/>
            </p:nvCxnSpPr>
            <p:spPr bwMode="auto">
              <a:xfrm>
                <a:off x="2130" y="2445"/>
                <a:ext cx="1380" cy="0"/>
              </a:xfrm>
              <a:prstGeom prst="straightConnector1">
                <a:avLst/>
              </a:prstGeom>
              <a:noFill/>
              <a:ln w="9525">
                <a:solidFill>
                  <a:srgbClr val="000000"/>
                </a:solidFill>
                <a:round/>
                <a:headEnd/>
                <a:tailEnd type="triangle" w="med" len="med"/>
              </a:ln>
            </p:spPr>
          </p:cxnSp>
          <p:cxnSp>
            <p:nvCxnSpPr>
              <p:cNvPr id="65597" name="AutoShape 5"/>
              <p:cNvCxnSpPr>
                <a:cxnSpLocks noChangeShapeType="1"/>
              </p:cNvCxnSpPr>
              <p:nvPr/>
            </p:nvCxnSpPr>
            <p:spPr bwMode="auto">
              <a:xfrm>
                <a:off x="3105" y="1515"/>
                <a:ext cx="1350" cy="0"/>
              </a:xfrm>
              <a:prstGeom prst="straightConnector1">
                <a:avLst/>
              </a:prstGeom>
              <a:noFill/>
              <a:ln w="9525">
                <a:solidFill>
                  <a:srgbClr val="000000"/>
                </a:solidFill>
                <a:round/>
                <a:headEnd/>
                <a:tailEnd type="triangle" w="med" len="med"/>
              </a:ln>
            </p:spPr>
          </p:cxnSp>
          <p:cxnSp>
            <p:nvCxnSpPr>
              <p:cNvPr id="65598" name="AutoShape 6"/>
              <p:cNvCxnSpPr>
                <a:cxnSpLocks noChangeShapeType="1"/>
              </p:cNvCxnSpPr>
              <p:nvPr/>
            </p:nvCxnSpPr>
            <p:spPr bwMode="auto">
              <a:xfrm flipH="1" flipV="1">
                <a:off x="3087" y="1635"/>
                <a:ext cx="423" cy="675"/>
              </a:xfrm>
              <a:prstGeom prst="straightConnector1">
                <a:avLst/>
              </a:prstGeom>
              <a:noFill/>
              <a:ln w="9525">
                <a:solidFill>
                  <a:srgbClr val="000000"/>
                </a:solidFill>
                <a:round/>
                <a:headEnd/>
                <a:tailEnd type="triangle" w="med" len="med"/>
              </a:ln>
            </p:spPr>
          </p:cxnSp>
          <p:cxnSp>
            <p:nvCxnSpPr>
              <p:cNvPr id="65599" name="AutoShape 7"/>
              <p:cNvCxnSpPr>
                <a:cxnSpLocks noChangeShapeType="1"/>
              </p:cNvCxnSpPr>
              <p:nvPr/>
            </p:nvCxnSpPr>
            <p:spPr bwMode="auto">
              <a:xfrm>
                <a:off x="3663" y="2445"/>
                <a:ext cx="1752" cy="0"/>
              </a:xfrm>
              <a:prstGeom prst="straightConnector1">
                <a:avLst/>
              </a:prstGeom>
              <a:noFill/>
              <a:ln w="9525">
                <a:solidFill>
                  <a:srgbClr val="000000"/>
                </a:solidFill>
                <a:round/>
                <a:headEnd/>
                <a:tailEnd type="triangle" w="med" len="med"/>
              </a:ln>
            </p:spPr>
          </p:cxnSp>
          <p:cxnSp>
            <p:nvCxnSpPr>
              <p:cNvPr id="65600" name="AutoShape 8"/>
              <p:cNvCxnSpPr>
                <a:cxnSpLocks noChangeShapeType="1"/>
              </p:cNvCxnSpPr>
              <p:nvPr/>
            </p:nvCxnSpPr>
            <p:spPr bwMode="auto">
              <a:xfrm>
                <a:off x="4650" y="1620"/>
                <a:ext cx="960" cy="825"/>
              </a:xfrm>
              <a:prstGeom prst="straightConnector1">
                <a:avLst/>
              </a:prstGeom>
              <a:noFill/>
              <a:ln w="9525">
                <a:solidFill>
                  <a:srgbClr val="000000"/>
                </a:solidFill>
                <a:round/>
                <a:headEnd/>
                <a:tailEnd type="triangle" w="med" len="med"/>
              </a:ln>
            </p:spPr>
          </p:cxnSp>
          <p:cxnSp>
            <p:nvCxnSpPr>
              <p:cNvPr id="65601" name="AutoShape 9"/>
              <p:cNvCxnSpPr>
                <a:cxnSpLocks noChangeShapeType="1"/>
              </p:cNvCxnSpPr>
              <p:nvPr/>
            </p:nvCxnSpPr>
            <p:spPr bwMode="auto">
              <a:xfrm flipV="1">
                <a:off x="4575" y="2445"/>
                <a:ext cx="930" cy="870"/>
              </a:xfrm>
              <a:prstGeom prst="straightConnector1">
                <a:avLst/>
              </a:prstGeom>
              <a:noFill/>
              <a:ln w="9525">
                <a:solidFill>
                  <a:srgbClr val="000000"/>
                </a:solidFill>
                <a:round/>
                <a:headEnd/>
                <a:tailEnd type="triangle" w="med" len="med"/>
              </a:ln>
            </p:spPr>
          </p:cxnSp>
          <p:cxnSp>
            <p:nvCxnSpPr>
              <p:cNvPr id="65602" name="AutoShape 10"/>
              <p:cNvCxnSpPr>
                <a:cxnSpLocks noChangeShapeType="1"/>
              </p:cNvCxnSpPr>
              <p:nvPr/>
            </p:nvCxnSpPr>
            <p:spPr bwMode="auto">
              <a:xfrm flipV="1">
                <a:off x="3663" y="1635"/>
                <a:ext cx="867" cy="734"/>
              </a:xfrm>
              <a:prstGeom prst="straightConnector1">
                <a:avLst/>
              </a:prstGeom>
              <a:noFill/>
              <a:ln w="9525">
                <a:solidFill>
                  <a:srgbClr val="000000"/>
                </a:solidFill>
                <a:round/>
                <a:headEnd/>
                <a:tailEnd type="triangle" w="med" len="med"/>
              </a:ln>
            </p:spPr>
          </p:cxnSp>
          <p:cxnSp>
            <p:nvCxnSpPr>
              <p:cNvPr id="65603" name="AutoShape 11"/>
              <p:cNvCxnSpPr>
                <a:cxnSpLocks noChangeShapeType="1"/>
              </p:cNvCxnSpPr>
              <p:nvPr/>
            </p:nvCxnSpPr>
            <p:spPr bwMode="auto">
              <a:xfrm flipV="1">
                <a:off x="2025" y="1635"/>
                <a:ext cx="915" cy="825"/>
              </a:xfrm>
              <a:prstGeom prst="straightConnector1">
                <a:avLst/>
              </a:prstGeom>
              <a:noFill/>
              <a:ln w="9525">
                <a:solidFill>
                  <a:srgbClr val="000000"/>
                </a:solidFill>
                <a:round/>
                <a:headEnd/>
                <a:tailEnd type="triangle" w="med" len="med"/>
              </a:ln>
            </p:spPr>
          </p:cxnSp>
          <p:cxnSp>
            <p:nvCxnSpPr>
              <p:cNvPr id="65604" name="AutoShape 12"/>
              <p:cNvCxnSpPr>
                <a:cxnSpLocks noChangeShapeType="1"/>
              </p:cNvCxnSpPr>
              <p:nvPr/>
            </p:nvCxnSpPr>
            <p:spPr bwMode="auto">
              <a:xfrm>
                <a:off x="3060" y="3315"/>
                <a:ext cx="1470" cy="0"/>
              </a:xfrm>
              <a:prstGeom prst="straightConnector1">
                <a:avLst/>
              </a:prstGeom>
              <a:noFill/>
              <a:ln w="9525">
                <a:solidFill>
                  <a:srgbClr val="000000"/>
                </a:solidFill>
                <a:round/>
                <a:headEnd/>
                <a:tailEnd type="triangle" w="med" len="med"/>
              </a:ln>
            </p:spPr>
          </p:cxnSp>
          <p:cxnSp>
            <p:nvCxnSpPr>
              <p:cNvPr id="65605" name="AutoShape 13"/>
              <p:cNvCxnSpPr>
                <a:cxnSpLocks noChangeShapeType="1"/>
              </p:cNvCxnSpPr>
              <p:nvPr/>
            </p:nvCxnSpPr>
            <p:spPr bwMode="auto">
              <a:xfrm>
                <a:off x="2130" y="2445"/>
                <a:ext cx="885" cy="766"/>
              </a:xfrm>
              <a:prstGeom prst="straightConnector1">
                <a:avLst/>
              </a:prstGeom>
              <a:noFill/>
              <a:ln w="9525">
                <a:solidFill>
                  <a:srgbClr val="000000"/>
                </a:solidFill>
                <a:round/>
                <a:headEnd/>
                <a:tailEnd type="triangle" w="med" len="med"/>
              </a:ln>
            </p:spPr>
          </p:cxnSp>
          <p:sp>
            <p:nvSpPr>
              <p:cNvPr id="65606" name="Oval 14"/>
              <p:cNvSpPr>
                <a:spLocks noChangeArrowheads="1"/>
              </p:cNvSpPr>
              <p:nvPr/>
            </p:nvSpPr>
            <p:spPr bwMode="auto">
              <a:xfrm>
                <a:off x="2952" y="3211"/>
                <a:ext cx="198" cy="198"/>
              </a:xfrm>
              <a:prstGeom prst="ellipse">
                <a:avLst/>
              </a:prstGeom>
              <a:solidFill>
                <a:srgbClr val="000000"/>
              </a:solidFill>
              <a:ln w="38100">
                <a:solidFill>
                  <a:srgbClr val="F2F2F2"/>
                </a:solidFill>
                <a:round/>
                <a:headEnd/>
                <a:tailEnd/>
              </a:ln>
            </p:spPr>
            <p:txBody>
              <a:bodyPr/>
              <a:lstStyle/>
              <a:p>
                <a:endParaRPr lang="ru-RU">
                  <a:latin typeface="Calibri" pitchFamily="34" charset="0"/>
                </a:endParaRPr>
              </a:p>
            </p:txBody>
          </p:sp>
          <p:sp>
            <p:nvSpPr>
              <p:cNvPr id="65607" name="Oval 15"/>
              <p:cNvSpPr>
                <a:spLocks noChangeArrowheads="1"/>
              </p:cNvSpPr>
              <p:nvPr/>
            </p:nvSpPr>
            <p:spPr bwMode="auto">
              <a:xfrm>
                <a:off x="5505" y="2445"/>
                <a:ext cx="198" cy="198"/>
              </a:xfrm>
              <a:prstGeom prst="ellipse">
                <a:avLst/>
              </a:prstGeom>
              <a:solidFill>
                <a:srgbClr val="000000"/>
              </a:solidFill>
              <a:ln w="38100">
                <a:solidFill>
                  <a:srgbClr val="F2F2F2"/>
                </a:solidFill>
                <a:round/>
                <a:headEnd/>
                <a:tailEnd/>
              </a:ln>
            </p:spPr>
            <p:txBody>
              <a:bodyPr/>
              <a:lstStyle/>
              <a:p>
                <a:endParaRPr lang="ru-RU">
                  <a:latin typeface="Calibri" pitchFamily="34" charset="0"/>
                </a:endParaRPr>
              </a:p>
            </p:txBody>
          </p:sp>
          <p:sp>
            <p:nvSpPr>
              <p:cNvPr id="65608" name="Oval 16"/>
              <p:cNvSpPr>
                <a:spLocks noChangeArrowheads="1"/>
              </p:cNvSpPr>
              <p:nvPr/>
            </p:nvSpPr>
            <p:spPr bwMode="auto">
              <a:xfrm>
                <a:off x="4455" y="1407"/>
                <a:ext cx="198" cy="198"/>
              </a:xfrm>
              <a:prstGeom prst="ellipse">
                <a:avLst/>
              </a:prstGeom>
              <a:solidFill>
                <a:srgbClr val="000000"/>
              </a:solidFill>
              <a:ln w="38100">
                <a:solidFill>
                  <a:srgbClr val="F2F2F2"/>
                </a:solidFill>
                <a:round/>
                <a:headEnd/>
                <a:tailEnd/>
              </a:ln>
            </p:spPr>
            <p:txBody>
              <a:bodyPr/>
              <a:lstStyle/>
              <a:p>
                <a:endParaRPr lang="ru-RU">
                  <a:latin typeface="Calibri" pitchFamily="34" charset="0"/>
                </a:endParaRPr>
              </a:p>
            </p:txBody>
          </p:sp>
          <p:sp>
            <p:nvSpPr>
              <p:cNvPr id="65609" name="Oval 17"/>
              <p:cNvSpPr>
                <a:spLocks noChangeArrowheads="1"/>
              </p:cNvSpPr>
              <p:nvPr/>
            </p:nvSpPr>
            <p:spPr bwMode="auto">
              <a:xfrm>
                <a:off x="2907" y="1407"/>
                <a:ext cx="198" cy="198"/>
              </a:xfrm>
              <a:prstGeom prst="ellipse">
                <a:avLst/>
              </a:prstGeom>
              <a:solidFill>
                <a:srgbClr val="000000"/>
              </a:solidFill>
              <a:ln w="38100">
                <a:solidFill>
                  <a:srgbClr val="F2F2F2"/>
                </a:solidFill>
                <a:round/>
                <a:headEnd/>
                <a:tailEnd/>
              </a:ln>
            </p:spPr>
            <p:txBody>
              <a:bodyPr/>
              <a:lstStyle/>
              <a:p>
                <a:endParaRPr lang="ru-RU">
                  <a:latin typeface="Calibri" pitchFamily="34" charset="0"/>
                </a:endParaRPr>
              </a:p>
            </p:txBody>
          </p:sp>
          <p:sp>
            <p:nvSpPr>
              <p:cNvPr id="65610" name="Oval 18"/>
              <p:cNvSpPr>
                <a:spLocks noChangeArrowheads="1"/>
              </p:cNvSpPr>
              <p:nvPr/>
            </p:nvSpPr>
            <p:spPr bwMode="auto">
              <a:xfrm>
                <a:off x="3510" y="2247"/>
                <a:ext cx="198" cy="198"/>
              </a:xfrm>
              <a:prstGeom prst="ellipse">
                <a:avLst/>
              </a:prstGeom>
              <a:solidFill>
                <a:srgbClr val="000000"/>
              </a:solidFill>
              <a:ln w="38100">
                <a:solidFill>
                  <a:srgbClr val="F2F2F2"/>
                </a:solidFill>
                <a:round/>
                <a:headEnd/>
                <a:tailEnd/>
              </a:ln>
            </p:spPr>
            <p:txBody>
              <a:bodyPr/>
              <a:lstStyle/>
              <a:p>
                <a:endParaRPr lang="ru-RU">
                  <a:latin typeface="Calibri" pitchFamily="34" charset="0"/>
                </a:endParaRPr>
              </a:p>
            </p:txBody>
          </p:sp>
          <p:sp>
            <p:nvSpPr>
              <p:cNvPr id="65611" name="Oval 19"/>
              <p:cNvSpPr>
                <a:spLocks noChangeArrowheads="1"/>
              </p:cNvSpPr>
              <p:nvPr/>
            </p:nvSpPr>
            <p:spPr bwMode="auto">
              <a:xfrm>
                <a:off x="2040" y="2310"/>
                <a:ext cx="198" cy="198"/>
              </a:xfrm>
              <a:prstGeom prst="ellipse">
                <a:avLst/>
              </a:prstGeom>
              <a:solidFill>
                <a:srgbClr val="000000"/>
              </a:solidFill>
              <a:ln w="38100">
                <a:solidFill>
                  <a:srgbClr val="F2F2F2"/>
                </a:solidFill>
                <a:round/>
                <a:headEnd/>
                <a:tailEnd/>
              </a:ln>
            </p:spPr>
            <p:txBody>
              <a:bodyPr/>
              <a:lstStyle/>
              <a:p>
                <a:endParaRPr lang="ru-RU">
                  <a:latin typeface="Calibri" pitchFamily="34" charset="0"/>
                </a:endParaRPr>
              </a:p>
            </p:txBody>
          </p:sp>
          <p:sp>
            <p:nvSpPr>
              <p:cNvPr id="65612" name="Oval 20"/>
              <p:cNvSpPr>
                <a:spLocks noChangeArrowheads="1"/>
              </p:cNvSpPr>
              <p:nvPr/>
            </p:nvSpPr>
            <p:spPr bwMode="auto">
              <a:xfrm>
                <a:off x="4530" y="3211"/>
                <a:ext cx="198" cy="198"/>
              </a:xfrm>
              <a:prstGeom prst="ellipse">
                <a:avLst/>
              </a:prstGeom>
              <a:solidFill>
                <a:srgbClr val="000000"/>
              </a:solidFill>
              <a:ln w="38100">
                <a:solidFill>
                  <a:srgbClr val="F2F2F2"/>
                </a:solidFill>
                <a:round/>
                <a:headEnd/>
                <a:tailEnd/>
              </a:ln>
            </p:spPr>
            <p:txBody>
              <a:bodyPr/>
              <a:lstStyle/>
              <a:p>
                <a:endParaRPr lang="ru-RU">
                  <a:latin typeface="Calibri" pitchFamily="34" charset="0"/>
                </a:endParaRPr>
              </a:p>
            </p:txBody>
          </p:sp>
          <p:sp>
            <p:nvSpPr>
              <p:cNvPr id="65613" name="Text Box 21"/>
              <p:cNvSpPr txBox="1">
                <a:spLocks noChangeArrowheads="1"/>
              </p:cNvSpPr>
              <p:nvPr/>
            </p:nvSpPr>
            <p:spPr bwMode="auto">
              <a:xfrm>
                <a:off x="5658" y="2310"/>
                <a:ext cx="402" cy="435"/>
              </a:xfrm>
              <a:prstGeom prst="rect">
                <a:avLst/>
              </a:prstGeom>
              <a:noFill/>
              <a:ln w="9525">
                <a:noFill/>
                <a:miter lim="800000"/>
                <a:headEnd/>
                <a:tailEnd/>
              </a:ln>
            </p:spPr>
            <p:txBody>
              <a:bodyPr/>
              <a:lstStyle/>
              <a:p>
                <a:pPr>
                  <a:spcAft>
                    <a:spcPts val="1000"/>
                  </a:spcAft>
                </a:pPr>
                <a:r>
                  <a:rPr lang="ru-RU" sz="1100">
                    <a:latin typeface="Calibri" pitchFamily="34" charset="0"/>
                  </a:rPr>
                  <a:t>К</a:t>
                </a:r>
                <a:endParaRPr lang="ru-RU"/>
              </a:p>
            </p:txBody>
          </p:sp>
          <p:sp>
            <p:nvSpPr>
              <p:cNvPr id="65614" name="Text Box 22"/>
              <p:cNvSpPr txBox="1">
                <a:spLocks noChangeArrowheads="1"/>
              </p:cNvSpPr>
              <p:nvPr/>
            </p:nvSpPr>
            <p:spPr bwMode="auto">
              <a:xfrm>
                <a:off x="2505" y="1275"/>
                <a:ext cx="402" cy="435"/>
              </a:xfrm>
              <a:prstGeom prst="rect">
                <a:avLst/>
              </a:prstGeom>
              <a:noFill/>
              <a:ln w="9525">
                <a:noFill/>
                <a:miter lim="800000"/>
                <a:headEnd/>
                <a:tailEnd/>
              </a:ln>
            </p:spPr>
            <p:txBody>
              <a:bodyPr/>
              <a:lstStyle/>
              <a:p>
                <a:pPr>
                  <a:spcAft>
                    <a:spcPts val="1000"/>
                  </a:spcAft>
                </a:pPr>
                <a:r>
                  <a:rPr lang="ru-RU" sz="1100">
                    <a:latin typeface="Calibri" pitchFamily="34" charset="0"/>
                  </a:rPr>
                  <a:t>Б</a:t>
                </a:r>
                <a:endParaRPr lang="ru-RU"/>
              </a:p>
            </p:txBody>
          </p:sp>
          <p:sp>
            <p:nvSpPr>
              <p:cNvPr id="65615" name="Text Box 23"/>
              <p:cNvSpPr txBox="1">
                <a:spLocks noChangeArrowheads="1"/>
              </p:cNvSpPr>
              <p:nvPr/>
            </p:nvSpPr>
            <p:spPr bwMode="auto">
              <a:xfrm>
                <a:off x="4035" y="1170"/>
                <a:ext cx="402" cy="435"/>
              </a:xfrm>
              <a:prstGeom prst="rect">
                <a:avLst/>
              </a:prstGeom>
              <a:noFill/>
              <a:ln w="9525">
                <a:noFill/>
                <a:miter lim="800000"/>
                <a:headEnd/>
                <a:tailEnd/>
              </a:ln>
            </p:spPr>
            <p:txBody>
              <a:bodyPr/>
              <a:lstStyle/>
              <a:p>
                <a:pPr>
                  <a:spcAft>
                    <a:spcPts val="1000"/>
                  </a:spcAft>
                </a:pPr>
                <a:r>
                  <a:rPr lang="ru-RU" sz="1100">
                    <a:latin typeface="Calibri" pitchFamily="34" charset="0"/>
                  </a:rPr>
                  <a:t>Д</a:t>
                </a:r>
                <a:endParaRPr lang="ru-RU"/>
              </a:p>
            </p:txBody>
          </p:sp>
          <p:sp>
            <p:nvSpPr>
              <p:cNvPr id="65616" name="Text Box 24"/>
              <p:cNvSpPr txBox="1">
                <a:spLocks noChangeArrowheads="1"/>
              </p:cNvSpPr>
              <p:nvPr/>
            </p:nvSpPr>
            <p:spPr bwMode="auto">
              <a:xfrm>
                <a:off x="3708" y="2073"/>
                <a:ext cx="402" cy="435"/>
              </a:xfrm>
              <a:prstGeom prst="rect">
                <a:avLst/>
              </a:prstGeom>
              <a:noFill/>
              <a:ln w="9525">
                <a:noFill/>
                <a:miter lim="800000"/>
                <a:headEnd/>
                <a:tailEnd/>
              </a:ln>
            </p:spPr>
            <p:txBody>
              <a:bodyPr/>
              <a:lstStyle/>
              <a:p>
                <a:pPr>
                  <a:spcAft>
                    <a:spcPts val="1000"/>
                  </a:spcAft>
                </a:pPr>
                <a:r>
                  <a:rPr lang="ru-RU" sz="1100">
                    <a:latin typeface="Calibri" pitchFamily="34" charset="0"/>
                  </a:rPr>
                  <a:t>В</a:t>
                </a:r>
                <a:endParaRPr lang="ru-RU"/>
              </a:p>
            </p:txBody>
          </p:sp>
          <p:sp>
            <p:nvSpPr>
              <p:cNvPr id="65617" name="Text Box 25"/>
              <p:cNvSpPr txBox="1">
                <a:spLocks noChangeArrowheads="1"/>
              </p:cNvSpPr>
              <p:nvPr/>
            </p:nvSpPr>
            <p:spPr bwMode="auto">
              <a:xfrm>
                <a:off x="2613" y="3211"/>
                <a:ext cx="402" cy="435"/>
              </a:xfrm>
              <a:prstGeom prst="rect">
                <a:avLst/>
              </a:prstGeom>
              <a:noFill/>
              <a:ln w="9525">
                <a:noFill/>
                <a:miter lim="800000"/>
                <a:headEnd/>
                <a:tailEnd/>
              </a:ln>
            </p:spPr>
            <p:txBody>
              <a:bodyPr/>
              <a:lstStyle/>
              <a:p>
                <a:pPr>
                  <a:spcAft>
                    <a:spcPts val="1000"/>
                  </a:spcAft>
                </a:pPr>
                <a:r>
                  <a:rPr lang="ru-RU" sz="1100">
                    <a:latin typeface="Calibri" pitchFamily="34" charset="0"/>
                  </a:rPr>
                  <a:t>Г</a:t>
                </a:r>
                <a:endParaRPr lang="ru-RU"/>
              </a:p>
            </p:txBody>
          </p:sp>
          <p:sp>
            <p:nvSpPr>
              <p:cNvPr id="65618" name="Text Box 26"/>
              <p:cNvSpPr txBox="1">
                <a:spLocks noChangeArrowheads="1"/>
              </p:cNvSpPr>
              <p:nvPr/>
            </p:nvSpPr>
            <p:spPr bwMode="auto">
              <a:xfrm>
                <a:off x="4455" y="3315"/>
                <a:ext cx="402" cy="435"/>
              </a:xfrm>
              <a:prstGeom prst="rect">
                <a:avLst/>
              </a:prstGeom>
              <a:noFill/>
              <a:ln w="9525">
                <a:noFill/>
                <a:miter lim="800000"/>
                <a:headEnd/>
                <a:tailEnd/>
              </a:ln>
            </p:spPr>
            <p:txBody>
              <a:bodyPr/>
              <a:lstStyle/>
              <a:p>
                <a:pPr>
                  <a:spcAft>
                    <a:spcPts val="1000"/>
                  </a:spcAft>
                </a:pPr>
                <a:r>
                  <a:rPr lang="ru-RU" sz="1100">
                    <a:latin typeface="Calibri" pitchFamily="34" charset="0"/>
                  </a:rPr>
                  <a:t>Е</a:t>
                </a:r>
                <a:endParaRPr lang="ru-RU"/>
              </a:p>
            </p:txBody>
          </p:sp>
          <p:cxnSp>
            <p:nvCxnSpPr>
              <p:cNvPr id="65619" name="AutoShape 27"/>
              <p:cNvCxnSpPr>
                <a:cxnSpLocks noChangeShapeType="1"/>
              </p:cNvCxnSpPr>
              <p:nvPr/>
            </p:nvCxnSpPr>
            <p:spPr bwMode="auto">
              <a:xfrm flipV="1">
                <a:off x="3087" y="2508"/>
                <a:ext cx="2205" cy="822"/>
              </a:xfrm>
              <a:prstGeom prst="straightConnector1">
                <a:avLst/>
              </a:prstGeom>
              <a:noFill/>
              <a:ln w="9525">
                <a:solidFill>
                  <a:srgbClr val="000000"/>
                </a:solidFill>
                <a:round/>
                <a:headEnd/>
                <a:tailEnd type="triangle" w="med" len="med"/>
              </a:ln>
            </p:spPr>
          </p:cxnSp>
        </p:grpSp>
      </p:grpSp>
      <p:grpSp>
        <p:nvGrpSpPr>
          <p:cNvPr id="65539" name="Group 28"/>
          <p:cNvGrpSpPr>
            <a:grpSpLocks/>
          </p:cNvGrpSpPr>
          <p:nvPr/>
        </p:nvGrpSpPr>
        <p:grpSpPr bwMode="auto">
          <a:xfrm>
            <a:off x="611188" y="3860800"/>
            <a:ext cx="3435350" cy="2214563"/>
            <a:chOff x="1503" y="12210"/>
            <a:chExt cx="4332" cy="2580"/>
          </a:xfrm>
        </p:grpSpPr>
        <p:cxnSp>
          <p:nvCxnSpPr>
            <p:cNvPr id="65570" name="AutoShape 29"/>
            <p:cNvCxnSpPr>
              <a:cxnSpLocks noChangeShapeType="1"/>
            </p:cNvCxnSpPr>
            <p:nvPr/>
          </p:nvCxnSpPr>
          <p:spPr bwMode="auto">
            <a:xfrm>
              <a:off x="1905" y="13485"/>
              <a:ext cx="1380" cy="0"/>
            </a:xfrm>
            <a:prstGeom prst="straightConnector1">
              <a:avLst/>
            </a:prstGeom>
            <a:noFill/>
            <a:ln w="9525">
              <a:solidFill>
                <a:srgbClr val="000000"/>
              </a:solidFill>
              <a:round/>
              <a:headEnd/>
              <a:tailEnd type="triangle" w="med" len="med"/>
            </a:ln>
          </p:spPr>
        </p:cxnSp>
        <p:cxnSp>
          <p:nvCxnSpPr>
            <p:cNvPr id="65571" name="AutoShape 30"/>
            <p:cNvCxnSpPr>
              <a:cxnSpLocks noChangeShapeType="1"/>
            </p:cNvCxnSpPr>
            <p:nvPr/>
          </p:nvCxnSpPr>
          <p:spPr bwMode="auto">
            <a:xfrm>
              <a:off x="2880" y="12555"/>
              <a:ext cx="1350" cy="0"/>
            </a:xfrm>
            <a:prstGeom prst="straightConnector1">
              <a:avLst/>
            </a:prstGeom>
            <a:noFill/>
            <a:ln w="9525">
              <a:solidFill>
                <a:srgbClr val="000000"/>
              </a:solidFill>
              <a:round/>
              <a:headEnd/>
              <a:tailEnd type="triangle" w="med" len="med"/>
            </a:ln>
          </p:spPr>
        </p:cxnSp>
        <p:cxnSp>
          <p:nvCxnSpPr>
            <p:cNvPr id="65572" name="AutoShape 31"/>
            <p:cNvCxnSpPr>
              <a:cxnSpLocks noChangeShapeType="1"/>
            </p:cNvCxnSpPr>
            <p:nvPr/>
          </p:nvCxnSpPr>
          <p:spPr bwMode="auto">
            <a:xfrm>
              <a:off x="2835" y="12750"/>
              <a:ext cx="450" cy="600"/>
            </a:xfrm>
            <a:prstGeom prst="straightConnector1">
              <a:avLst/>
            </a:prstGeom>
            <a:noFill/>
            <a:ln w="9525">
              <a:solidFill>
                <a:srgbClr val="000000"/>
              </a:solidFill>
              <a:round/>
              <a:headEnd/>
              <a:tailEnd type="triangle" w="med" len="med"/>
            </a:ln>
          </p:spPr>
        </p:cxnSp>
        <p:cxnSp>
          <p:nvCxnSpPr>
            <p:cNvPr id="65573" name="AutoShape 32"/>
            <p:cNvCxnSpPr>
              <a:cxnSpLocks noChangeShapeType="1"/>
            </p:cNvCxnSpPr>
            <p:nvPr/>
          </p:nvCxnSpPr>
          <p:spPr bwMode="auto">
            <a:xfrm>
              <a:off x="3438" y="13485"/>
              <a:ext cx="792" cy="766"/>
            </a:xfrm>
            <a:prstGeom prst="straightConnector1">
              <a:avLst/>
            </a:prstGeom>
            <a:noFill/>
            <a:ln w="9525">
              <a:solidFill>
                <a:srgbClr val="000000"/>
              </a:solidFill>
              <a:round/>
              <a:headEnd/>
              <a:tailEnd type="triangle" w="med" len="med"/>
            </a:ln>
          </p:spPr>
        </p:cxnSp>
        <p:cxnSp>
          <p:nvCxnSpPr>
            <p:cNvPr id="65574" name="AutoShape 33"/>
            <p:cNvCxnSpPr>
              <a:cxnSpLocks noChangeShapeType="1"/>
            </p:cNvCxnSpPr>
            <p:nvPr/>
          </p:nvCxnSpPr>
          <p:spPr bwMode="auto">
            <a:xfrm>
              <a:off x="4425" y="12660"/>
              <a:ext cx="960" cy="825"/>
            </a:xfrm>
            <a:prstGeom prst="straightConnector1">
              <a:avLst/>
            </a:prstGeom>
            <a:noFill/>
            <a:ln w="9525">
              <a:solidFill>
                <a:srgbClr val="000000"/>
              </a:solidFill>
              <a:round/>
              <a:headEnd/>
              <a:tailEnd type="triangle" w="med" len="med"/>
            </a:ln>
          </p:spPr>
        </p:cxnSp>
        <p:cxnSp>
          <p:nvCxnSpPr>
            <p:cNvPr id="65575" name="AutoShape 34"/>
            <p:cNvCxnSpPr>
              <a:cxnSpLocks noChangeShapeType="1"/>
            </p:cNvCxnSpPr>
            <p:nvPr/>
          </p:nvCxnSpPr>
          <p:spPr bwMode="auto">
            <a:xfrm flipV="1">
              <a:off x="4350" y="13485"/>
              <a:ext cx="930" cy="870"/>
            </a:xfrm>
            <a:prstGeom prst="straightConnector1">
              <a:avLst/>
            </a:prstGeom>
            <a:noFill/>
            <a:ln w="9525">
              <a:solidFill>
                <a:srgbClr val="000000"/>
              </a:solidFill>
              <a:round/>
              <a:headEnd/>
              <a:tailEnd type="triangle" w="med" len="med"/>
            </a:ln>
          </p:spPr>
        </p:cxnSp>
        <p:cxnSp>
          <p:nvCxnSpPr>
            <p:cNvPr id="65576" name="AutoShape 35"/>
            <p:cNvCxnSpPr>
              <a:cxnSpLocks noChangeShapeType="1"/>
            </p:cNvCxnSpPr>
            <p:nvPr/>
          </p:nvCxnSpPr>
          <p:spPr bwMode="auto">
            <a:xfrm flipV="1">
              <a:off x="2820" y="13621"/>
              <a:ext cx="465" cy="734"/>
            </a:xfrm>
            <a:prstGeom prst="straightConnector1">
              <a:avLst/>
            </a:prstGeom>
            <a:noFill/>
            <a:ln w="9525">
              <a:solidFill>
                <a:srgbClr val="000000"/>
              </a:solidFill>
              <a:round/>
              <a:headEnd/>
              <a:tailEnd type="triangle" w="med" len="med"/>
            </a:ln>
          </p:spPr>
        </p:cxnSp>
        <p:cxnSp>
          <p:nvCxnSpPr>
            <p:cNvPr id="65577" name="AutoShape 36"/>
            <p:cNvCxnSpPr>
              <a:cxnSpLocks noChangeShapeType="1"/>
            </p:cNvCxnSpPr>
            <p:nvPr/>
          </p:nvCxnSpPr>
          <p:spPr bwMode="auto">
            <a:xfrm flipV="1">
              <a:off x="1800" y="12675"/>
              <a:ext cx="915" cy="825"/>
            </a:xfrm>
            <a:prstGeom prst="straightConnector1">
              <a:avLst/>
            </a:prstGeom>
            <a:noFill/>
            <a:ln w="9525">
              <a:solidFill>
                <a:srgbClr val="000000"/>
              </a:solidFill>
              <a:round/>
              <a:headEnd/>
              <a:tailEnd type="triangle" w="med" len="med"/>
            </a:ln>
          </p:spPr>
        </p:cxnSp>
        <p:cxnSp>
          <p:nvCxnSpPr>
            <p:cNvPr id="65578" name="AutoShape 37"/>
            <p:cNvCxnSpPr>
              <a:cxnSpLocks noChangeShapeType="1"/>
            </p:cNvCxnSpPr>
            <p:nvPr/>
          </p:nvCxnSpPr>
          <p:spPr bwMode="auto">
            <a:xfrm>
              <a:off x="2835" y="14355"/>
              <a:ext cx="1470" cy="0"/>
            </a:xfrm>
            <a:prstGeom prst="straightConnector1">
              <a:avLst/>
            </a:prstGeom>
            <a:noFill/>
            <a:ln w="9525">
              <a:solidFill>
                <a:srgbClr val="000000"/>
              </a:solidFill>
              <a:round/>
              <a:headEnd/>
              <a:tailEnd type="triangle" w="med" len="med"/>
            </a:ln>
          </p:spPr>
        </p:cxnSp>
        <p:cxnSp>
          <p:nvCxnSpPr>
            <p:cNvPr id="65579" name="AutoShape 38"/>
            <p:cNvCxnSpPr>
              <a:cxnSpLocks noChangeShapeType="1"/>
            </p:cNvCxnSpPr>
            <p:nvPr/>
          </p:nvCxnSpPr>
          <p:spPr bwMode="auto">
            <a:xfrm>
              <a:off x="1905" y="13485"/>
              <a:ext cx="885" cy="766"/>
            </a:xfrm>
            <a:prstGeom prst="straightConnector1">
              <a:avLst/>
            </a:prstGeom>
            <a:noFill/>
            <a:ln w="9525">
              <a:solidFill>
                <a:srgbClr val="000000"/>
              </a:solidFill>
              <a:round/>
              <a:headEnd/>
              <a:tailEnd type="triangle" w="med" len="med"/>
            </a:ln>
          </p:spPr>
        </p:cxnSp>
        <p:sp>
          <p:nvSpPr>
            <p:cNvPr id="65580" name="Oval 39"/>
            <p:cNvSpPr>
              <a:spLocks noChangeArrowheads="1"/>
            </p:cNvSpPr>
            <p:nvPr/>
          </p:nvSpPr>
          <p:spPr bwMode="auto">
            <a:xfrm>
              <a:off x="2727" y="14251"/>
              <a:ext cx="198" cy="198"/>
            </a:xfrm>
            <a:prstGeom prst="ellipse">
              <a:avLst/>
            </a:prstGeom>
            <a:solidFill>
              <a:srgbClr val="000000"/>
            </a:solidFill>
            <a:ln w="38100">
              <a:solidFill>
                <a:srgbClr val="F2F2F2"/>
              </a:solidFill>
              <a:round/>
              <a:headEnd/>
              <a:tailEnd/>
            </a:ln>
          </p:spPr>
          <p:txBody>
            <a:bodyPr/>
            <a:lstStyle/>
            <a:p>
              <a:endParaRPr lang="ru-RU">
                <a:latin typeface="Calibri" pitchFamily="34" charset="0"/>
              </a:endParaRPr>
            </a:p>
          </p:txBody>
        </p:sp>
        <p:sp>
          <p:nvSpPr>
            <p:cNvPr id="65581" name="Oval 40"/>
            <p:cNvSpPr>
              <a:spLocks noChangeArrowheads="1"/>
            </p:cNvSpPr>
            <p:nvPr/>
          </p:nvSpPr>
          <p:spPr bwMode="auto">
            <a:xfrm>
              <a:off x="5280" y="13485"/>
              <a:ext cx="198" cy="198"/>
            </a:xfrm>
            <a:prstGeom prst="ellipse">
              <a:avLst/>
            </a:prstGeom>
            <a:solidFill>
              <a:srgbClr val="000000"/>
            </a:solidFill>
            <a:ln w="38100">
              <a:solidFill>
                <a:srgbClr val="F2F2F2"/>
              </a:solidFill>
              <a:round/>
              <a:headEnd/>
              <a:tailEnd/>
            </a:ln>
          </p:spPr>
          <p:txBody>
            <a:bodyPr/>
            <a:lstStyle/>
            <a:p>
              <a:endParaRPr lang="ru-RU">
                <a:latin typeface="Calibri" pitchFamily="34" charset="0"/>
              </a:endParaRPr>
            </a:p>
          </p:txBody>
        </p:sp>
        <p:sp>
          <p:nvSpPr>
            <p:cNvPr id="65582" name="Oval 41"/>
            <p:cNvSpPr>
              <a:spLocks noChangeArrowheads="1"/>
            </p:cNvSpPr>
            <p:nvPr/>
          </p:nvSpPr>
          <p:spPr bwMode="auto">
            <a:xfrm>
              <a:off x="4230" y="12447"/>
              <a:ext cx="198" cy="198"/>
            </a:xfrm>
            <a:prstGeom prst="ellipse">
              <a:avLst/>
            </a:prstGeom>
            <a:solidFill>
              <a:srgbClr val="000000"/>
            </a:solidFill>
            <a:ln w="38100">
              <a:solidFill>
                <a:srgbClr val="F2F2F2"/>
              </a:solidFill>
              <a:round/>
              <a:headEnd/>
              <a:tailEnd/>
            </a:ln>
          </p:spPr>
          <p:txBody>
            <a:bodyPr/>
            <a:lstStyle/>
            <a:p>
              <a:endParaRPr lang="ru-RU">
                <a:latin typeface="Calibri" pitchFamily="34" charset="0"/>
              </a:endParaRPr>
            </a:p>
          </p:txBody>
        </p:sp>
        <p:sp>
          <p:nvSpPr>
            <p:cNvPr id="65583" name="Oval 42"/>
            <p:cNvSpPr>
              <a:spLocks noChangeArrowheads="1"/>
            </p:cNvSpPr>
            <p:nvPr/>
          </p:nvSpPr>
          <p:spPr bwMode="auto">
            <a:xfrm>
              <a:off x="2682" y="12447"/>
              <a:ext cx="198" cy="198"/>
            </a:xfrm>
            <a:prstGeom prst="ellipse">
              <a:avLst/>
            </a:prstGeom>
            <a:solidFill>
              <a:srgbClr val="000000"/>
            </a:solidFill>
            <a:ln w="38100">
              <a:solidFill>
                <a:srgbClr val="F2F2F2"/>
              </a:solidFill>
              <a:round/>
              <a:headEnd/>
              <a:tailEnd/>
            </a:ln>
          </p:spPr>
          <p:txBody>
            <a:bodyPr/>
            <a:lstStyle/>
            <a:p>
              <a:endParaRPr lang="ru-RU">
                <a:latin typeface="Calibri" pitchFamily="34" charset="0"/>
              </a:endParaRPr>
            </a:p>
          </p:txBody>
        </p:sp>
        <p:sp>
          <p:nvSpPr>
            <p:cNvPr id="65584" name="Oval 43"/>
            <p:cNvSpPr>
              <a:spLocks noChangeArrowheads="1"/>
            </p:cNvSpPr>
            <p:nvPr/>
          </p:nvSpPr>
          <p:spPr bwMode="auto">
            <a:xfrm>
              <a:off x="3285" y="13287"/>
              <a:ext cx="198" cy="198"/>
            </a:xfrm>
            <a:prstGeom prst="ellipse">
              <a:avLst/>
            </a:prstGeom>
            <a:solidFill>
              <a:srgbClr val="000000"/>
            </a:solidFill>
            <a:ln w="38100">
              <a:solidFill>
                <a:srgbClr val="F2F2F2"/>
              </a:solidFill>
              <a:round/>
              <a:headEnd/>
              <a:tailEnd/>
            </a:ln>
          </p:spPr>
          <p:txBody>
            <a:bodyPr/>
            <a:lstStyle/>
            <a:p>
              <a:endParaRPr lang="ru-RU">
                <a:latin typeface="Calibri" pitchFamily="34" charset="0"/>
              </a:endParaRPr>
            </a:p>
          </p:txBody>
        </p:sp>
        <p:sp>
          <p:nvSpPr>
            <p:cNvPr id="65585" name="Oval 44"/>
            <p:cNvSpPr>
              <a:spLocks noChangeArrowheads="1"/>
            </p:cNvSpPr>
            <p:nvPr/>
          </p:nvSpPr>
          <p:spPr bwMode="auto">
            <a:xfrm>
              <a:off x="1815" y="13350"/>
              <a:ext cx="198" cy="198"/>
            </a:xfrm>
            <a:prstGeom prst="ellipse">
              <a:avLst/>
            </a:prstGeom>
            <a:solidFill>
              <a:srgbClr val="000000"/>
            </a:solidFill>
            <a:ln w="38100">
              <a:solidFill>
                <a:srgbClr val="F2F2F2"/>
              </a:solidFill>
              <a:round/>
              <a:headEnd/>
              <a:tailEnd/>
            </a:ln>
          </p:spPr>
          <p:txBody>
            <a:bodyPr/>
            <a:lstStyle/>
            <a:p>
              <a:endParaRPr lang="ru-RU">
                <a:latin typeface="Calibri" pitchFamily="34" charset="0"/>
              </a:endParaRPr>
            </a:p>
          </p:txBody>
        </p:sp>
        <p:sp>
          <p:nvSpPr>
            <p:cNvPr id="65586" name="Oval 45"/>
            <p:cNvSpPr>
              <a:spLocks noChangeArrowheads="1"/>
            </p:cNvSpPr>
            <p:nvPr/>
          </p:nvSpPr>
          <p:spPr bwMode="auto">
            <a:xfrm>
              <a:off x="4305" y="14251"/>
              <a:ext cx="198" cy="198"/>
            </a:xfrm>
            <a:prstGeom prst="ellipse">
              <a:avLst/>
            </a:prstGeom>
            <a:solidFill>
              <a:srgbClr val="000000"/>
            </a:solidFill>
            <a:ln w="38100">
              <a:solidFill>
                <a:srgbClr val="F2F2F2"/>
              </a:solidFill>
              <a:round/>
              <a:headEnd/>
              <a:tailEnd/>
            </a:ln>
          </p:spPr>
          <p:txBody>
            <a:bodyPr/>
            <a:lstStyle/>
            <a:p>
              <a:endParaRPr lang="ru-RU">
                <a:latin typeface="Calibri" pitchFamily="34" charset="0"/>
              </a:endParaRPr>
            </a:p>
          </p:txBody>
        </p:sp>
        <p:sp>
          <p:nvSpPr>
            <p:cNvPr id="65587" name="Text Box 46"/>
            <p:cNvSpPr txBox="1">
              <a:spLocks noChangeArrowheads="1"/>
            </p:cNvSpPr>
            <p:nvPr/>
          </p:nvSpPr>
          <p:spPr bwMode="auto">
            <a:xfrm>
              <a:off x="5433" y="13350"/>
              <a:ext cx="402" cy="435"/>
            </a:xfrm>
            <a:prstGeom prst="rect">
              <a:avLst/>
            </a:prstGeom>
            <a:noFill/>
            <a:ln w="9525">
              <a:noFill/>
              <a:miter lim="800000"/>
              <a:headEnd/>
              <a:tailEnd/>
            </a:ln>
          </p:spPr>
          <p:txBody>
            <a:bodyPr/>
            <a:lstStyle/>
            <a:p>
              <a:pPr>
                <a:spcAft>
                  <a:spcPts val="1000"/>
                </a:spcAft>
              </a:pPr>
              <a:r>
                <a:rPr lang="ru-RU" sz="1100">
                  <a:latin typeface="Calibri" pitchFamily="34" charset="0"/>
                </a:rPr>
                <a:t>К</a:t>
              </a:r>
              <a:endParaRPr lang="ru-RU"/>
            </a:p>
          </p:txBody>
        </p:sp>
        <p:sp>
          <p:nvSpPr>
            <p:cNvPr id="65588" name="Text Box 47"/>
            <p:cNvSpPr txBox="1">
              <a:spLocks noChangeArrowheads="1"/>
            </p:cNvSpPr>
            <p:nvPr/>
          </p:nvSpPr>
          <p:spPr bwMode="auto">
            <a:xfrm>
              <a:off x="1503" y="13248"/>
              <a:ext cx="402" cy="435"/>
            </a:xfrm>
            <a:prstGeom prst="rect">
              <a:avLst/>
            </a:prstGeom>
            <a:noFill/>
            <a:ln w="9525">
              <a:noFill/>
              <a:miter lim="800000"/>
              <a:headEnd/>
              <a:tailEnd/>
            </a:ln>
          </p:spPr>
          <p:txBody>
            <a:bodyPr/>
            <a:lstStyle/>
            <a:p>
              <a:pPr>
                <a:spcAft>
                  <a:spcPts val="1000"/>
                </a:spcAft>
              </a:pPr>
              <a:r>
                <a:rPr lang="ru-RU" sz="1100">
                  <a:latin typeface="Calibri" pitchFamily="34" charset="0"/>
                </a:rPr>
                <a:t>А</a:t>
              </a:r>
              <a:endParaRPr lang="ru-RU"/>
            </a:p>
          </p:txBody>
        </p:sp>
        <p:sp>
          <p:nvSpPr>
            <p:cNvPr id="65589" name="Text Box 48"/>
            <p:cNvSpPr txBox="1">
              <a:spLocks noChangeArrowheads="1"/>
            </p:cNvSpPr>
            <p:nvPr/>
          </p:nvSpPr>
          <p:spPr bwMode="auto">
            <a:xfrm>
              <a:off x="2280" y="12315"/>
              <a:ext cx="402" cy="435"/>
            </a:xfrm>
            <a:prstGeom prst="rect">
              <a:avLst/>
            </a:prstGeom>
            <a:noFill/>
            <a:ln w="9525">
              <a:noFill/>
              <a:miter lim="800000"/>
              <a:headEnd/>
              <a:tailEnd/>
            </a:ln>
          </p:spPr>
          <p:txBody>
            <a:bodyPr/>
            <a:lstStyle/>
            <a:p>
              <a:pPr>
                <a:spcAft>
                  <a:spcPts val="1000"/>
                </a:spcAft>
              </a:pPr>
              <a:r>
                <a:rPr lang="ru-RU" sz="1100">
                  <a:latin typeface="Calibri" pitchFamily="34" charset="0"/>
                </a:rPr>
                <a:t>Б</a:t>
              </a:r>
              <a:endParaRPr lang="ru-RU"/>
            </a:p>
          </p:txBody>
        </p:sp>
        <p:sp>
          <p:nvSpPr>
            <p:cNvPr id="65590" name="Text Box 49"/>
            <p:cNvSpPr txBox="1">
              <a:spLocks noChangeArrowheads="1"/>
            </p:cNvSpPr>
            <p:nvPr/>
          </p:nvSpPr>
          <p:spPr bwMode="auto">
            <a:xfrm>
              <a:off x="3810" y="12210"/>
              <a:ext cx="402" cy="435"/>
            </a:xfrm>
            <a:prstGeom prst="rect">
              <a:avLst/>
            </a:prstGeom>
            <a:noFill/>
            <a:ln w="9525">
              <a:noFill/>
              <a:miter lim="800000"/>
              <a:headEnd/>
              <a:tailEnd/>
            </a:ln>
          </p:spPr>
          <p:txBody>
            <a:bodyPr/>
            <a:lstStyle/>
            <a:p>
              <a:pPr>
                <a:spcAft>
                  <a:spcPts val="1000"/>
                </a:spcAft>
              </a:pPr>
              <a:r>
                <a:rPr lang="ru-RU" sz="1100">
                  <a:latin typeface="Calibri" pitchFamily="34" charset="0"/>
                </a:rPr>
                <a:t>Д</a:t>
              </a:r>
              <a:endParaRPr lang="ru-RU"/>
            </a:p>
          </p:txBody>
        </p:sp>
        <p:sp>
          <p:nvSpPr>
            <p:cNvPr id="65591" name="Text Box 50"/>
            <p:cNvSpPr txBox="1">
              <a:spLocks noChangeArrowheads="1"/>
            </p:cNvSpPr>
            <p:nvPr/>
          </p:nvSpPr>
          <p:spPr bwMode="auto">
            <a:xfrm>
              <a:off x="3483" y="13113"/>
              <a:ext cx="402" cy="435"/>
            </a:xfrm>
            <a:prstGeom prst="rect">
              <a:avLst/>
            </a:prstGeom>
            <a:noFill/>
            <a:ln w="9525">
              <a:noFill/>
              <a:miter lim="800000"/>
              <a:headEnd/>
              <a:tailEnd/>
            </a:ln>
          </p:spPr>
          <p:txBody>
            <a:bodyPr/>
            <a:lstStyle/>
            <a:p>
              <a:pPr>
                <a:spcAft>
                  <a:spcPts val="1000"/>
                </a:spcAft>
              </a:pPr>
              <a:r>
                <a:rPr lang="ru-RU" sz="1100">
                  <a:latin typeface="Calibri" pitchFamily="34" charset="0"/>
                </a:rPr>
                <a:t>В</a:t>
              </a:r>
              <a:endParaRPr lang="ru-RU"/>
            </a:p>
          </p:txBody>
        </p:sp>
        <p:sp>
          <p:nvSpPr>
            <p:cNvPr id="65592" name="Text Box 51"/>
            <p:cNvSpPr txBox="1">
              <a:spLocks noChangeArrowheads="1"/>
            </p:cNvSpPr>
            <p:nvPr/>
          </p:nvSpPr>
          <p:spPr bwMode="auto">
            <a:xfrm>
              <a:off x="2388" y="14251"/>
              <a:ext cx="402" cy="435"/>
            </a:xfrm>
            <a:prstGeom prst="rect">
              <a:avLst/>
            </a:prstGeom>
            <a:noFill/>
            <a:ln w="9525">
              <a:noFill/>
              <a:miter lim="800000"/>
              <a:headEnd/>
              <a:tailEnd/>
            </a:ln>
          </p:spPr>
          <p:txBody>
            <a:bodyPr/>
            <a:lstStyle/>
            <a:p>
              <a:pPr>
                <a:spcAft>
                  <a:spcPts val="1000"/>
                </a:spcAft>
              </a:pPr>
              <a:r>
                <a:rPr lang="ru-RU" sz="1100">
                  <a:latin typeface="Calibri" pitchFamily="34" charset="0"/>
                </a:rPr>
                <a:t>Г</a:t>
              </a:r>
              <a:endParaRPr lang="ru-RU"/>
            </a:p>
          </p:txBody>
        </p:sp>
        <p:sp>
          <p:nvSpPr>
            <p:cNvPr id="65593" name="Text Box 52"/>
            <p:cNvSpPr txBox="1">
              <a:spLocks noChangeArrowheads="1"/>
            </p:cNvSpPr>
            <p:nvPr/>
          </p:nvSpPr>
          <p:spPr bwMode="auto">
            <a:xfrm>
              <a:off x="4230" y="14355"/>
              <a:ext cx="402" cy="435"/>
            </a:xfrm>
            <a:prstGeom prst="rect">
              <a:avLst/>
            </a:prstGeom>
            <a:noFill/>
            <a:ln w="9525">
              <a:noFill/>
              <a:miter lim="800000"/>
              <a:headEnd/>
              <a:tailEnd/>
            </a:ln>
          </p:spPr>
          <p:txBody>
            <a:bodyPr/>
            <a:lstStyle/>
            <a:p>
              <a:pPr>
                <a:spcAft>
                  <a:spcPts val="1000"/>
                </a:spcAft>
              </a:pPr>
              <a:r>
                <a:rPr lang="ru-RU" sz="1100">
                  <a:latin typeface="Calibri" pitchFamily="34" charset="0"/>
                </a:rPr>
                <a:t>Е</a:t>
              </a:r>
              <a:endParaRPr lang="ru-RU"/>
            </a:p>
          </p:txBody>
        </p:sp>
      </p:grpSp>
      <p:grpSp>
        <p:nvGrpSpPr>
          <p:cNvPr id="65540" name="Group 53"/>
          <p:cNvGrpSpPr>
            <a:grpSpLocks/>
          </p:cNvGrpSpPr>
          <p:nvPr/>
        </p:nvGrpSpPr>
        <p:grpSpPr bwMode="auto">
          <a:xfrm>
            <a:off x="4356100" y="3789363"/>
            <a:ext cx="3960813" cy="2376487"/>
            <a:chOff x="1533" y="4560"/>
            <a:chExt cx="4437" cy="2580"/>
          </a:xfrm>
        </p:grpSpPr>
        <p:cxnSp>
          <p:nvCxnSpPr>
            <p:cNvPr id="65545" name="AutoShape 54"/>
            <p:cNvCxnSpPr>
              <a:cxnSpLocks noChangeShapeType="1"/>
            </p:cNvCxnSpPr>
            <p:nvPr/>
          </p:nvCxnSpPr>
          <p:spPr bwMode="auto">
            <a:xfrm>
              <a:off x="2040" y="5835"/>
              <a:ext cx="1380" cy="0"/>
            </a:xfrm>
            <a:prstGeom prst="straightConnector1">
              <a:avLst/>
            </a:prstGeom>
            <a:noFill/>
            <a:ln w="9525">
              <a:solidFill>
                <a:srgbClr val="000000"/>
              </a:solidFill>
              <a:round/>
              <a:headEnd/>
              <a:tailEnd type="triangle" w="med" len="med"/>
            </a:ln>
          </p:spPr>
        </p:cxnSp>
        <p:cxnSp>
          <p:nvCxnSpPr>
            <p:cNvPr id="65546" name="AutoShape 55"/>
            <p:cNvCxnSpPr>
              <a:cxnSpLocks noChangeShapeType="1"/>
            </p:cNvCxnSpPr>
            <p:nvPr/>
          </p:nvCxnSpPr>
          <p:spPr bwMode="auto">
            <a:xfrm>
              <a:off x="3015" y="4905"/>
              <a:ext cx="1350" cy="0"/>
            </a:xfrm>
            <a:prstGeom prst="straightConnector1">
              <a:avLst/>
            </a:prstGeom>
            <a:noFill/>
            <a:ln w="9525">
              <a:solidFill>
                <a:srgbClr val="000000"/>
              </a:solidFill>
              <a:round/>
              <a:headEnd/>
              <a:tailEnd type="triangle" w="med" len="med"/>
            </a:ln>
          </p:spPr>
        </p:cxnSp>
        <p:cxnSp>
          <p:nvCxnSpPr>
            <p:cNvPr id="65547" name="AutoShape 56"/>
            <p:cNvCxnSpPr>
              <a:cxnSpLocks noChangeShapeType="1"/>
            </p:cNvCxnSpPr>
            <p:nvPr/>
          </p:nvCxnSpPr>
          <p:spPr bwMode="auto">
            <a:xfrm flipH="1" flipV="1">
              <a:off x="2997" y="5025"/>
              <a:ext cx="423" cy="675"/>
            </a:xfrm>
            <a:prstGeom prst="straightConnector1">
              <a:avLst/>
            </a:prstGeom>
            <a:noFill/>
            <a:ln w="9525">
              <a:solidFill>
                <a:srgbClr val="000000"/>
              </a:solidFill>
              <a:round/>
              <a:headEnd/>
              <a:tailEnd type="triangle" w="med" len="med"/>
            </a:ln>
          </p:spPr>
        </p:cxnSp>
        <p:cxnSp>
          <p:nvCxnSpPr>
            <p:cNvPr id="65548" name="AutoShape 57"/>
            <p:cNvCxnSpPr>
              <a:cxnSpLocks noChangeShapeType="1"/>
            </p:cNvCxnSpPr>
            <p:nvPr/>
          </p:nvCxnSpPr>
          <p:spPr bwMode="auto">
            <a:xfrm flipV="1">
              <a:off x="3015" y="5898"/>
              <a:ext cx="495" cy="807"/>
            </a:xfrm>
            <a:prstGeom prst="straightConnector1">
              <a:avLst/>
            </a:prstGeom>
            <a:noFill/>
            <a:ln w="9525">
              <a:solidFill>
                <a:srgbClr val="000000"/>
              </a:solidFill>
              <a:round/>
              <a:headEnd/>
              <a:tailEnd type="triangle" w="med" len="med"/>
            </a:ln>
          </p:spPr>
        </p:cxnSp>
        <p:cxnSp>
          <p:nvCxnSpPr>
            <p:cNvPr id="65549" name="AutoShape 58"/>
            <p:cNvCxnSpPr>
              <a:cxnSpLocks noChangeShapeType="1"/>
            </p:cNvCxnSpPr>
            <p:nvPr/>
          </p:nvCxnSpPr>
          <p:spPr bwMode="auto">
            <a:xfrm>
              <a:off x="4560" y="5010"/>
              <a:ext cx="960" cy="825"/>
            </a:xfrm>
            <a:prstGeom prst="straightConnector1">
              <a:avLst/>
            </a:prstGeom>
            <a:noFill/>
            <a:ln w="9525">
              <a:solidFill>
                <a:srgbClr val="000000"/>
              </a:solidFill>
              <a:round/>
              <a:headEnd/>
              <a:tailEnd type="triangle" w="med" len="med"/>
            </a:ln>
          </p:spPr>
        </p:cxnSp>
        <p:cxnSp>
          <p:nvCxnSpPr>
            <p:cNvPr id="65550" name="AutoShape 59"/>
            <p:cNvCxnSpPr>
              <a:cxnSpLocks noChangeShapeType="1"/>
            </p:cNvCxnSpPr>
            <p:nvPr/>
          </p:nvCxnSpPr>
          <p:spPr bwMode="auto">
            <a:xfrm flipV="1">
              <a:off x="4485" y="5835"/>
              <a:ext cx="930" cy="870"/>
            </a:xfrm>
            <a:prstGeom prst="straightConnector1">
              <a:avLst/>
            </a:prstGeom>
            <a:noFill/>
            <a:ln w="9525">
              <a:solidFill>
                <a:srgbClr val="000000"/>
              </a:solidFill>
              <a:round/>
              <a:headEnd/>
              <a:tailEnd type="triangle" w="med" len="med"/>
            </a:ln>
          </p:spPr>
        </p:cxnSp>
        <p:cxnSp>
          <p:nvCxnSpPr>
            <p:cNvPr id="65551" name="AutoShape 60"/>
            <p:cNvCxnSpPr>
              <a:cxnSpLocks noChangeShapeType="1"/>
            </p:cNvCxnSpPr>
            <p:nvPr/>
          </p:nvCxnSpPr>
          <p:spPr bwMode="auto">
            <a:xfrm flipV="1">
              <a:off x="3573" y="5025"/>
              <a:ext cx="867" cy="734"/>
            </a:xfrm>
            <a:prstGeom prst="straightConnector1">
              <a:avLst/>
            </a:prstGeom>
            <a:noFill/>
            <a:ln w="9525">
              <a:solidFill>
                <a:srgbClr val="000000"/>
              </a:solidFill>
              <a:round/>
              <a:headEnd/>
              <a:tailEnd type="triangle" w="med" len="med"/>
            </a:ln>
          </p:spPr>
        </p:cxnSp>
        <p:cxnSp>
          <p:nvCxnSpPr>
            <p:cNvPr id="65552" name="AutoShape 61"/>
            <p:cNvCxnSpPr>
              <a:cxnSpLocks noChangeShapeType="1"/>
            </p:cNvCxnSpPr>
            <p:nvPr/>
          </p:nvCxnSpPr>
          <p:spPr bwMode="auto">
            <a:xfrm flipV="1">
              <a:off x="1935" y="5025"/>
              <a:ext cx="915" cy="825"/>
            </a:xfrm>
            <a:prstGeom prst="straightConnector1">
              <a:avLst/>
            </a:prstGeom>
            <a:noFill/>
            <a:ln w="9525">
              <a:solidFill>
                <a:srgbClr val="000000"/>
              </a:solidFill>
              <a:round/>
              <a:headEnd/>
              <a:tailEnd type="triangle" w="med" len="med"/>
            </a:ln>
          </p:spPr>
        </p:cxnSp>
        <p:cxnSp>
          <p:nvCxnSpPr>
            <p:cNvPr id="65553" name="AutoShape 62"/>
            <p:cNvCxnSpPr>
              <a:cxnSpLocks noChangeShapeType="1"/>
            </p:cNvCxnSpPr>
            <p:nvPr/>
          </p:nvCxnSpPr>
          <p:spPr bwMode="auto">
            <a:xfrm>
              <a:off x="2970" y="6705"/>
              <a:ext cx="1470" cy="0"/>
            </a:xfrm>
            <a:prstGeom prst="straightConnector1">
              <a:avLst/>
            </a:prstGeom>
            <a:noFill/>
            <a:ln w="9525">
              <a:solidFill>
                <a:srgbClr val="000000"/>
              </a:solidFill>
              <a:round/>
              <a:headEnd/>
              <a:tailEnd type="triangle" w="med" len="med"/>
            </a:ln>
          </p:spPr>
        </p:cxnSp>
        <p:cxnSp>
          <p:nvCxnSpPr>
            <p:cNvPr id="65554" name="AutoShape 63"/>
            <p:cNvCxnSpPr>
              <a:cxnSpLocks noChangeShapeType="1"/>
            </p:cNvCxnSpPr>
            <p:nvPr/>
          </p:nvCxnSpPr>
          <p:spPr bwMode="auto">
            <a:xfrm>
              <a:off x="2040" y="5835"/>
              <a:ext cx="885" cy="766"/>
            </a:xfrm>
            <a:prstGeom prst="straightConnector1">
              <a:avLst/>
            </a:prstGeom>
            <a:noFill/>
            <a:ln w="9525">
              <a:solidFill>
                <a:srgbClr val="000000"/>
              </a:solidFill>
              <a:round/>
              <a:headEnd/>
              <a:tailEnd type="triangle" w="med" len="med"/>
            </a:ln>
          </p:spPr>
        </p:cxnSp>
        <p:sp>
          <p:nvSpPr>
            <p:cNvPr id="65555" name="Oval 64"/>
            <p:cNvSpPr>
              <a:spLocks noChangeArrowheads="1"/>
            </p:cNvSpPr>
            <p:nvPr/>
          </p:nvSpPr>
          <p:spPr bwMode="auto">
            <a:xfrm>
              <a:off x="2862" y="6601"/>
              <a:ext cx="198" cy="198"/>
            </a:xfrm>
            <a:prstGeom prst="ellipse">
              <a:avLst/>
            </a:prstGeom>
            <a:solidFill>
              <a:srgbClr val="000000"/>
            </a:solidFill>
            <a:ln w="38100">
              <a:solidFill>
                <a:srgbClr val="F2F2F2"/>
              </a:solidFill>
              <a:round/>
              <a:headEnd/>
              <a:tailEnd/>
            </a:ln>
          </p:spPr>
          <p:txBody>
            <a:bodyPr/>
            <a:lstStyle/>
            <a:p>
              <a:endParaRPr lang="ru-RU">
                <a:latin typeface="Calibri" pitchFamily="34" charset="0"/>
              </a:endParaRPr>
            </a:p>
          </p:txBody>
        </p:sp>
        <p:sp>
          <p:nvSpPr>
            <p:cNvPr id="65556" name="Oval 65"/>
            <p:cNvSpPr>
              <a:spLocks noChangeArrowheads="1"/>
            </p:cNvSpPr>
            <p:nvPr/>
          </p:nvSpPr>
          <p:spPr bwMode="auto">
            <a:xfrm>
              <a:off x="5415" y="5835"/>
              <a:ext cx="198" cy="198"/>
            </a:xfrm>
            <a:prstGeom prst="ellipse">
              <a:avLst/>
            </a:prstGeom>
            <a:solidFill>
              <a:srgbClr val="000000"/>
            </a:solidFill>
            <a:ln w="38100">
              <a:solidFill>
                <a:srgbClr val="F2F2F2"/>
              </a:solidFill>
              <a:round/>
              <a:headEnd/>
              <a:tailEnd/>
            </a:ln>
          </p:spPr>
          <p:txBody>
            <a:bodyPr/>
            <a:lstStyle/>
            <a:p>
              <a:endParaRPr lang="ru-RU">
                <a:latin typeface="Calibri" pitchFamily="34" charset="0"/>
              </a:endParaRPr>
            </a:p>
          </p:txBody>
        </p:sp>
        <p:sp>
          <p:nvSpPr>
            <p:cNvPr id="65557" name="Oval 66"/>
            <p:cNvSpPr>
              <a:spLocks noChangeArrowheads="1"/>
            </p:cNvSpPr>
            <p:nvPr/>
          </p:nvSpPr>
          <p:spPr bwMode="auto">
            <a:xfrm>
              <a:off x="4365" y="4797"/>
              <a:ext cx="198" cy="198"/>
            </a:xfrm>
            <a:prstGeom prst="ellipse">
              <a:avLst/>
            </a:prstGeom>
            <a:solidFill>
              <a:srgbClr val="000000"/>
            </a:solidFill>
            <a:ln w="38100">
              <a:solidFill>
                <a:srgbClr val="F2F2F2"/>
              </a:solidFill>
              <a:round/>
              <a:headEnd/>
              <a:tailEnd/>
            </a:ln>
          </p:spPr>
          <p:txBody>
            <a:bodyPr/>
            <a:lstStyle/>
            <a:p>
              <a:endParaRPr lang="ru-RU">
                <a:latin typeface="Calibri" pitchFamily="34" charset="0"/>
              </a:endParaRPr>
            </a:p>
          </p:txBody>
        </p:sp>
        <p:sp>
          <p:nvSpPr>
            <p:cNvPr id="65558" name="Oval 67"/>
            <p:cNvSpPr>
              <a:spLocks noChangeArrowheads="1"/>
            </p:cNvSpPr>
            <p:nvPr/>
          </p:nvSpPr>
          <p:spPr bwMode="auto">
            <a:xfrm>
              <a:off x="2817" y="4797"/>
              <a:ext cx="198" cy="198"/>
            </a:xfrm>
            <a:prstGeom prst="ellipse">
              <a:avLst/>
            </a:prstGeom>
            <a:solidFill>
              <a:srgbClr val="000000"/>
            </a:solidFill>
            <a:ln w="38100">
              <a:solidFill>
                <a:srgbClr val="F2F2F2"/>
              </a:solidFill>
              <a:round/>
              <a:headEnd/>
              <a:tailEnd/>
            </a:ln>
          </p:spPr>
          <p:txBody>
            <a:bodyPr/>
            <a:lstStyle/>
            <a:p>
              <a:endParaRPr lang="ru-RU">
                <a:latin typeface="Calibri" pitchFamily="34" charset="0"/>
              </a:endParaRPr>
            </a:p>
          </p:txBody>
        </p:sp>
        <p:sp>
          <p:nvSpPr>
            <p:cNvPr id="65559" name="Oval 68"/>
            <p:cNvSpPr>
              <a:spLocks noChangeArrowheads="1"/>
            </p:cNvSpPr>
            <p:nvPr/>
          </p:nvSpPr>
          <p:spPr bwMode="auto">
            <a:xfrm>
              <a:off x="3420" y="5637"/>
              <a:ext cx="198" cy="198"/>
            </a:xfrm>
            <a:prstGeom prst="ellipse">
              <a:avLst/>
            </a:prstGeom>
            <a:solidFill>
              <a:srgbClr val="000000"/>
            </a:solidFill>
            <a:ln w="38100">
              <a:solidFill>
                <a:srgbClr val="F2F2F2"/>
              </a:solidFill>
              <a:round/>
              <a:headEnd/>
              <a:tailEnd/>
            </a:ln>
          </p:spPr>
          <p:txBody>
            <a:bodyPr/>
            <a:lstStyle/>
            <a:p>
              <a:endParaRPr lang="ru-RU">
                <a:latin typeface="Calibri" pitchFamily="34" charset="0"/>
              </a:endParaRPr>
            </a:p>
          </p:txBody>
        </p:sp>
        <p:sp>
          <p:nvSpPr>
            <p:cNvPr id="65560" name="Oval 69"/>
            <p:cNvSpPr>
              <a:spLocks noChangeArrowheads="1"/>
            </p:cNvSpPr>
            <p:nvPr/>
          </p:nvSpPr>
          <p:spPr bwMode="auto">
            <a:xfrm>
              <a:off x="1950" y="5700"/>
              <a:ext cx="198" cy="198"/>
            </a:xfrm>
            <a:prstGeom prst="ellipse">
              <a:avLst/>
            </a:prstGeom>
            <a:solidFill>
              <a:srgbClr val="000000"/>
            </a:solidFill>
            <a:ln w="38100">
              <a:solidFill>
                <a:srgbClr val="F2F2F2"/>
              </a:solidFill>
              <a:round/>
              <a:headEnd/>
              <a:tailEnd/>
            </a:ln>
          </p:spPr>
          <p:txBody>
            <a:bodyPr/>
            <a:lstStyle/>
            <a:p>
              <a:endParaRPr lang="ru-RU">
                <a:latin typeface="Calibri" pitchFamily="34" charset="0"/>
              </a:endParaRPr>
            </a:p>
          </p:txBody>
        </p:sp>
        <p:sp>
          <p:nvSpPr>
            <p:cNvPr id="65561" name="Oval 70"/>
            <p:cNvSpPr>
              <a:spLocks noChangeArrowheads="1"/>
            </p:cNvSpPr>
            <p:nvPr/>
          </p:nvSpPr>
          <p:spPr bwMode="auto">
            <a:xfrm>
              <a:off x="4440" y="6601"/>
              <a:ext cx="198" cy="198"/>
            </a:xfrm>
            <a:prstGeom prst="ellipse">
              <a:avLst/>
            </a:prstGeom>
            <a:solidFill>
              <a:srgbClr val="000000"/>
            </a:solidFill>
            <a:ln w="38100">
              <a:solidFill>
                <a:srgbClr val="F2F2F2"/>
              </a:solidFill>
              <a:round/>
              <a:headEnd/>
              <a:tailEnd/>
            </a:ln>
          </p:spPr>
          <p:txBody>
            <a:bodyPr/>
            <a:lstStyle/>
            <a:p>
              <a:endParaRPr lang="ru-RU">
                <a:latin typeface="Calibri" pitchFamily="34" charset="0"/>
              </a:endParaRPr>
            </a:p>
          </p:txBody>
        </p:sp>
        <p:sp>
          <p:nvSpPr>
            <p:cNvPr id="65562" name="Text Box 71"/>
            <p:cNvSpPr txBox="1">
              <a:spLocks noChangeArrowheads="1"/>
            </p:cNvSpPr>
            <p:nvPr/>
          </p:nvSpPr>
          <p:spPr bwMode="auto">
            <a:xfrm>
              <a:off x="5568" y="5700"/>
              <a:ext cx="402" cy="435"/>
            </a:xfrm>
            <a:prstGeom prst="rect">
              <a:avLst/>
            </a:prstGeom>
            <a:noFill/>
            <a:ln w="9525">
              <a:noFill/>
              <a:miter lim="800000"/>
              <a:headEnd/>
              <a:tailEnd/>
            </a:ln>
          </p:spPr>
          <p:txBody>
            <a:bodyPr/>
            <a:lstStyle/>
            <a:p>
              <a:pPr>
                <a:spcAft>
                  <a:spcPts val="1000"/>
                </a:spcAft>
              </a:pPr>
              <a:r>
                <a:rPr lang="ru-RU" sz="1100">
                  <a:latin typeface="Calibri" pitchFamily="34" charset="0"/>
                </a:rPr>
                <a:t>К</a:t>
              </a:r>
              <a:endParaRPr lang="ru-RU"/>
            </a:p>
          </p:txBody>
        </p:sp>
        <p:sp>
          <p:nvSpPr>
            <p:cNvPr id="65563" name="Text Box 72"/>
            <p:cNvSpPr txBox="1">
              <a:spLocks noChangeArrowheads="1"/>
            </p:cNvSpPr>
            <p:nvPr/>
          </p:nvSpPr>
          <p:spPr bwMode="auto">
            <a:xfrm>
              <a:off x="2415" y="4665"/>
              <a:ext cx="402" cy="435"/>
            </a:xfrm>
            <a:prstGeom prst="rect">
              <a:avLst/>
            </a:prstGeom>
            <a:noFill/>
            <a:ln w="9525">
              <a:noFill/>
              <a:miter lim="800000"/>
              <a:headEnd/>
              <a:tailEnd/>
            </a:ln>
          </p:spPr>
          <p:txBody>
            <a:bodyPr/>
            <a:lstStyle/>
            <a:p>
              <a:pPr>
                <a:spcAft>
                  <a:spcPts val="1000"/>
                </a:spcAft>
              </a:pPr>
              <a:r>
                <a:rPr lang="ru-RU" sz="1100">
                  <a:latin typeface="Calibri" pitchFamily="34" charset="0"/>
                </a:rPr>
                <a:t>Б</a:t>
              </a:r>
              <a:endParaRPr lang="ru-RU"/>
            </a:p>
          </p:txBody>
        </p:sp>
        <p:sp>
          <p:nvSpPr>
            <p:cNvPr id="65564" name="Text Box 73"/>
            <p:cNvSpPr txBox="1">
              <a:spLocks noChangeArrowheads="1"/>
            </p:cNvSpPr>
            <p:nvPr/>
          </p:nvSpPr>
          <p:spPr bwMode="auto">
            <a:xfrm>
              <a:off x="3945" y="4560"/>
              <a:ext cx="402" cy="435"/>
            </a:xfrm>
            <a:prstGeom prst="rect">
              <a:avLst/>
            </a:prstGeom>
            <a:noFill/>
            <a:ln w="9525">
              <a:noFill/>
              <a:miter lim="800000"/>
              <a:headEnd/>
              <a:tailEnd/>
            </a:ln>
          </p:spPr>
          <p:txBody>
            <a:bodyPr/>
            <a:lstStyle/>
            <a:p>
              <a:pPr>
                <a:spcAft>
                  <a:spcPts val="1000"/>
                </a:spcAft>
              </a:pPr>
              <a:r>
                <a:rPr lang="ru-RU" sz="1100">
                  <a:latin typeface="Calibri" pitchFamily="34" charset="0"/>
                </a:rPr>
                <a:t>Д</a:t>
              </a:r>
              <a:endParaRPr lang="ru-RU"/>
            </a:p>
          </p:txBody>
        </p:sp>
        <p:sp>
          <p:nvSpPr>
            <p:cNvPr id="65565" name="Text Box 74"/>
            <p:cNvSpPr txBox="1">
              <a:spLocks noChangeArrowheads="1"/>
            </p:cNvSpPr>
            <p:nvPr/>
          </p:nvSpPr>
          <p:spPr bwMode="auto">
            <a:xfrm>
              <a:off x="3618" y="5463"/>
              <a:ext cx="402" cy="435"/>
            </a:xfrm>
            <a:prstGeom prst="rect">
              <a:avLst/>
            </a:prstGeom>
            <a:noFill/>
            <a:ln w="9525">
              <a:noFill/>
              <a:miter lim="800000"/>
              <a:headEnd/>
              <a:tailEnd/>
            </a:ln>
          </p:spPr>
          <p:txBody>
            <a:bodyPr/>
            <a:lstStyle/>
            <a:p>
              <a:pPr>
                <a:spcAft>
                  <a:spcPts val="1000"/>
                </a:spcAft>
              </a:pPr>
              <a:r>
                <a:rPr lang="ru-RU" sz="1100">
                  <a:latin typeface="Calibri" pitchFamily="34" charset="0"/>
                </a:rPr>
                <a:t>В</a:t>
              </a:r>
              <a:endParaRPr lang="ru-RU"/>
            </a:p>
          </p:txBody>
        </p:sp>
        <p:sp>
          <p:nvSpPr>
            <p:cNvPr id="65566" name="Text Box 75"/>
            <p:cNvSpPr txBox="1">
              <a:spLocks noChangeArrowheads="1"/>
            </p:cNvSpPr>
            <p:nvPr/>
          </p:nvSpPr>
          <p:spPr bwMode="auto">
            <a:xfrm>
              <a:off x="2523" y="6601"/>
              <a:ext cx="402" cy="435"/>
            </a:xfrm>
            <a:prstGeom prst="rect">
              <a:avLst/>
            </a:prstGeom>
            <a:noFill/>
            <a:ln w="9525">
              <a:noFill/>
              <a:miter lim="800000"/>
              <a:headEnd/>
              <a:tailEnd/>
            </a:ln>
          </p:spPr>
          <p:txBody>
            <a:bodyPr/>
            <a:lstStyle/>
            <a:p>
              <a:pPr>
                <a:spcAft>
                  <a:spcPts val="1000"/>
                </a:spcAft>
              </a:pPr>
              <a:r>
                <a:rPr lang="ru-RU" sz="1100">
                  <a:latin typeface="Calibri" pitchFamily="34" charset="0"/>
                </a:rPr>
                <a:t>Г</a:t>
              </a:r>
              <a:endParaRPr lang="ru-RU"/>
            </a:p>
          </p:txBody>
        </p:sp>
        <p:sp>
          <p:nvSpPr>
            <p:cNvPr id="65567" name="Text Box 76"/>
            <p:cNvSpPr txBox="1">
              <a:spLocks noChangeArrowheads="1"/>
            </p:cNvSpPr>
            <p:nvPr/>
          </p:nvSpPr>
          <p:spPr bwMode="auto">
            <a:xfrm>
              <a:off x="4365" y="6705"/>
              <a:ext cx="402" cy="435"/>
            </a:xfrm>
            <a:prstGeom prst="rect">
              <a:avLst/>
            </a:prstGeom>
            <a:noFill/>
            <a:ln w="9525">
              <a:noFill/>
              <a:miter lim="800000"/>
              <a:headEnd/>
              <a:tailEnd/>
            </a:ln>
          </p:spPr>
          <p:txBody>
            <a:bodyPr/>
            <a:lstStyle/>
            <a:p>
              <a:pPr>
                <a:spcAft>
                  <a:spcPts val="1000"/>
                </a:spcAft>
              </a:pPr>
              <a:r>
                <a:rPr lang="ru-RU" sz="1100">
                  <a:latin typeface="Calibri" pitchFamily="34" charset="0"/>
                </a:rPr>
                <a:t>Е</a:t>
              </a:r>
              <a:endParaRPr lang="ru-RU"/>
            </a:p>
          </p:txBody>
        </p:sp>
        <p:cxnSp>
          <p:nvCxnSpPr>
            <p:cNvPr id="65568" name="AutoShape 77"/>
            <p:cNvCxnSpPr>
              <a:cxnSpLocks noChangeShapeType="1"/>
            </p:cNvCxnSpPr>
            <p:nvPr/>
          </p:nvCxnSpPr>
          <p:spPr bwMode="auto">
            <a:xfrm flipV="1">
              <a:off x="2997" y="5898"/>
              <a:ext cx="2205" cy="822"/>
            </a:xfrm>
            <a:prstGeom prst="straightConnector1">
              <a:avLst/>
            </a:prstGeom>
            <a:noFill/>
            <a:ln w="9525">
              <a:solidFill>
                <a:srgbClr val="000000"/>
              </a:solidFill>
              <a:round/>
              <a:headEnd/>
              <a:tailEnd type="triangle" w="med" len="med"/>
            </a:ln>
          </p:spPr>
        </p:cxnSp>
        <p:sp>
          <p:nvSpPr>
            <p:cNvPr id="65569" name="Text Box 78"/>
            <p:cNvSpPr txBox="1">
              <a:spLocks noChangeArrowheads="1"/>
            </p:cNvSpPr>
            <p:nvPr/>
          </p:nvSpPr>
          <p:spPr bwMode="auto">
            <a:xfrm>
              <a:off x="1533" y="5598"/>
              <a:ext cx="402" cy="435"/>
            </a:xfrm>
            <a:prstGeom prst="rect">
              <a:avLst/>
            </a:prstGeom>
            <a:noFill/>
            <a:ln w="9525">
              <a:noFill/>
              <a:miter lim="800000"/>
              <a:headEnd/>
              <a:tailEnd/>
            </a:ln>
          </p:spPr>
          <p:txBody>
            <a:bodyPr/>
            <a:lstStyle/>
            <a:p>
              <a:pPr>
                <a:spcAft>
                  <a:spcPts val="1000"/>
                </a:spcAft>
              </a:pPr>
              <a:r>
                <a:rPr lang="ru-RU" sz="1100">
                  <a:latin typeface="Calibri" pitchFamily="34" charset="0"/>
                </a:rPr>
                <a:t>А</a:t>
              </a:r>
              <a:endParaRPr lang="ru-RU"/>
            </a:p>
          </p:txBody>
        </p:sp>
      </p:grpSp>
      <p:sp>
        <p:nvSpPr>
          <p:cNvPr id="65542" name="TextBox 80"/>
          <p:cNvSpPr txBox="1">
            <a:spLocks noChangeArrowheads="1"/>
          </p:cNvSpPr>
          <p:nvPr/>
        </p:nvSpPr>
        <p:spPr bwMode="auto">
          <a:xfrm>
            <a:off x="5292725" y="2276475"/>
            <a:ext cx="1439863" cy="461963"/>
          </a:xfrm>
          <a:prstGeom prst="rect">
            <a:avLst/>
          </a:prstGeom>
          <a:noFill/>
          <a:ln w="9525">
            <a:noFill/>
            <a:miter lim="800000"/>
            <a:headEnd/>
            <a:tailEnd/>
          </a:ln>
        </p:spPr>
        <p:txBody>
          <a:bodyPr>
            <a:spAutoFit/>
          </a:bodyPr>
          <a:lstStyle/>
          <a:p>
            <a:r>
              <a:rPr lang="ru-RU" sz="2400">
                <a:solidFill>
                  <a:srgbClr val="FF0000"/>
                </a:solidFill>
                <a:latin typeface="Calibri" pitchFamily="34" charset="0"/>
              </a:rPr>
              <a:t>Ответ: 6</a:t>
            </a:r>
          </a:p>
        </p:txBody>
      </p:sp>
      <p:sp>
        <p:nvSpPr>
          <p:cNvPr id="65543" name="TextBox 81"/>
          <p:cNvSpPr txBox="1">
            <a:spLocks noChangeArrowheads="1"/>
          </p:cNvSpPr>
          <p:nvPr/>
        </p:nvSpPr>
        <p:spPr bwMode="auto">
          <a:xfrm>
            <a:off x="1547813" y="6165850"/>
            <a:ext cx="1511300" cy="460375"/>
          </a:xfrm>
          <a:prstGeom prst="rect">
            <a:avLst/>
          </a:prstGeom>
          <a:noFill/>
          <a:ln w="9525">
            <a:noFill/>
            <a:miter lim="800000"/>
            <a:headEnd/>
            <a:tailEnd/>
          </a:ln>
        </p:spPr>
        <p:txBody>
          <a:bodyPr>
            <a:spAutoFit/>
          </a:bodyPr>
          <a:lstStyle/>
          <a:p>
            <a:r>
              <a:rPr lang="ru-RU" sz="2400">
                <a:solidFill>
                  <a:srgbClr val="FF0000"/>
                </a:solidFill>
                <a:latin typeface="Calibri" pitchFamily="34" charset="0"/>
              </a:rPr>
              <a:t>Ответ: 5</a:t>
            </a:r>
          </a:p>
        </p:txBody>
      </p:sp>
      <p:sp>
        <p:nvSpPr>
          <p:cNvPr id="65544" name="TextBox 82"/>
          <p:cNvSpPr txBox="1">
            <a:spLocks noChangeArrowheads="1"/>
          </p:cNvSpPr>
          <p:nvPr/>
        </p:nvSpPr>
        <p:spPr bwMode="auto">
          <a:xfrm>
            <a:off x="5435600" y="6092825"/>
            <a:ext cx="1512888" cy="461963"/>
          </a:xfrm>
          <a:prstGeom prst="rect">
            <a:avLst/>
          </a:prstGeom>
          <a:noFill/>
          <a:ln w="9525">
            <a:noFill/>
            <a:miter lim="800000"/>
            <a:headEnd/>
            <a:tailEnd/>
          </a:ln>
        </p:spPr>
        <p:txBody>
          <a:bodyPr>
            <a:spAutoFit/>
          </a:bodyPr>
          <a:lstStyle/>
          <a:p>
            <a:r>
              <a:rPr lang="ru-RU" sz="2400">
                <a:solidFill>
                  <a:srgbClr val="FF0000"/>
                </a:solidFill>
                <a:latin typeface="Calibri" pitchFamily="34" charset="0"/>
              </a:rPr>
              <a:t>Ответ: 7</a:t>
            </a:r>
          </a:p>
        </p:txBody>
      </p:sp>
      <p:pic>
        <p:nvPicPr>
          <p:cNvPr id="2" name="Picture 84" descr="гот к экз"/>
          <p:cNvPicPr>
            <a:picLocks noChangeAspect="1" noChangeArrowheads="1"/>
          </p:cNvPicPr>
          <p:nvPr/>
        </p:nvPicPr>
        <p:blipFill>
          <a:blip r:embed="rId3" cstate="print"/>
          <a:srcRect/>
          <a:stretch>
            <a:fillRect/>
          </a:stretch>
        </p:blipFill>
        <p:spPr bwMode="auto">
          <a:xfrm>
            <a:off x="7451725" y="5445125"/>
            <a:ext cx="1692275" cy="1168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554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554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55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43" grpId="0"/>
      <p:bldP spid="6554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TextBox 1"/>
          <p:cNvSpPr txBox="1">
            <a:spLocks noChangeArrowheads="1"/>
          </p:cNvSpPr>
          <p:nvPr/>
        </p:nvSpPr>
        <p:spPr bwMode="auto">
          <a:xfrm>
            <a:off x="468313" y="188913"/>
            <a:ext cx="7991475" cy="1200150"/>
          </a:xfrm>
          <a:prstGeom prst="rect">
            <a:avLst/>
          </a:prstGeom>
          <a:noFill/>
          <a:ln w="9525">
            <a:noFill/>
            <a:miter lim="800000"/>
            <a:headEnd/>
            <a:tailEnd/>
          </a:ln>
        </p:spPr>
        <p:txBody>
          <a:bodyPr>
            <a:spAutoFit/>
          </a:bodyPr>
          <a:lstStyle/>
          <a:p>
            <a:r>
              <a:rPr lang="ru-RU" sz="2400" u="sng">
                <a:latin typeface="Calibri" pitchFamily="34" charset="0"/>
              </a:rPr>
              <a:t>Задание В12.</a:t>
            </a:r>
            <a:endParaRPr lang="ru-RU" sz="2400">
              <a:latin typeface="Calibri" pitchFamily="34" charset="0"/>
            </a:endParaRPr>
          </a:p>
          <a:p>
            <a:r>
              <a:rPr lang="ru-RU" sz="2400">
                <a:latin typeface="Calibri" pitchFamily="34" charset="0"/>
              </a:rPr>
              <a:t>Ниже в табличной форме представлен фрагмент базы данных о погоде.</a:t>
            </a:r>
          </a:p>
        </p:txBody>
      </p:sp>
      <p:graphicFrame>
        <p:nvGraphicFramePr>
          <p:cNvPr id="67652" name="Group 68"/>
          <p:cNvGraphicFramePr>
            <a:graphicFrameLocks noGrp="1"/>
          </p:cNvGraphicFramePr>
          <p:nvPr/>
        </p:nvGraphicFramePr>
        <p:xfrm>
          <a:off x="107950" y="1557338"/>
          <a:ext cx="8712200" cy="3090863"/>
        </p:xfrm>
        <a:graphic>
          <a:graphicData uri="http://schemas.openxmlformats.org/drawingml/2006/table">
            <a:tbl>
              <a:tblPr/>
              <a:tblGrid>
                <a:gridCol w="1527175"/>
                <a:gridCol w="1878013"/>
                <a:gridCol w="1798637"/>
                <a:gridCol w="1836738"/>
                <a:gridCol w="1671637"/>
              </a:tblGrid>
              <a:tr h="0">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000" b="0" i="0" u="none" strike="noStrike" cap="none" normalizeH="0" baseline="0" smtClean="0">
                          <a:ln>
                            <a:noFill/>
                          </a:ln>
                          <a:solidFill>
                            <a:schemeClr val="tx1"/>
                          </a:solidFill>
                          <a:effectLst/>
                          <a:latin typeface="Arial" charset="0"/>
                          <a:cs typeface="Times New Roman" pitchFamily="18" charset="0"/>
                        </a:rPr>
                        <a:t>Дата</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000" b="0" i="0" u="none" strike="noStrike" cap="none" normalizeH="0" baseline="0" smtClean="0">
                          <a:ln>
                            <a:noFill/>
                          </a:ln>
                          <a:solidFill>
                            <a:schemeClr val="tx1"/>
                          </a:solidFill>
                          <a:effectLst/>
                          <a:latin typeface="Arial" charset="0"/>
                          <a:cs typeface="Times New Roman" pitchFamily="18" charset="0"/>
                        </a:rPr>
                        <a:t>Температура</a:t>
                      </a:r>
                    </a:p>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000" b="0" i="0" u="none" strike="noStrike" cap="none" normalizeH="0" baseline="0" smtClean="0">
                          <a:ln>
                            <a:noFill/>
                          </a:ln>
                          <a:solidFill>
                            <a:schemeClr val="tx1"/>
                          </a:solidFill>
                          <a:effectLst/>
                          <a:latin typeface="Arial" charset="0"/>
                          <a:cs typeface="Times New Roman" pitchFamily="18" charset="0"/>
                        </a:rPr>
                        <a:t>(0С)</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000" b="0" i="0" u="none" strike="noStrike" cap="none" normalizeH="0" baseline="0" smtClean="0">
                          <a:ln>
                            <a:noFill/>
                          </a:ln>
                          <a:solidFill>
                            <a:schemeClr val="tx1"/>
                          </a:solidFill>
                          <a:effectLst/>
                          <a:latin typeface="Arial" charset="0"/>
                          <a:cs typeface="Times New Roman" pitchFamily="18" charset="0"/>
                        </a:rPr>
                        <a:t>Давление</a:t>
                      </a:r>
                    </a:p>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000" b="0" i="0" u="none" strike="noStrike" cap="none" normalizeH="0" baseline="0" smtClean="0">
                          <a:ln>
                            <a:noFill/>
                          </a:ln>
                          <a:solidFill>
                            <a:schemeClr val="tx1"/>
                          </a:solidFill>
                          <a:effectLst/>
                          <a:latin typeface="Arial" charset="0"/>
                          <a:cs typeface="Times New Roman" pitchFamily="18" charset="0"/>
                        </a:rPr>
                        <a:t>(мм рт ст)</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000" b="0" i="0" u="none" strike="noStrike" cap="none" normalizeH="0" baseline="0" smtClean="0">
                          <a:ln>
                            <a:noFill/>
                          </a:ln>
                          <a:solidFill>
                            <a:schemeClr val="tx1"/>
                          </a:solidFill>
                          <a:effectLst/>
                          <a:latin typeface="Arial" charset="0"/>
                          <a:cs typeface="Times New Roman" pitchFamily="18" charset="0"/>
                        </a:rPr>
                        <a:t>Ветер</a:t>
                      </a:r>
                    </a:p>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000" b="0" i="0" u="none" strike="noStrike" cap="none" normalizeH="0" baseline="0" smtClean="0">
                          <a:ln>
                            <a:noFill/>
                          </a:ln>
                          <a:solidFill>
                            <a:schemeClr val="tx1"/>
                          </a:solidFill>
                          <a:effectLst/>
                          <a:latin typeface="Arial" charset="0"/>
                          <a:cs typeface="Times New Roman" pitchFamily="18" charset="0"/>
                        </a:rPr>
                        <a:t>(м/с)</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000" b="0" i="0" u="none" strike="noStrike" cap="none" normalizeH="0" baseline="0" smtClean="0">
                          <a:ln>
                            <a:noFill/>
                          </a:ln>
                          <a:solidFill>
                            <a:schemeClr val="tx1"/>
                          </a:solidFill>
                          <a:effectLst/>
                          <a:latin typeface="Arial" charset="0"/>
                          <a:cs typeface="Times New Roman" pitchFamily="18" charset="0"/>
                        </a:rPr>
                        <a:t>Осадки</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000" b="0" i="0" u="none" strike="noStrike" cap="none" normalizeH="0" baseline="0" smtClean="0">
                          <a:ln>
                            <a:noFill/>
                          </a:ln>
                          <a:solidFill>
                            <a:schemeClr val="tx1"/>
                          </a:solidFill>
                          <a:effectLst/>
                          <a:latin typeface="Arial" charset="0"/>
                          <a:cs typeface="Times New Roman" pitchFamily="18" charset="0"/>
                        </a:rPr>
                        <a:t>01.05.2010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000" b="0" i="0" u="none" strike="noStrike" cap="none" normalizeH="0" baseline="0" smtClean="0">
                          <a:ln>
                            <a:noFill/>
                          </a:ln>
                          <a:solidFill>
                            <a:schemeClr val="tx1"/>
                          </a:solidFill>
                          <a:effectLst/>
                          <a:latin typeface="Arial" charset="0"/>
                          <a:cs typeface="Times New Roman" pitchFamily="18" charset="0"/>
                        </a:rPr>
                        <a:t>17</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000" b="0" i="0" u="none" strike="noStrike" cap="none" normalizeH="0" baseline="0" smtClean="0">
                          <a:ln>
                            <a:noFill/>
                          </a:ln>
                          <a:solidFill>
                            <a:schemeClr val="tx1"/>
                          </a:solidFill>
                          <a:effectLst/>
                          <a:latin typeface="Arial" charset="0"/>
                          <a:cs typeface="Times New Roman" pitchFamily="18" charset="0"/>
                        </a:rPr>
                        <a:t>754</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000" b="0" i="0" u="none" strike="noStrike" cap="none" normalizeH="0" baseline="0" smtClean="0">
                          <a:ln>
                            <a:noFill/>
                          </a:ln>
                          <a:solidFill>
                            <a:schemeClr val="tx1"/>
                          </a:solidFill>
                          <a:effectLst/>
                          <a:latin typeface="Arial" charset="0"/>
                          <a:cs typeface="Times New Roman" pitchFamily="18" charset="0"/>
                        </a:rPr>
                        <a:t>9</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000" b="0" i="0" u="none" strike="noStrike" cap="none" normalizeH="0" baseline="0" smtClean="0">
                          <a:ln>
                            <a:noFill/>
                          </a:ln>
                          <a:solidFill>
                            <a:schemeClr val="tx1"/>
                          </a:solidFill>
                          <a:effectLst/>
                          <a:latin typeface="Arial" charset="0"/>
                          <a:cs typeface="Times New Roman" pitchFamily="18" charset="0"/>
                        </a:rPr>
                        <a:t>нет</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000" b="0" i="0" u="none" strike="noStrike" cap="none" normalizeH="0" baseline="0" smtClean="0">
                          <a:ln>
                            <a:noFill/>
                          </a:ln>
                          <a:solidFill>
                            <a:schemeClr val="tx1"/>
                          </a:solidFill>
                          <a:effectLst/>
                          <a:latin typeface="Arial" charset="0"/>
                          <a:cs typeface="Times New Roman" pitchFamily="18" charset="0"/>
                        </a:rPr>
                        <a:t>02.05.2010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000" b="0" i="0" u="none" strike="noStrike" cap="none" normalizeH="0" baseline="0" smtClean="0">
                          <a:ln>
                            <a:noFill/>
                          </a:ln>
                          <a:solidFill>
                            <a:schemeClr val="tx1"/>
                          </a:solidFill>
                          <a:effectLst/>
                          <a:latin typeface="Arial" charset="0"/>
                          <a:cs typeface="Times New Roman" pitchFamily="18" charset="0"/>
                        </a:rPr>
                        <a:t>16</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000" b="0" i="0" u="none" strike="noStrike" cap="none" normalizeH="0" baseline="0" smtClean="0">
                          <a:ln>
                            <a:noFill/>
                          </a:ln>
                          <a:solidFill>
                            <a:schemeClr val="tx1"/>
                          </a:solidFill>
                          <a:effectLst/>
                          <a:latin typeface="Arial" charset="0"/>
                          <a:cs typeface="Times New Roman" pitchFamily="18" charset="0"/>
                        </a:rPr>
                        <a:t>752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000" b="0" i="0" u="none" strike="noStrike" cap="none" normalizeH="0" baseline="0" smtClean="0">
                          <a:ln>
                            <a:noFill/>
                          </a:ln>
                          <a:solidFill>
                            <a:schemeClr val="tx1"/>
                          </a:solidFill>
                          <a:effectLst/>
                          <a:latin typeface="Arial" charset="0"/>
                          <a:cs typeface="Times New Roman" pitchFamily="18" charset="0"/>
                        </a:rPr>
                        <a:t>11</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000" b="0" i="0" u="none" strike="noStrike" cap="none" normalizeH="0" baseline="0" smtClean="0">
                          <a:ln>
                            <a:noFill/>
                          </a:ln>
                          <a:solidFill>
                            <a:schemeClr val="tx1"/>
                          </a:solidFill>
                          <a:effectLst/>
                          <a:latin typeface="Arial" charset="0"/>
                          <a:cs typeface="Times New Roman" pitchFamily="18" charset="0"/>
                        </a:rPr>
                        <a:t>нет</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000" b="0" i="0" u="none" strike="noStrike" cap="none" normalizeH="0" baseline="0" smtClean="0">
                          <a:ln>
                            <a:noFill/>
                          </a:ln>
                          <a:solidFill>
                            <a:schemeClr val="tx1"/>
                          </a:solidFill>
                          <a:effectLst/>
                          <a:latin typeface="Arial" charset="0"/>
                          <a:cs typeface="Times New Roman" pitchFamily="18" charset="0"/>
                        </a:rPr>
                        <a:t>03.05.2010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000" b="0" i="0" u="none" strike="noStrike" cap="none" normalizeH="0" baseline="0" smtClean="0">
                          <a:ln>
                            <a:noFill/>
                          </a:ln>
                          <a:solidFill>
                            <a:schemeClr val="tx1"/>
                          </a:solidFill>
                          <a:effectLst/>
                          <a:latin typeface="Arial" charset="0"/>
                          <a:cs typeface="Times New Roman" pitchFamily="18" charset="0"/>
                        </a:rPr>
                        <a:t>14</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000" b="0" i="0" u="none" strike="noStrike" cap="none" normalizeH="0" baseline="0" smtClean="0">
                          <a:ln>
                            <a:noFill/>
                          </a:ln>
                          <a:solidFill>
                            <a:schemeClr val="tx1"/>
                          </a:solidFill>
                          <a:effectLst/>
                          <a:latin typeface="Arial" charset="0"/>
                          <a:cs typeface="Times New Roman" pitchFamily="18" charset="0"/>
                        </a:rPr>
                        <a:t>749</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000" b="0" i="0" u="none" strike="noStrike" cap="none" normalizeH="0" baseline="0" smtClean="0">
                          <a:ln>
                            <a:noFill/>
                          </a:ln>
                          <a:solidFill>
                            <a:schemeClr val="tx1"/>
                          </a:solidFill>
                          <a:effectLst/>
                          <a:latin typeface="Arial" charset="0"/>
                          <a:cs typeface="Times New Roman" pitchFamily="18" charset="0"/>
                        </a:rPr>
                        <a:t>15</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000" b="0" i="0" u="none" strike="noStrike" cap="none" normalizeH="0" baseline="0" smtClean="0">
                          <a:ln>
                            <a:noFill/>
                          </a:ln>
                          <a:solidFill>
                            <a:schemeClr val="tx1"/>
                          </a:solidFill>
                          <a:effectLst/>
                          <a:latin typeface="Arial" charset="0"/>
                          <a:cs typeface="Times New Roman" pitchFamily="18" charset="0"/>
                        </a:rPr>
                        <a:t>нет</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7663">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000" b="0" i="0" u="none" strike="noStrike" cap="none" normalizeH="0" baseline="0" smtClean="0">
                          <a:ln>
                            <a:noFill/>
                          </a:ln>
                          <a:solidFill>
                            <a:schemeClr val="tx1"/>
                          </a:solidFill>
                          <a:effectLst/>
                          <a:latin typeface="Arial" charset="0"/>
                          <a:cs typeface="Times New Roman" pitchFamily="18" charset="0"/>
                        </a:rPr>
                        <a:t>04.05.2010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000" b="0" i="0" u="none" strike="noStrike" cap="none" normalizeH="0" baseline="0" smtClean="0">
                          <a:ln>
                            <a:noFill/>
                          </a:ln>
                          <a:solidFill>
                            <a:schemeClr val="tx1"/>
                          </a:solidFill>
                          <a:effectLst/>
                          <a:latin typeface="Arial" charset="0"/>
                          <a:cs typeface="Times New Roman" pitchFamily="18" charset="0"/>
                        </a:rPr>
                        <a:t>14</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000" b="0" i="0" u="none" strike="noStrike" cap="none" normalizeH="0" baseline="0" smtClean="0">
                          <a:ln>
                            <a:noFill/>
                          </a:ln>
                          <a:solidFill>
                            <a:schemeClr val="tx1"/>
                          </a:solidFill>
                          <a:effectLst/>
                          <a:latin typeface="Arial" charset="0"/>
                          <a:cs typeface="Times New Roman" pitchFamily="18" charset="0"/>
                        </a:rPr>
                        <a:t>747</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000" b="0" i="0" u="none" strike="noStrike" cap="none" normalizeH="0" baseline="0" smtClean="0">
                          <a:ln>
                            <a:noFill/>
                          </a:ln>
                          <a:solidFill>
                            <a:schemeClr val="tx1"/>
                          </a:solidFill>
                          <a:effectLst/>
                          <a:latin typeface="Arial" charset="0"/>
                          <a:cs typeface="Times New Roman" pitchFamily="18" charset="0"/>
                        </a:rPr>
                        <a:t>17</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000" b="0" i="0" u="none" strike="noStrike" cap="none" normalizeH="0" baseline="0" smtClean="0">
                          <a:ln>
                            <a:noFill/>
                          </a:ln>
                          <a:solidFill>
                            <a:schemeClr val="tx1"/>
                          </a:solidFill>
                          <a:effectLst/>
                          <a:latin typeface="Arial" charset="0"/>
                          <a:cs typeface="Times New Roman" pitchFamily="18" charset="0"/>
                        </a:rPr>
                        <a:t>дождь</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000" b="0" i="0" u="none" strike="noStrike" cap="none" normalizeH="0" baseline="0" smtClean="0">
                          <a:ln>
                            <a:noFill/>
                          </a:ln>
                          <a:solidFill>
                            <a:schemeClr val="tx1"/>
                          </a:solidFill>
                          <a:effectLst/>
                          <a:latin typeface="Arial" charset="0"/>
                          <a:cs typeface="Times New Roman" pitchFamily="18" charset="0"/>
                        </a:rPr>
                        <a:t>05.05.2010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000" b="0" i="0" u="none" strike="noStrike" cap="none" normalizeH="0" baseline="0" smtClean="0">
                          <a:ln>
                            <a:noFill/>
                          </a:ln>
                          <a:solidFill>
                            <a:schemeClr val="tx1"/>
                          </a:solidFill>
                          <a:effectLst/>
                          <a:latin typeface="Arial" charset="0"/>
                          <a:cs typeface="Times New Roman" pitchFamily="18" charset="0"/>
                        </a:rPr>
                        <a:t>15</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000" b="0" i="0" u="none" strike="noStrike" cap="none" normalizeH="0" baseline="0" smtClean="0">
                          <a:ln>
                            <a:noFill/>
                          </a:ln>
                          <a:solidFill>
                            <a:schemeClr val="tx1"/>
                          </a:solidFill>
                          <a:effectLst/>
                          <a:latin typeface="Arial" charset="0"/>
                          <a:cs typeface="Times New Roman" pitchFamily="18" charset="0"/>
                        </a:rPr>
                        <a:t>745</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000" b="0" i="0" u="none" strike="noStrike" cap="none" normalizeH="0" baseline="0" smtClean="0">
                          <a:ln>
                            <a:noFill/>
                          </a:ln>
                          <a:solidFill>
                            <a:schemeClr val="tx1"/>
                          </a:solidFill>
                          <a:effectLst/>
                          <a:latin typeface="Arial" charset="0"/>
                          <a:cs typeface="Times New Roman" pitchFamily="18" charset="0"/>
                        </a:rPr>
                        <a:t>14</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000" b="0" i="0" u="none" strike="noStrike" cap="none" normalizeH="0" baseline="0" smtClean="0">
                          <a:ln>
                            <a:noFill/>
                          </a:ln>
                          <a:solidFill>
                            <a:schemeClr val="tx1"/>
                          </a:solidFill>
                          <a:effectLst/>
                          <a:latin typeface="Arial" charset="0"/>
                          <a:cs typeface="Times New Roman" pitchFamily="18" charset="0"/>
                        </a:rPr>
                        <a:t>дождь</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000" b="0" i="0" u="none" strike="noStrike" cap="none" normalizeH="0" baseline="0" smtClean="0">
                          <a:ln>
                            <a:noFill/>
                          </a:ln>
                          <a:solidFill>
                            <a:schemeClr val="tx1"/>
                          </a:solidFill>
                          <a:effectLst/>
                          <a:latin typeface="Arial" charset="0"/>
                          <a:cs typeface="Times New Roman" pitchFamily="18" charset="0"/>
                        </a:rPr>
                        <a:t>06.05.2010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000" b="0" i="0" u="none" strike="noStrike" cap="none" normalizeH="0" baseline="0" smtClean="0">
                          <a:ln>
                            <a:noFill/>
                          </a:ln>
                          <a:solidFill>
                            <a:schemeClr val="tx1"/>
                          </a:solidFill>
                          <a:effectLst/>
                          <a:latin typeface="Arial" charset="0"/>
                          <a:cs typeface="Times New Roman" pitchFamily="18" charset="0"/>
                        </a:rPr>
                        <a:t>13</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000" b="0" i="0" u="none" strike="noStrike" cap="none" normalizeH="0" baseline="0" smtClean="0">
                          <a:ln>
                            <a:noFill/>
                          </a:ln>
                          <a:solidFill>
                            <a:schemeClr val="tx1"/>
                          </a:solidFill>
                          <a:effectLst/>
                          <a:latin typeface="Arial" charset="0"/>
                          <a:cs typeface="Times New Roman" pitchFamily="18" charset="0"/>
                        </a:rPr>
                        <a:t>750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000" b="0" i="0" u="none" strike="noStrike" cap="none" normalizeH="0" baseline="0" smtClean="0">
                          <a:ln>
                            <a:noFill/>
                          </a:ln>
                          <a:solidFill>
                            <a:schemeClr val="tx1"/>
                          </a:solidFill>
                          <a:effectLst/>
                          <a:latin typeface="Arial" charset="0"/>
                          <a:cs typeface="Times New Roman" pitchFamily="18" charset="0"/>
                        </a:rPr>
                        <a:t>13</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000" b="0" i="0" u="none" strike="noStrike" cap="none" normalizeH="0" baseline="0" smtClean="0">
                          <a:ln>
                            <a:noFill/>
                          </a:ln>
                          <a:solidFill>
                            <a:schemeClr val="tx1"/>
                          </a:solidFill>
                          <a:effectLst/>
                          <a:latin typeface="Arial" charset="0"/>
                          <a:cs typeface="Times New Roman" pitchFamily="18" charset="0"/>
                        </a:rPr>
                        <a:t>дождь</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000" b="0" i="0" u="none" strike="noStrike" cap="none" normalizeH="0" baseline="0" smtClean="0">
                          <a:ln>
                            <a:noFill/>
                          </a:ln>
                          <a:solidFill>
                            <a:schemeClr val="tx1"/>
                          </a:solidFill>
                          <a:effectLst/>
                          <a:latin typeface="Arial" charset="0"/>
                          <a:cs typeface="Times New Roman" pitchFamily="18" charset="0"/>
                        </a:rPr>
                        <a:t>07.05.2010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000" b="0" i="0" u="none" strike="noStrike" cap="none" normalizeH="0" baseline="0" smtClean="0">
                          <a:ln>
                            <a:noFill/>
                          </a:ln>
                          <a:solidFill>
                            <a:schemeClr val="tx1"/>
                          </a:solidFill>
                          <a:effectLst/>
                          <a:latin typeface="Arial" charset="0"/>
                          <a:cs typeface="Times New Roman" pitchFamily="18" charset="0"/>
                        </a:rPr>
                        <a:t>12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000" b="0" i="0" u="none" strike="noStrike" cap="none" normalizeH="0" baseline="0" smtClean="0">
                          <a:ln>
                            <a:noFill/>
                          </a:ln>
                          <a:solidFill>
                            <a:schemeClr val="tx1"/>
                          </a:solidFill>
                          <a:effectLst/>
                          <a:latin typeface="Arial" charset="0"/>
                          <a:cs typeface="Times New Roman" pitchFamily="18" charset="0"/>
                        </a:rPr>
                        <a:t>751</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000" b="0" i="0" u="none" strike="noStrike" cap="none" normalizeH="0" baseline="0" smtClean="0">
                          <a:ln>
                            <a:noFill/>
                          </a:ln>
                          <a:solidFill>
                            <a:schemeClr val="tx1"/>
                          </a:solidFill>
                          <a:effectLst/>
                          <a:latin typeface="Arial" charset="0"/>
                          <a:cs typeface="Times New Roman" pitchFamily="18" charset="0"/>
                        </a:rPr>
                        <a:t>8</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000" b="0" i="0" u="none" strike="noStrike" cap="none" normalizeH="0" baseline="0" smtClean="0">
                          <a:ln>
                            <a:noFill/>
                          </a:ln>
                          <a:solidFill>
                            <a:schemeClr val="tx1"/>
                          </a:solidFill>
                          <a:effectLst/>
                          <a:latin typeface="Arial" charset="0"/>
                          <a:cs typeface="Times New Roman" pitchFamily="18" charset="0"/>
                        </a:rPr>
                        <a:t>нет</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000" b="0" i="0" u="none" strike="noStrike" cap="none" normalizeH="0" baseline="0" smtClean="0">
                          <a:ln>
                            <a:noFill/>
                          </a:ln>
                          <a:solidFill>
                            <a:schemeClr val="tx1"/>
                          </a:solidFill>
                          <a:effectLst/>
                          <a:latin typeface="Arial" charset="0"/>
                          <a:cs typeface="Times New Roman" pitchFamily="18" charset="0"/>
                        </a:rPr>
                        <a:t>08.05.2010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000" b="0" i="0" u="none" strike="noStrike" cap="none" normalizeH="0" baseline="0" smtClean="0">
                          <a:ln>
                            <a:noFill/>
                          </a:ln>
                          <a:solidFill>
                            <a:schemeClr val="tx1"/>
                          </a:solidFill>
                          <a:effectLst/>
                          <a:latin typeface="Arial" charset="0"/>
                          <a:cs typeface="Times New Roman" pitchFamily="18" charset="0"/>
                        </a:rPr>
                        <a:t>15</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000" b="0" i="0" u="none" strike="noStrike" cap="none" normalizeH="0" baseline="0" smtClean="0">
                          <a:ln>
                            <a:noFill/>
                          </a:ln>
                          <a:solidFill>
                            <a:schemeClr val="tx1"/>
                          </a:solidFill>
                          <a:effectLst/>
                          <a:latin typeface="Arial" charset="0"/>
                          <a:cs typeface="Times New Roman" pitchFamily="18" charset="0"/>
                        </a:rPr>
                        <a:t>749</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000" b="0" i="0" u="none" strike="noStrike" cap="none" normalizeH="0" baseline="0" smtClean="0">
                          <a:ln>
                            <a:noFill/>
                          </a:ln>
                          <a:solidFill>
                            <a:schemeClr val="tx1"/>
                          </a:solidFill>
                          <a:effectLst/>
                          <a:latin typeface="Arial" charset="0"/>
                          <a:cs typeface="Times New Roman" pitchFamily="18" charset="0"/>
                        </a:rPr>
                        <a:t>5</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000" b="0" i="0" u="none" strike="noStrike" cap="none" normalizeH="0" baseline="0" smtClean="0">
                          <a:ln>
                            <a:noFill/>
                          </a:ln>
                          <a:solidFill>
                            <a:schemeClr val="tx1"/>
                          </a:solidFill>
                          <a:effectLst/>
                          <a:latin typeface="Arial" charset="0"/>
                          <a:cs typeface="Times New Roman" pitchFamily="18" charset="0"/>
                        </a:rPr>
                        <a:t>нет</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67648" name="TextBox 3"/>
          <p:cNvSpPr txBox="1">
            <a:spLocks noChangeArrowheads="1"/>
          </p:cNvSpPr>
          <p:nvPr/>
        </p:nvSpPr>
        <p:spPr bwMode="auto">
          <a:xfrm>
            <a:off x="250825" y="4797425"/>
            <a:ext cx="8424863" cy="1187450"/>
          </a:xfrm>
          <a:prstGeom prst="rect">
            <a:avLst/>
          </a:prstGeom>
          <a:noFill/>
          <a:ln w="9525">
            <a:noFill/>
            <a:miter lim="800000"/>
            <a:headEnd/>
            <a:tailEnd/>
          </a:ln>
        </p:spPr>
        <p:txBody>
          <a:bodyPr>
            <a:spAutoFit/>
          </a:bodyPr>
          <a:lstStyle/>
          <a:p>
            <a:r>
              <a:rPr lang="ru-RU" sz="2400">
                <a:latin typeface="Calibri" pitchFamily="34" charset="0"/>
              </a:rPr>
              <a:t>Сколько записей в данном фрагменте удовлетворяют условию</a:t>
            </a:r>
          </a:p>
          <a:p>
            <a:r>
              <a:rPr lang="ru-RU" sz="2400" b="1">
                <a:latin typeface="Calibri" pitchFamily="34" charset="0"/>
              </a:rPr>
              <a:t>(Осадки = «дождь») ИЛИ (Давление  &lt; 750)</a:t>
            </a:r>
            <a:r>
              <a:rPr lang="ru-RU" sz="2400">
                <a:latin typeface="Calibri" pitchFamily="34" charset="0"/>
              </a:rPr>
              <a:t> ?</a:t>
            </a:r>
          </a:p>
        </p:txBody>
      </p:sp>
      <p:sp>
        <p:nvSpPr>
          <p:cNvPr id="67665" name="Text Box 81"/>
          <p:cNvSpPr txBox="1">
            <a:spLocks noChangeArrowheads="1"/>
          </p:cNvSpPr>
          <p:nvPr/>
        </p:nvSpPr>
        <p:spPr bwMode="auto">
          <a:xfrm>
            <a:off x="4572000" y="6308725"/>
            <a:ext cx="1439863" cy="396875"/>
          </a:xfrm>
          <a:prstGeom prst="rect">
            <a:avLst/>
          </a:prstGeom>
          <a:noFill/>
          <a:ln w="9525">
            <a:noFill/>
            <a:miter lim="800000"/>
            <a:headEnd/>
            <a:tailEnd/>
          </a:ln>
        </p:spPr>
        <p:txBody>
          <a:bodyPr>
            <a:spAutoFit/>
          </a:bodyPr>
          <a:lstStyle/>
          <a:p>
            <a:pPr>
              <a:spcBef>
                <a:spcPct val="50000"/>
              </a:spcBef>
            </a:pPr>
            <a:r>
              <a:rPr lang="ru-RU" sz="2000" b="1">
                <a:solidFill>
                  <a:srgbClr val="FF3300"/>
                </a:solidFill>
              </a:rPr>
              <a:t>Ответ: 5</a:t>
            </a:r>
          </a:p>
        </p:txBody>
      </p:sp>
      <p:pic>
        <p:nvPicPr>
          <p:cNvPr id="67650" name="Picture 82" descr="гот к экз"/>
          <p:cNvPicPr>
            <a:picLocks noChangeAspect="1" noChangeArrowheads="1"/>
          </p:cNvPicPr>
          <p:nvPr/>
        </p:nvPicPr>
        <p:blipFill>
          <a:blip r:embed="rId3" cstate="print"/>
          <a:srcRect/>
          <a:stretch>
            <a:fillRect/>
          </a:stretch>
        </p:blipFill>
        <p:spPr bwMode="auto">
          <a:xfrm>
            <a:off x="7451725" y="5445125"/>
            <a:ext cx="1692275" cy="1168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766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TextBox 1"/>
          <p:cNvSpPr txBox="1">
            <a:spLocks noChangeArrowheads="1"/>
          </p:cNvSpPr>
          <p:nvPr/>
        </p:nvSpPr>
        <p:spPr bwMode="auto">
          <a:xfrm>
            <a:off x="468313" y="115888"/>
            <a:ext cx="8280400" cy="1917700"/>
          </a:xfrm>
          <a:prstGeom prst="rect">
            <a:avLst/>
          </a:prstGeom>
          <a:noFill/>
          <a:ln w="9525">
            <a:noFill/>
            <a:miter lim="800000"/>
            <a:headEnd/>
            <a:tailEnd/>
          </a:ln>
        </p:spPr>
        <p:txBody>
          <a:bodyPr>
            <a:spAutoFit/>
          </a:bodyPr>
          <a:lstStyle/>
          <a:p>
            <a:r>
              <a:rPr lang="ru-RU" sz="2400">
                <a:latin typeface="Calibri" pitchFamily="34" charset="0"/>
              </a:rPr>
              <a:t>Проверь себя.</a:t>
            </a:r>
            <a:r>
              <a:rPr lang="ru-RU" sz="2400"/>
              <a:t> </a:t>
            </a:r>
            <a:r>
              <a:rPr lang="ru-RU" sz="2400">
                <a:latin typeface="Calibri" pitchFamily="34" charset="0"/>
              </a:rPr>
              <a:t>Реши аналогичное задание для следующих баз данных и сверь с ответом.</a:t>
            </a:r>
            <a:r>
              <a:rPr lang="ru-RU">
                <a:latin typeface="Calibri" pitchFamily="34" charset="0"/>
              </a:rPr>
              <a:t> </a:t>
            </a:r>
          </a:p>
          <a:p>
            <a:r>
              <a:rPr lang="ru-RU" sz="2400">
                <a:latin typeface="Calibri" pitchFamily="34" charset="0"/>
              </a:rPr>
              <a:t>1. Ниже в табличной форме представлен фрагмент базы данных о результатах тестирования учащихся (используется стобалльная шкала).</a:t>
            </a:r>
          </a:p>
        </p:txBody>
      </p:sp>
      <p:graphicFrame>
        <p:nvGraphicFramePr>
          <p:cNvPr id="71749" name="Group 69"/>
          <p:cNvGraphicFramePr>
            <a:graphicFrameLocks noGrp="1"/>
          </p:cNvGraphicFramePr>
          <p:nvPr/>
        </p:nvGraphicFramePr>
        <p:xfrm>
          <a:off x="358775" y="2133600"/>
          <a:ext cx="8785225" cy="3292477"/>
        </p:xfrm>
        <a:graphic>
          <a:graphicData uri="http://schemas.openxmlformats.org/drawingml/2006/table">
            <a:tbl>
              <a:tblPr/>
              <a:tblGrid>
                <a:gridCol w="1725613"/>
                <a:gridCol w="785812"/>
                <a:gridCol w="1809750"/>
                <a:gridCol w="1150938"/>
                <a:gridCol w="1944687"/>
                <a:gridCol w="1368425"/>
              </a:tblGrid>
              <a:tr h="731838">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Фамилия</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Пол</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Математика</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Химия</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Информатика</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Биология</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125">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Аганян</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ж</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52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43</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82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74</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6713">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Воронин</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м</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92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75</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93</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55</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125">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Григорчук</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м</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66</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69</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51</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68</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125">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Роднина</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ж</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73</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51</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40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92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6713">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Сергеенко</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ж</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81</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83</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83</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41</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31838">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Черепанова</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ж</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94</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64</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71</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20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69692" name="TextBox 3"/>
          <p:cNvSpPr txBox="1">
            <a:spLocks noChangeArrowheads="1"/>
          </p:cNvSpPr>
          <p:nvPr/>
        </p:nvSpPr>
        <p:spPr bwMode="auto">
          <a:xfrm>
            <a:off x="468313" y="5516563"/>
            <a:ext cx="7632700" cy="701675"/>
          </a:xfrm>
          <a:prstGeom prst="rect">
            <a:avLst/>
          </a:prstGeom>
          <a:noFill/>
          <a:ln w="9525">
            <a:noFill/>
            <a:miter lim="800000"/>
            <a:headEnd/>
            <a:tailEnd/>
          </a:ln>
        </p:spPr>
        <p:txBody>
          <a:bodyPr>
            <a:spAutoFit/>
          </a:bodyPr>
          <a:lstStyle/>
          <a:p>
            <a:r>
              <a:rPr lang="ru-RU" sz="2000">
                <a:latin typeface="Calibri" pitchFamily="34" charset="0"/>
              </a:rPr>
              <a:t>Сколько записей в данном фрагменте удовлетворяют условию</a:t>
            </a:r>
          </a:p>
          <a:p>
            <a:r>
              <a:rPr lang="ru-RU" sz="2000" b="1">
                <a:latin typeface="Calibri" pitchFamily="34" charset="0"/>
              </a:rPr>
              <a:t>(Пол = «м») И (Химия  &lt; 70)</a:t>
            </a:r>
            <a:r>
              <a:rPr lang="ru-RU" sz="2000">
                <a:latin typeface="Calibri" pitchFamily="34" charset="0"/>
              </a:rPr>
              <a:t> ?</a:t>
            </a:r>
          </a:p>
        </p:txBody>
      </p:sp>
      <p:sp>
        <p:nvSpPr>
          <p:cNvPr id="71743" name="Rectangle 63"/>
          <p:cNvSpPr>
            <a:spLocks noChangeArrowheads="1"/>
          </p:cNvSpPr>
          <p:nvPr/>
        </p:nvSpPr>
        <p:spPr bwMode="auto">
          <a:xfrm>
            <a:off x="4859338" y="6237288"/>
            <a:ext cx="1122362" cy="366712"/>
          </a:xfrm>
          <a:prstGeom prst="rect">
            <a:avLst/>
          </a:prstGeom>
          <a:noFill/>
          <a:ln w="9525">
            <a:noFill/>
            <a:miter lim="800000"/>
            <a:headEnd/>
            <a:tailEnd/>
          </a:ln>
        </p:spPr>
        <p:txBody>
          <a:bodyPr wrap="none">
            <a:spAutoFit/>
          </a:bodyPr>
          <a:lstStyle/>
          <a:p>
            <a:r>
              <a:rPr lang="ru-RU" b="1">
                <a:solidFill>
                  <a:srgbClr val="FF0000"/>
                </a:solidFill>
              </a:rPr>
              <a:t>Ответ: 1</a:t>
            </a:r>
          </a:p>
        </p:txBody>
      </p:sp>
      <p:pic>
        <p:nvPicPr>
          <p:cNvPr id="69694" name="Picture 75" descr="гот к экз"/>
          <p:cNvPicPr>
            <a:picLocks noChangeAspect="1" noChangeArrowheads="1"/>
          </p:cNvPicPr>
          <p:nvPr/>
        </p:nvPicPr>
        <p:blipFill>
          <a:blip r:embed="rId2" cstate="print"/>
          <a:srcRect/>
          <a:stretch>
            <a:fillRect/>
          </a:stretch>
        </p:blipFill>
        <p:spPr bwMode="auto">
          <a:xfrm>
            <a:off x="7524750" y="5889625"/>
            <a:ext cx="1403350" cy="9683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7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4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TextBox 1"/>
          <p:cNvSpPr txBox="1">
            <a:spLocks noChangeArrowheads="1"/>
          </p:cNvSpPr>
          <p:nvPr/>
        </p:nvSpPr>
        <p:spPr bwMode="auto">
          <a:xfrm>
            <a:off x="179388" y="260350"/>
            <a:ext cx="8785225" cy="1200150"/>
          </a:xfrm>
          <a:prstGeom prst="rect">
            <a:avLst/>
          </a:prstGeom>
          <a:noFill/>
          <a:ln w="9525">
            <a:noFill/>
            <a:miter lim="800000"/>
            <a:headEnd/>
            <a:tailEnd/>
          </a:ln>
        </p:spPr>
        <p:txBody>
          <a:bodyPr>
            <a:spAutoFit/>
          </a:bodyPr>
          <a:lstStyle/>
          <a:p>
            <a:r>
              <a:rPr lang="ru-RU" sz="2400">
                <a:latin typeface="Calibri" pitchFamily="34" charset="0"/>
              </a:rPr>
              <a:t>2. Ниже в табличной форме представлен фрагмент базы данных о результатах тестирования учащихся (используется стобалльная шкала).</a:t>
            </a:r>
          </a:p>
        </p:txBody>
      </p:sp>
      <p:graphicFrame>
        <p:nvGraphicFramePr>
          <p:cNvPr id="72773" name="Group 69"/>
          <p:cNvGraphicFramePr>
            <a:graphicFrameLocks noGrp="1"/>
          </p:cNvGraphicFramePr>
          <p:nvPr/>
        </p:nvGraphicFramePr>
        <p:xfrm>
          <a:off x="250825" y="1773238"/>
          <a:ext cx="8713788" cy="2346960"/>
        </p:xfrm>
        <a:graphic>
          <a:graphicData uri="http://schemas.openxmlformats.org/drawingml/2006/table">
            <a:tbl>
              <a:tblPr/>
              <a:tblGrid>
                <a:gridCol w="1576388"/>
                <a:gridCol w="715962"/>
                <a:gridCol w="1812925"/>
                <a:gridCol w="1054100"/>
                <a:gridCol w="2041525"/>
                <a:gridCol w="1512888"/>
              </a:tblGrid>
              <a:tr h="0">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Фамилия</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Пол</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Математика</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Химия</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Информатика</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Биология</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Аганян</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ж</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57</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93</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43</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62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Воронин</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м</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34</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63</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74</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58</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Григорчук</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м</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46</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57</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64</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63</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Роднина</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ж</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37</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74</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67</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86</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Сергеенко</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ж</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94</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78</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36</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48</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4950">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Черепанов</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ж</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74</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83</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82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92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70716" name="TextBox 3"/>
          <p:cNvSpPr txBox="1">
            <a:spLocks noChangeArrowheads="1"/>
          </p:cNvSpPr>
          <p:nvPr/>
        </p:nvSpPr>
        <p:spPr bwMode="auto">
          <a:xfrm>
            <a:off x="358775" y="5373688"/>
            <a:ext cx="8785225" cy="701675"/>
          </a:xfrm>
          <a:prstGeom prst="rect">
            <a:avLst/>
          </a:prstGeom>
          <a:noFill/>
          <a:ln w="9525">
            <a:noFill/>
            <a:miter lim="800000"/>
            <a:headEnd/>
            <a:tailEnd/>
          </a:ln>
        </p:spPr>
        <p:txBody>
          <a:bodyPr>
            <a:spAutoFit/>
          </a:bodyPr>
          <a:lstStyle/>
          <a:p>
            <a:r>
              <a:rPr lang="ru-RU" sz="2000">
                <a:latin typeface="Calibri" pitchFamily="34" charset="0"/>
              </a:rPr>
              <a:t>Сколько записей в данном фрагменте удовлетворяют условию</a:t>
            </a:r>
          </a:p>
          <a:p>
            <a:r>
              <a:rPr lang="ru-RU" sz="2000" b="1">
                <a:latin typeface="Calibri" pitchFamily="34" charset="0"/>
              </a:rPr>
              <a:t>(Пол = «ж») И (Химия  &lt; Биология)</a:t>
            </a:r>
            <a:r>
              <a:rPr lang="ru-RU" sz="2000">
                <a:latin typeface="Calibri" pitchFamily="34" charset="0"/>
              </a:rPr>
              <a:t> ?  </a:t>
            </a:r>
            <a:endParaRPr lang="ru-RU" sz="2000">
              <a:solidFill>
                <a:srgbClr val="FF0000"/>
              </a:solidFill>
              <a:latin typeface="Calibri" pitchFamily="34" charset="0"/>
            </a:endParaRPr>
          </a:p>
        </p:txBody>
      </p:sp>
      <p:sp>
        <p:nvSpPr>
          <p:cNvPr id="72767" name="Rectangle 63"/>
          <p:cNvSpPr>
            <a:spLocks noChangeArrowheads="1"/>
          </p:cNvSpPr>
          <p:nvPr/>
        </p:nvSpPr>
        <p:spPr bwMode="auto">
          <a:xfrm>
            <a:off x="5076825" y="6308725"/>
            <a:ext cx="1122363" cy="366713"/>
          </a:xfrm>
          <a:prstGeom prst="rect">
            <a:avLst/>
          </a:prstGeom>
          <a:noFill/>
          <a:ln w="9525">
            <a:noFill/>
            <a:miter lim="800000"/>
            <a:headEnd/>
            <a:tailEnd/>
          </a:ln>
        </p:spPr>
        <p:txBody>
          <a:bodyPr wrap="none">
            <a:spAutoFit/>
          </a:bodyPr>
          <a:lstStyle/>
          <a:p>
            <a:r>
              <a:rPr lang="ru-RU" b="1">
                <a:solidFill>
                  <a:srgbClr val="FF0000"/>
                </a:solidFill>
              </a:rPr>
              <a:t>Ответ: 2</a:t>
            </a:r>
          </a:p>
        </p:txBody>
      </p:sp>
      <p:pic>
        <p:nvPicPr>
          <p:cNvPr id="70718" name="Picture 63" descr="гот к экз"/>
          <p:cNvPicPr>
            <a:picLocks noChangeAspect="1" noChangeArrowheads="1"/>
          </p:cNvPicPr>
          <p:nvPr/>
        </p:nvPicPr>
        <p:blipFill>
          <a:blip r:embed="rId2" cstate="print"/>
          <a:srcRect/>
          <a:stretch>
            <a:fillRect/>
          </a:stretch>
        </p:blipFill>
        <p:spPr bwMode="auto">
          <a:xfrm>
            <a:off x="7740650" y="5661025"/>
            <a:ext cx="1403350" cy="9683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27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6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TextBox 5"/>
          <p:cNvSpPr txBox="1">
            <a:spLocks noChangeArrowheads="1"/>
          </p:cNvSpPr>
          <p:nvPr/>
        </p:nvSpPr>
        <p:spPr bwMode="auto">
          <a:xfrm>
            <a:off x="358775" y="549275"/>
            <a:ext cx="8785225" cy="1200150"/>
          </a:xfrm>
          <a:prstGeom prst="rect">
            <a:avLst/>
          </a:prstGeom>
          <a:noFill/>
          <a:ln w="9525">
            <a:noFill/>
            <a:miter lim="800000"/>
            <a:headEnd/>
            <a:tailEnd/>
          </a:ln>
        </p:spPr>
        <p:txBody>
          <a:bodyPr>
            <a:spAutoFit/>
          </a:bodyPr>
          <a:lstStyle/>
          <a:p>
            <a:r>
              <a:rPr lang="ru-RU" sz="2400">
                <a:latin typeface="Calibri" pitchFamily="34" charset="0"/>
              </a:rPr>
              <a:t>3. Ниже в табличной форме представлен фрагмент базы данных о результатах тестирования учащихся (используется стобалльная шкала).</a:t>
            </a:r>
          </a:p>
        </p:txBody>
      </p:sp>
      <p:sp>
        <p:nvSpPr>
          <p:cNvPr id="71682" name="TextBox 6"/>
          <p:cNvSpPr txBox="1">
            <a:spLocks noChangeArrowheads="1"/>
          </p:cNvSpPr>
          <p:nvPr/>
        </p:nvSpPr>
        <p:spPr bwMode="auto">
          <a:xfrm>
            <a:off x="395288" y="5013325"/>
            <a:ext cx="8424862" cy="1187450"/>
          </a:xfrm>
          <a:prstGeom prst="rect">
            <a:avLst/>
          </a:prstGeom>
          <a:noFill/>
          <a:ln w="9525">
            <a:noFill/>
            <a:miter lim="800000"/>
            <a:headEnd/>
            <a:tailEnd/>
          </a:ln>
        </p:spPr>
        <p:txBody>
          <a:bodyPr>
            <a:spAutoFit/>
          </a:bodyPr>
          <a:lstStyle/>
          <a:p>
            <a:r>
              <a:rPr lang="ru-RU" sz="2400">
                <a:latin typeface="Calibri" pitchFamily="34" charset="0"/>
              </a:rPr>
              <a:t>Сколько записей в данном фрагменте удовлетворяют условию</a:t>
            </a:r>
          </a:p>
          <a:p>
            <a:r>
              <a:rPr lang="ru-RU" sz="2400" b="1">
                <a:latin typeface="Calibri" pitchFamily="34" charset="0"/>
              </a:rPr>
              <a:t>(Пол = «ж») И (Биология  &gt; 70)</a:t>
            </a:r>
            <a:r>
              <a:rPr lang="ru-RU" sz="2400">
                <a:latin typeface="Calibri" pitchFamily="34" charset="0"/>
              </a:rPr>
              <a:t> ?   </a:t>
            </a:r>
            <a:endParaRPr lang="ru-RU" sz="2400">
              <a:solidFill>
                <a:srgbClr val="FF0000"/>
              </a:solidFill>
              <a:latin typeface="Calibri" pitchFamily="34" charset="0"/>
            </a:endParaRPr>
          </a:p>
        </p:txBody>
      </p:sp>
      <p:graphicFrame>
        <p:nvGraphicFramePr>
          <p:cNvPr id="73797" name="Group 69"/>
          <p:cNvGraphicFramePr>
            <a:graphicFrameLocks noGrp="1"/>
          </p:cNvGraphicFramePr>
          <p:nvPr/>
        </p:nvGraphicFramePr>
        <p:xfrm>
          <a:off x="250825" y="1844675"/>
          <a:ext cx="8713788" cy="2346960"/>
        </p:xfrm>
        <a:graphic>
          <a:graphicData uri="http://schemas.openxmlformats.org/drawingml/2006/table">
            <a:tbl>
              <a:tblPr/>
              <a:tblGrid>
                <a:gridCol w="1711325"/>
                <a:gridCol w="779463"/>
                <a:gridCol w="1758950"/>
                <a:gridCol w="1150937"/>
                <a:gridCol w="1944688"/>
                <a:gridCol w="1368425"/>
              </a:tblGrid>
              <a:tr h="0">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Фамилия</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Пол</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Математика</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Химия</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Информатика</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Биология</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Аганян</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ж</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52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43</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82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74</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Воронин</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м</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92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75</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93</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55</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Григорчук</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м</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66</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69</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51</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68</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Роднина</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ж</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73</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51</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40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92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Сергеенко</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ж</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81</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83</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83</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41</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Черепанова</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ж</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94</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64</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71</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 typeface="Wingdings" pitchFamily="2" charset="2"/>
                        <a:buNone/>
                        <a:tabLst/>
                      </a:pPr>
                      <a:r>
                        <a:rPr kumimoji="0" lang="ru-RU" sz="2200" b="0" i="0" u="none" strike="noStrike" cap="none" normalizeH="0" baseline="0" smtClean="0">
                          <a:ln>
                            <a:noFill/>
                          </a:ln>
                          <a:solidFill>
                            <a:schemeClr val="tx1"/>
                          </a:solidFill>
                          <a:effectLst/>
                          <a:latin typeface="Arial" charset="0"/>
                          <a:cs typeface="Times New Roman" pitchFamily="18" charset="0"/>
                        </a:rPr>
                        <a:t>20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73791" name="Rectangle 63"/>
          <p:cNvSpPr>
            <a:spLocks noChangeArrowheads="1"/>
          </p:cNvSpPr>
          <p:nvPr/>
        </p:nvSpPr>
        <p:spPr bwMode="auto">
          <a:xfrm>
            <a:off x="4787900" y="6237288"/>
            <a:ext cx="1122363" cy="366712"/>
          </a:xfrm>
          <a:prstGeom prst="rect">
            <a:avLst/>
          </a:prstGeom>
          <a:noFill/>
          <a:ln w="9525">
            <a:noFill/>
            <a:miter lim="800000"/>
            <a:headEnd/>
            <a:tailEnd/>
          </a:ln>
        </p:spPr>
        <p:txBody>
          <a:bodyPr wrap="none">
            <a:spAutoFit/>
          </a:bodyPr>
          <a:lstStyle/>
          <a:p>
            <a:r>
              <a:rPr lang="ru-RU" b="1">
                <a:solidFill>
                  <a:srgbClr val="FF0000"/>
                </a:solidFill>
              </a:rPr>
              <a:t>Ответ: 2</a:t>
            </a:r>
          </a:p>
        </p:txBody>
      </p:sp>
      <p:pic>
        <p:nvPicPr>
          <p:cNvPr id="71742" name="Picture 63" descr="гот к экз"/>
          <p:cNvPicPr>
            <a:picLocks noChangeAspect="1" noChangeArrowheads="1"/>
          </p:cNvPicPr>
          <p:nvPr/>
        </p:nvPicPr>
        <p:blipFill>
          <a:blip r:embed="rId2" cstate="print"/>
          <a:srcRect/>
          <a:stretch>
            <a:fillRect/>
          </a:stretch>
        </p:blipFill>
        <p:spPr bwMode="auto">
          <a:xfrm>
            <a:off x="7380288" y="5516563"/>
            <a:ext cx="1547812" cy="106838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37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9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TextBox 1"/>
          <p:cNvSpPr txBox="1">
            <a:spLocks noChangeArrowheads="1"/>
          </p:cNvSpPr>
          <p:nvPr/>
        </p:nvSpPr>
        <p:spPr bwMode="auto">
          <a:xfrm>
            <a:off x="539750" y="404813"/>
            <a:ext cx="7920038" cy="1570037"/>
          </a:xfrm>
          <a:prstGeom prst="rect">
            <a:avLst/>
          </a:prstGeom>
          <a:noFill/>
          <a:ln w="9525">
            <a:noFill/>
            <a:miter lim="800000"/>
            <a:headEnd/>
            <a:tailEnd/>
          </a:ln>
        </p:spPr>
        <p:txBody>
          <a:bodyPr>
            <a:spAutoFit/>
          </a:bodyPr>
          <a:lstStyle/>
          <a:p>
            <a:r>
              <a:rPr lang="ru-RU" sz="2400" u="sng">
                <a:latin typeface="Calibri" pitchFamily="34" charset="0"/>
              </a:rPr>
              <a:t>Задание В13.</a:t>
            </a:r>
            <a:endParaRPr lang="ru-RU" sz="2400">
              <a:latin typeface="Calibri" pitchFamily="34" charset="0"/>
            </a:endParaRPr>
          </a:p>
          <a:p>
            <a:r>
              <a:rPr lang="ru-RU" sz="2400">
                <a:latin typeface="Calibri" pitchFamily="34" charset="0"/>
              </a:rPr>
              <a:t>Число 110 нужно перевести из десятичной системы счисления в двоичную систему счисления. Сколько единиц будет содержать полученное число?</a:t>
            </a:r>
            <a:endParaRPr lang="ru-RU">
              <a:latin typeface="Calibri" pitchFamily="34" charset="0"/>
            </a:endParaRPr>
          </a:p>
        </p:txBody>
      </p:sp>
      <p:sp>
        <p:nvSpPr>
          <p:cNvPr id="72706" name="TextBox 3"/>
          <p:cNvSpPr txBox="1">
            <a:spLocks noChangeArrowheads="1"/>
          </p:cNvSpPr>
          <p:nvPr/>
        </p:nvSpPr>
        <p:spPr bwMode="auto">
          <a:xfrm>
            <a:off x="539750" y="2781300"/>
            <a:ext cx="7920038" cy="2282825"/>
          </a:xfrm>
          <a:prstGeom prst="rect">
            <a:avLst/>
          </a:prstGeom>
          <a:noFill/>
          <a:ln w="9525">
            <a:noFill/>
            <a:miter lim="800000"/>
            <a:headEnd/>
            <a:tailEnd/>
          </a:ln>
        </p:spPr>
        <p:txBody>
          <a:bodyPr>
            <a:spAutoFit/>
          </a:bodyPr>
          <a:lstStyle/>
          <a:p>
            <a:r>
              <a:rPr lang="ru-RU" sz="2400">
                <a:latin typeface="Calibri" pitchFamily="34" charset="0"/>
              </a:rPr>
              <a:t>Вспоминаем алгоритм перевода чисел из десятичной С.С. в двоичную: нужно число и получаемые далее частные делить на 2 до тех пор, пока не получим частное, равное 1. Затем выписываем в обратном порядке остатки от деления, начиная запись с последнего частного, равного 1.</a:t>
            </a:r>
            <a:endParaRPr lang="ru-RU">
              <a:latin typeface="Calibri" pitchFamily="34" charset="0"/>
            </a:endParaRPr>
          </a:p>
        </p:txBody>
      </p:sp>
      <p:sp>
        <p:nvSpPr>
          <p:cNvPr id="72707" name="TextBox 4"/>
          <p:cNvSpPr txBox="1">
            <a:spLocks noChangeArrowheads="1"/>
          </p:cNvSpPr>
          <p:nvPr/>
        </p:nvSpPr>
        <p:spPr bwMode="auto">
          <a:xfrm>
            <a:off x="539750" y="2276475"/>
            <a:ext cx="2736850" cy="461963"/>
          </a:xfrm>
          <a:prstGeom prst="rect">
            <a:avLst/>
          </a:prstGeom>
          <a:noFill/>
          <a:ln w="9525">
            <a:noFill/>
            <a:miter lim="800000"/>
            <a:headEnd/>
            <a:tailEnd/>
          </a:ln>
        </p:spPr>
        <p:txBody>
          <a:bodyPr>
            <a:spAutoFit/>
          </a:bodyPr>
          <a:lstStyle/>
          <a:p>
            <a:r>
              <a:rPr lang="ru-RU" sz="2400">
                <a:latin typeface="Calibri" pitchFamily="34" charset="0"/>
              </a:rPr>
              <a:t>Решение задачи:</a:t>
            </a:r>
          </a:p>
        </p:txBody>
      </p:sp>
      <p:pic>
        <p:nvPicPr>
          <p:cNvPr id="72708" name="Picture 5" descr="гот к экз"/>
          <p:cNvPicPr>
            <a:picLocks noChangeAspect="1" noChangeArrowheads="1"/>
          </p:cNvPicPr>
          <p:nvPr/>
        </p:nvPicPr>
        <p:blipFill>
          <a:blip r:embed="rId2" cstate="print"/>
          <a:srcRect/>
          <a:stretch>
            <a:fillRect/>
          </a:stretch>
        </p:blipFill>
        <p:spPr bwMode="auto">
          <a:xfrm>
            <a:off x="7451725" y="5445125"/>
            <a:ext cx="1692275" cy="1168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TextBox 1"/>
          <p:cNvSpPr txBox="1">
            <a:spLocks noChangeArrowheads="1"/>
          </p:cNvSpPr>
          <p:nvPr/>
        </p:nvSpPr>
        <p:spPr bwMode="auto">
          <a:xfrm>
            <a:off x="395288" y="1052513"/>
            <a:ext cx="7129462" cy="3416300"/>
          </a:xfrm>
          <a:prstGeom prst="rect">
            <a:avLst/>
          </a:prstGeom>
          <a:noFill/>
          <a:ln w="9525">
            <a:noFill/>
            <a:miter lim="800000"/>
            <a:headEnd/>
            <a:tailEnd/>
          </a:ln>
        </p:spPr>
        <p:txBody>
          <a:bodyPr>
            <a:spAutoFit/>
          </a:bodyPr>
          <a:lstStyle/>
          <a:p>
            <a:r>
              <a:rPr lang="ru-RU" sz="2400">
                <a:latin typeface="Calibri" pitchFamily="34" charset="0"/>
              </a:rPr>
              <a:t>При делении частных на 2 в остатке получается либо 0 (если частное четное), либо 1 (если частное нечетное). </a:t>
            </a:r>
          </a:p>
          <a:p>
            <a:r>
              <a:rPr lang="ru-RU" sz="2400">
                <a:latin typeface="Calibri" pitchFamily="34" charset="0"/>
              </a:rPr>
              <a:t>Для решения задачи перевод числа не нужен. Достаточно выписать цепочку частных от деления на 2 и посчитать количество частных, которые окажутся нечетными. (Хотя при наличии свободного времени на экзамене можно сделать проверку переводом исходного числа в двоичную С.С.)</a:t>
            </a:r>
          </a:p>
        </p:txBody>
      </p:sp>
      <p:grpSp>
        <p:nvGrpSpPr>
          <p:cNvPr id="73730" name="Группа 24"/>
          <p:cNvGrpSpPr>
            <a:grpSpLocks/>
          </p:cNvGrpSpPr>
          <p:nvPr/>
        </p:nvGrpSpPr>
        <p:grpSpPr bwMode="auto">
          <a:xfrm>
            <a:off x="1908175" y="4868863"/>
            <a:ext cx="287338" cy="382587"/>
            <a:chOff x="1835696" y="5157192"/>
            <a:chExt cx="288032" cy="382141"/>
          </a:xfrm>
        </p:grpSpPr>
        <p:cxnSp>
          <p:nvCxnSpPr>
            <p:cNvPr id="73751" name="AutoShape 3"/>
            <p:cNvCxnSpPr>
              <a:cxnSpLocks noChangeShapeType="1"/>
            </p:cNvCxnSpPr>
            <p:nvPr/>
          </p:nvCxnSpPr>
          <p:spPr bwMode="auto">
            <a:xfrm>
              <a:off x="1835696" y="5157192"/>
              <a:ext cx="288032" cy="0"/>
            </a:xfrm>
            <a:prstGeom prst="straightConnector1">
              <a:avLst/>
            </a:prstGeom>
            <a:noFill/>
            <a:ln w="9525">
              <a:solidFill>
                <a:srgbClr val="000000"/>
              </a:solidFill>
              <a:round/>
              <a:headEnd/>
              <a:tailEnd type="triangle" w="med" len="med"/>
            </a:ln>
          </p:spPr>
        </p:cxnSp>
        <p:grpSp>
          <p:nvGrpSpPr>
            <p:cNvPr id="73752" name="Group 5"/>
            <p:cNvGrpSpPr>
              <a:grpSpLocks/>
            </p:cNvGrpSpPr>
            <p:nvPr/>
          </p:nvGrpSpPr>
          <p:grpSpPr bwMode="auto">
            <a:xfrm>
              <a:off x="1835696" y="5245919"/>
              <a:ext cx="247650" cy="293414"/>
              <a:chOff x="3990" y="2550"/>
              <a:chExt cx="390" cy="375"/>
            </a:xfrm>
          </p:grpSpPr>
          <p:sp>
            <p:nvSpPr>
              <p:cNvPr id="73753" name="Text Box 6"/>
              <p:cNvSpPr txBox="1">
                <a:spLocks noChangeArrowheads="1"/>
              </p:cNvSpPr>
              <p:nvPr/>
            </p:nvSpPr>
            <p:spPr bwMode="auto">
              <a:xfrm>
                <a:off x="3990" y="2550"/>
                <a:ext cx="390" cy="375"/>
              </a:xfrm>
              <a:prstGeom prst="rect">
                <a:avLst/>
              </a:prstGeom>
              <a:noFill/>
              <a:ln w="9525">
                <a:noFill/>
                <a:miter lim="800000"/>
                <a:headEnd/>
                <a:tailEnd/>
              </a:ln>
            </p:spPr>
            <p:txBody>
              <a:bodyPr/>
              <a:lstStyle/>
              <a:p>
                <a:pPr>
                  <a:spcAft>
                    <a:spcPts val="1000"/>
                  </a:spcAft>
                </a:pPr>
                <a:r>
                  <a:rPr lang="ru-RU" sz="1100">
                    <a:latin typeface="Calibri" pitchFamily="34" charset="0"/>
                  </a:rPr>
                  <a:t>1</a:t>
                </a:r>
                <a:endParaRPr lang="ru-RU"/>
              </a:p>
            </p:txBody>
          </p:sp>
          <p:sp>
            <p:nvSpPr>
              <p:cNvPr id="73754" name="Oval 7"/>
              <p:cNvSpPr>
                <a:spLocks noChangeArrowheads="1"/>
              </p:cNvSpPr>
              <p:nvPr/>
            </p:nvSpPr>
            <p:spPr bwMode="auto">
              <a:xfrm>
                <a:off x="3990" y="2550"/>
                <a:ext cx="390" cy="375"/>
              </a:xfrm>
              <a:prstGeom prst="ellipse">
                <a:avLst/>
              </a:prstGeom>
              <a:noFill/>
              <a:ln w="9525">
                <a:solidFill>
                  <a:srgbClr val="000000"/>
                </a:solidFill>
                <a:round/>
                <a:headEnd/>
                <a:tailEnd/>
              </a:ln>
            </p:spPr>
            <p:txBody>
              <a:bodyPr/>
              <a:lstStyle/>
              <a:p>
                <a:endParaRPr lang="ru-RU">
                  <a:latin typeface="Calibri" pitchFamily="34" charset="0"/>
                </a:endParaRPr>
              </a:p>
            </p:txBody>
          </p:sp>
        </p:grpSp>
      </p:grpSp>
      <p:sp>
        <p:nvSpPr>
          <p:cNvPr id="73731" name="Oval 8"/>
          <p:cNvSpPr>
            <a:spLocks noChangeArrowheads="1"/>
          </p:cNvSpPr>
          <p:nvPr/>
        </p:nvSpPr>
        <p:spPr bwMode="auto">
          <a:xfrm>
            <a:off x="8783638" y="4724400"/>
            <a:ext cx="360362" cy="360363"/>
          </a:xfrm>
          <a:prstGeom prst="ellipse">
            <a:avLst/>
          </a:prstGeom>
          <a:noFill/>
          <a:ln w="9525">
            <a:solidFill>
              <a:srgbClr val="000000"/>
            </a:solidFill>
            <a:round/>
            <a:headEnd/>
            <a:tailEnd/>
          </a:ln>
        </p:spPr>
        <p:txBody>
          <a:bodyPr/>
          <a:lstStyle/>
          <a:p>
            <a:endParaRPr lang="ru-RU">
              <a:latin typeface="Calibri" pitchFamily="34" charset="0"/>
            </a:endParaRPr>
          </a:p>
        </p:txBody>
      </p:sp>
      <p:sp>
        <p:nvSpPr>
          <p:cNvPr id="73732" name="TextBox 19"/>
          <p:cNvSpPr txBox="1">
            <a:spLocks noChangeArrowheads="1"/>
          </p:cNvSpPr>
          <p:nvPr/>
        </p:nvSpPr>
        <p:spPr bwMode="auto">
          <a:xfrm>
            <a:off x="358775" y="4652963"/>
            <a:ext cx="8785225" cy="431800"/>
          </a:xfrm>
          <a:prstGeom prst="rect">
            <a:avLst/>
          </a:prstGeom>
          <a:noFill/>
          <a:ln w="9525">
            <a:noFill/>
            <a:miter lim="800000"/>
            <a:headEnd/>
            <a:tailEnd/>
          </a:ln>
        </p:spPr>
        <p:txBody>
          <a:bodyPr>
            <a:spAutoFit/>
          </a:bodyPr>
          <a:lstStyle/>
          <a:p>
            <a:r>
              <a:rPr lang="ru-RU" sz="2200">
                <a:latin typeface="Calibri" pitchFamily="34" charset="0"/>
              </a:rPr>
              <a:t>110 / 2 = 55        54 / 2 = 27        26 / 2 = 13       12 / 2 = 6 / 2 = 3        2 / 2 =  1</a:t>
            </a:r>
          </a:p>
        </p:txBody>
      </p:sp>
      <p:sp>
        <p:nvSpPr>
          <p:cNvPr id="73733" name="TextBox 20"/>
          <p:cNvSpPr txBox="1">
            <a:spLocks noChangeArrowheads="1"/>
          </p:cNvSpPr>
          <p:nvPr/>
        </p:nvSpPr>
        <p:spPr bwMode="auto">
          <a:xfrm>
            <a:off x="468313" y="5661025"/>
            <a:ext cx="1582737" cy="457200"/>
          </a:xfrm>
          <a:prstGeom prst="rect">
            <a:avLst/>
          </a:prstGeom>
          <a:noFill/>
          <a:ln w="9525">
            <a:noFill/>
            <a:miter lim="800000"/>
            <a:headEnd/>
            <a:tailEnd/>
          </a:ln>
        </p:spPr>
        <p:txBody>
          <a:bodyPr>
            <a:spAutoFit/>
          </a:bodyPr>
          <a:lstStyle/>
          <a:p>
            <a:r>
              <a:rPr lang="ru-RU" sz="2400" b="1">
                <a:solidFill>
                  <a:srgbClr val="FF0000"/>
                </a:solidFill>
                <a:latin typeface="Calibri" pitchFamily="34" charset="0"/>
              </a:rPr>
              <a:t>Ответ: 5</a:t>
            </a:r>
          </a:p>
        </p:txBody>
      </p:sp>
      <p:sp>
        <p:nvSpPr>
          <p:cNvPr id="73734" name="TextBox 21"/>
          <p:cNvSpPr txBox="1">
            <a:spLocks noChangeArrowheads="1"/>
          </p:cNvSpPr>
          <p:nvPr/>
        </p:nvSpPr>
        <p:spPr bwMode="auto">
          <a:xfrm>
            <a:off x="395288" y="260350"/>
            <a:ext cx="2736850" cy="461963"/>
          </a:xfrm>
          <a:prstGeom prst="rect">
            <a:avLst/>
          </a:prstGeom>
          <a:noFill/>
          <a:ln w="9525">
            <a:noFill/>
            <a:miter lim="800000"/>
            <a:headEnd/>
            <a:tailEnd/>
          </a:ln>
        </p:spPr>
        <p:txBody>
          <a:bodyPr>
            <a:spAutoFit/>
          </a:bodyPr>
          <a:lstStyle/>
          <a:p>
            <a:r>
              <a:rPr lang="ru-RU" sz="2400">
                <a:latin typeface="Calibri" pitchFamily="34" charset="0"/>
              </a:rPr>
              <a:t>Решение задачи:</a:t>
            </a:r>
          </a:p>
        </p:txBody>
      </p:sp>
      <p:grpSp>
        <p:nvGrpSpPr>
          <p:cNvPr id="73735" name="Группа 25"/>
          <p:cNvGrpSpPr>
            <a:grpSpLocks/>
          </p:cNvGrpSpPr>
          <p:nvPr/>
        </p:nvGrpSpPr>
        <p:grpSpPr bwMode="auto">
          <a:xfrm>
            <a:off x="3635375" y="4868863"/>
            <a:ext cx="288925" cy="382587"/>
            <a:chOff x="1835696" y="5157192"/>
            <a:chExt cx="288032" cy="382141"/>
          </a:xfrm>
        </p:grpSpPr>
        <p:cxnSp>
          <p:nvCxnSpPr>
            <p:cNvPr id="73747" name="AutoShape 3"/>
            <p:cNvCxnSpPr>
              <a:cxnSpLocks noChangeShapeType="1"/>
            </p:cNvCxnSpPr>
            <p:nvPr/>
          </p:nvCxnSpPr>
          <p:spPr bwMode="auto">
            <a:xfrm>
              <a:off x="1835696" y="5157192"/>
              <a:ext cx="288032" cy="0"/>
            </a:xfrm>
            <a:prstGeom prst="straightConnector1">
              <a:avLst/>
            </a:prstGeom>
            <a:noFill/>
            <a:ln w="9525">
              <a:solidFill>
                <a:srgbClr val="000000"/>
              </a:solidFill>
              <a:round/>
              <a:headEnd/>
              <a:tailEnd type="triangle" w="med" len="med"/>
            </a:ln>
          </p:spPr>
        </p:cxnSp>
        <p:grpSp>
          <p:nvGrpSpPr>
            <p:cNvPr id="73748" name="Group 5"/>
            <p:cNvGrpSpPr>
              <a:grpSpLocks/>
            </p:cNvGrpSpPr>
            <p:nvPr/>
          </p:nvGrpSpPr>
          <p:grpSpPr bwMode="auto">
            <a:xfrm>
              <a:off x="1835696" y="5245919"/>
              <a:ext cx="247650" cy="293414"/>
              <a:chOff x="3990" y="2550"/>
              <a:chExt cx="390" cy="375"/>
            </a:xfrm>
          </p:grpSpPr>
          <p:sp>
            <p:nvSpPr>
              <p:cNvPr id="73749" name="Text Box 6"/>
              <p:cNvSpPr txBox="1">
                <a:spLocks noChangeArrowheads="1"/>
              </p:cNvSpPr>
              <p:nvPr/>
            </p:nvSpPr>
            <p:spPr bwMode="auto">
              <a:xfrm>
                <a:off x="3990" y="2550"/>
                <a:ext cx="390" cy="375"/>
              </a:xfrm>
              <a:prstGeom prst="rect">
                <a:avLst/>
              </a:prstGeom>
              <a:noFill/>
              <a:ln w="9525">
                <a:noFill/>
                <a:miter lim="800000"/>
                <a:headEnd/>
                <a:tailEnd/>
              </a:ln>
            </p:spPr>
            <p:txBody>
              <a:bodyPr/>
              <a:lstStyle/>
              <a:p>
                <a:pPr>
                  <a:spcAft>
                    <a:spcPts val="1000"/>
                  </a:spcAft>
                </a:pPr>
                <a:r>
                  <a:rPr lang="ru-RU" sz="1100">
                    <a:latin typeface="Calibri" pitchFamily="34" charset="0"/>
                  </a:rPr>
                  <a:t>1</a:t>
                </a:r>
                <a:endParaRPr lang="ru-RU"/>
              </a:p>
            </p:txBody>
          </p:sp>
          <p:sp>
            <p:nvSpPr>
              <p:cNvPr id="73750" name="Oval 7"/>
              <p:cNvSpPr>
                <a:spLocks noChangeArrowheads="1"/>
              </p:cNvSpPr>
              <p:nvPr/>
            </p:nvSpPr>
            <p:spPr bwMode="auto">
              <a:xfrm>
                <a:off x="3990" y="2550"/>
                <a:ext cx="390" cy="375"/>
              </a:xfrm>
              <a:prstGeom prst="ellipse">
                <a:avLst/>
              </a:prstGeom>
              <a:noFill/>
              <a:ln w="9525">
                <a:solidFill>
                  <a:srgbClr val="000000"/>
                </a:solidFill>
                <a:round/>
                <a:headEnd/>
                <a:tailEnd/>
              </a:ln>
            </p:spPr>
            <p:txBody>
              <a:bodyPr/>
              <a:lstStyle/>
              <a:p>
                <a:endParaRPr lang="ru-RU">
                  <a:latin typeface="Calibri" pitchFamily="34" charset="0"/>
                </a:endParaRPr>
              </a:p>
            </p:txBody>
          </p:sp>
        </p:grpSp>
      </p:grpSp>
      <p:grpSp>
        <p:nvGrpSpPr>
          <p:cNvPr id="73736" name="Группа 30"/>
          <p:cNvGrpSpPr>
            <a:grpSpLocks/>
          </p:cNvGrpSpPr>
          <p:nvPr/>
        </p:nvGrpSpPr>
        <p:grpSpPr bwMode="auto">
          <a:xfrm>
            <a:off x="5292725" y="4868863"/>
            <a:ext cx="287338" cy="382587"/>
            <a:chOff x="1835696" y="5157192"/>
            <a:chExt cx="288032" cy="382141"/>
          </a:xfrm>
        </p:grpSpPr>
        <p:cxnSp>
          <p:nvCxnSpPr>
            <p:cNvPr id="73743" name="AutoShape 3"/>
            <p:cNvCxnSpPr>
              <a:cxnSpLocks noChangeShapeType="1"/>
            </p:cNvCxnSpPr>
            <p:nvPr/>
          </p:nvCxnSpPr>
          <p:spPr bwMode="auto">
            <a:xfrm>
              <a:off x="1835696" y="5157192"/>
              <a:ext cx="288032" cy="0"/>
            </a:xfrm>
            <a:prstGeom prst="straightConnector1">
              <a:avLst/>
            </a:prstGeom>
            <a:noFill/>
            <a:ln w="9525">
              <a:solidFill>
                <a:srgbClr val="000000"/>
              </a:solidFill>
              <a:round/>
              <a:headEnd/>
              <a:tailEnd type="triangle" w="med" len="med"/>
            </a:ln>
          </p:spPr>
        </p:cxnSp>
        <p:grpSp>
          <p:nvGrpSpPr>
            <p:cNvPr id="73744" name="Group 5"/>
            <p:cNvGrpSpPr>
              <a:grpSpLocks/>
            </p:cNvGrpSpPr>
            <p:nvPr/>
          </p:nvGrpSpPr>
          <p:grpSpPr bwMode="auto">
            <a:xfrm>
              <a:off x="1835696" y="5245919"/>
              <a:ext cx="247650" cy="293414"/>
              <a:chOff x="3990" y="2550"/>
              <a:chExt cx="390" cy="375"/>
            </a:xfrm>
          </p:grpSpPr>
          <p:sp>
            <p:nvSpPr>
              <p:cNvPr id="73745" name="Text Box 6"/>
              <p:cNvSpPr txBox="1">
                <a:spLocks noChangeArrowheads="1"/>
              </p:cNvSpPr>
              <p:nvPr/>
            </p:nvSpPr>
            <p:spPr bwMode="auto">
              <a:xfrm>
                <a:off x="3990" y="2550"/>
                <a:ext cx="390" cy="375"/>
              </a:xfrm>
              <a:prstGeom prst="rect">
                <a:avLst/>
              </a:prstGeom>
              <a:noFill/>
              <a:ln w="9525">
                <a:noFill/>
                <a:miter lim="800000"/>
                <a:headEnd/>
                <a:tailEnd/>
              </a:ln>
            </p:spPr>
            <p:txBody>
              <a:bodyPr/>
              <a:lstStyle/>
              <a:p>
                <a:pPr>
                  <a:spcAft>
                    <a:spcPts val="1000"/>
                  </a:spcAft>
                </a:pPr>
                <a:r>
                  <a:rPr lang="ru-RU" sz="1100">
                    <a:latin typeface="Calibri" pitchFamily="34" charset="0"/>
                  </a:rPr>
                  <a:t>1</a:t>
                </a:r>
                <a:endParaRPr lang="ru-RU"/>
              </a:p>
            </p:txBody>
          </p:sp>
          <p:sp>
            <p:nvSpPr>
              <p:cNvPr id="73746" name="Oval 7"/>
              <p:cNvSpPr>
                <a:spLocks noChangeArrowheads="1"/>
              </p:cNvSpPr>
              <p:nvPr/>
            </p:nvSpPr>
            <p:spPr bwMode="auto">
              <a:xfrm>
                <a:off x="3990" y="2550"/>
                <a:ext cx="390" cy="375"/>
              </a:xfrm>
              <a:prstGeom prst="ellipse">
                <a:avLst/>
              </a:prstGeom>
              <a:noFill/>
              <a:ln w="9525">
                <a:solidFill>
                  <a:srgbClr val="000000"/>
                </a:solidFill>
                <a:round/>
                <a:headEnd/>
                <a:tailEnd/>
              </a:ln>
            </p:spPr>
            <p:txBody>
              <a:bodyPr/>
              <a:lstStyle/>
              <a:p>
                <a:endParaRPr lang="ru-RU">
                  <a:latin typeface="Calibri" pitchFamily="34" charset="0"/>
                </a:endParaRPr>
              </a:p>
            </p:txBody>
          </p:sp>
        </p:grpSp>
      </p:grpSp>
      <p:grpSp>
        <p:nvGrpSpPr>
          <p:cNvPr id="73737" name="Группа 35"/>
          <p:cNvGrpSpPr>
            <a:grpSpLocks/>
          </p:cNvGrpSpPr>
          <p:nvPr/>
        </p:nvGrpSpPr>
        <p:grpSpPr bwMode="auto">
          <a:xfrm>
            <a:off x="7667625" y="4868863"/>
            <a:ext cx="288925" cy="382587"/>
            <a:chOff x="1835696" y="5157192"/>
            <a:chExt cx="288032" cy="382141"/>
          </a:xfrm>
        </p:grpSpPr>
        <p:cxnSp>
          <p:nvCxnSpPr>
            <p:cNvPr id="73739" name="AutoShape 3"/>
            <p:cNvCxnSpPr>
              <a:cxnSpLocks noChangeShapeType="1"/>
            </p:cNvCxnSpPr>
            <p:nvPr/>
          </p:nvCxnSpPr>
          <p:spPr bwMode="auto">
            <a:xfrm>
              <a:off x="1835696" y="5157192"/>
              <a:ext cx="288032" cy="0"/>
            </a:xfrm>
            <a:prstGeom prst="straightConnector1">
              <a:avLst/>
            </a:prstGeom>
            <a:noFill/>
            <a:ln w="9525">
              <a:solidFill>
                <a:srgbClr val="000000"/>
              </a:solidFill>
              <a:round/>
              <a:headEnd/>
              <a:tailEnd type="triangle" w="med" len="med"/>
            </a:ln>
          </p:spPr>
        </p:cxnSp>
        <p:grpSp>
          <p:nvGrpSpPr>
            <p:cNvPr id="73740" name="Group 5"/>
            <p:cNvGrpSpPr>
              <a:grpSpLocks/>
            </p:cNvGrpSpPr>
            <p:nvPr/>
          </p:nvGrpSpPr>
          <p:grpSpPr bwMode="auto">
            <a:xfrm>
              <a:off x="1835696" y="5245919"/>
              <a:ext cx="247650" cy="293414"/>
              <a:chOff x="3990" y="2550"/>
              <a:chExt cx="390" cy="375"/>
            </a:xfrm>
          </p:grpSpPr>
          <p:sp>
            <p:nvSpPr>
              <p:cNvPr id="73741" name="Text Box 6"/>
              <p:cNvSpPr txBox="1">
                <a:spLocks noChangeArrowheads="1"/>
              </p:cNvSpPr>
              <p:nvPr/>
            </p:nvSpPr>
            <p:spPr bwMode="auto">
              <a:xfrm>
                <a:off x="3990" y="2550"/>
                <a:ext cx="390" cy="375"/>
              </a:xfrm>
              <a:prstGeom prst="rect">
                <a:avLst/>
              </a:prstGeom>
              <a:noFill/>
              <a:ln w="9525">
                <a:noFill/>
                <a:miter lim="800000"/>
                <a:headEnd/>
                <a:tailEnd/>
              </a:ln>
            </p:spPr>
            <p:txBody>
              <a:bodyPr/>
              <a:lstStyle/>
              <a:p>
                <a:pPr>
                  <a:spcAft>
                    <a:spcPts val="1000"/>
                  </a:spcAft>
                </a:pPr>
                <a:r>
                  <a:rPr lang="ru-RU" sz="1100">
                    <a:latin typeface="Calibri" pitchFamily="34" charset="0"/>
                  </a:rPr>
                  <a:t>1</a:t>
                </a:r>
                <a:endParaRPr lang="ru-RU"/>
              </a:p>
            </p:txBody>
          </p:sp>
          <p:sp>
            <p:nvSpPr>
              <p:cNvPr id="73742" name="Oval 7"/>
              <p:cNvSpPr>
                <a:spLocks noChangeArrowheads="1"/>
              </p:cNvSpPr>
              <p:nvPr/>
            </p:nvSpPr>
            <p:spPr bwMode="auto">
              <a:xfrm>
                <a:off x="3990" y="2550"/>
                <a:ext cx="390" cy="375"/>
              </a:xfrm>
              <a:prstGeom prst="ellipse">
                <a:avLst/>
              </a:prstGeom>
              <a:noFill/>
              <a:ln w="9525">
                <a:solidFill>
                  <a:srgbClr val="000000"/>
                </a:solidFill>
                <a:round/>
                <a:headEnd/>
                <a:tailEnd/>
              </a:ln>
            </p:spPr>
            <p:txBody>
              <a:bodyPr/>
              <a:lstStyle/>
              <a:p>
                <a:endParaRPr lang="ru-RU">
                  <a:latin typeface="Calibri" pitchFamily="34" charset="0"/>
                </a:endParaRPr>
              </a:p>
            </p:txBody>
          </p:sp>
        </p:grpSp>
      </p:grpSp>
      <p:pic>
        <p:nvPicPr>
          <p:cNvPr id="73738" name="Picture 27" descr="гот к экз"/>
          <p:cNvPicPr>
            <a:picLocks noChangeAspect="1" noChangeArrowheads="1"/>
          </p:cNvPicPr>
          <p:nvPr/>
        </p:nvPicPr>
        <p:blipFill>
          <a:blip r:embed="rId2" cstate="print"/>
          <a:srcRect/>
          <a:stretch>
            <a:fillRect/>
          </a:stretch>
        </p:blipFill>
        <p:spPr bwMode="auto">
          <a:xfrm>
            <a:off x="7451725" y="5445125"/>
            <a:ext cx="1692275" cy="1168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TextBox 1"/>
          <p:cNvSpPr txBox="1">
            <a:spLocks noChangeArrowheads="1"/>
          </p:cNvSpPr>
          <p:nvPr/>
        </p:nvSpPr>
        <p:spPr bwMode="auto">
          <a:xfrm>
            <a:off x="539750" y="476250"/>
            <a:ext cx="7993063" cy="3743325"/>
          </a:xfrm>
          <a:prstGeom prst="rect">
            <a:avLst/>
          </a:prstGeom>
          <a:noFill/>
          <a:ln w="9525">
            <a:noFill/>
            <a:miter lim="800000"/>
            <a:headEnd/>
            <a:tailEnd/>
          </a:ln>
        </p:spPr>
        <p:txBody>
          <a:bodyPr>
            <a:spAutoFit/>
          </a:bodyPr>
          <a:lstStyle/>
          <a:p>
            <a:r>
              <a:rPr lang="ru-RU" sz="2400">
                <a:latin typeface="Calibri" pitchFamily="34" charset="0"/>
              </a:rPr>
              <a:t>Проверь себя.</a:t>
            </a:r>
          </a:p>
          <a:p>
            <a:r>
              <a:rPr lang="ru-RU" sz="2400">
                <a:latin typeface="Calibri" pitchFamily="34" charset="0"/>
              </a:rPr>
              <a:t>Реши аналогичное задание для следующих чисел и сверь с ответом.</a:t>
            </a:r>
          </a:p>
          <a:p>
            <a:r>
              <a:rPr lang="ru-RU" sz="2400">
                <a:latin typeface="Calibri" pitchFamily="34" charset="0"/>
              </a:rPr>
              <a:t> </a:t>
            </a:r>
          </a:p>
          <a:p>
            <a:pPr>
              <a:buFontTx/>
              <a:buAutoNum type="arabicPeriod"/>
            </a:pPr>
            <a:r>
              <a:rPr lang="ru-RU" sz="2400">
                <a:latin typeface="Calibri" pitchFamily="34" charset="0"/>
              </a:rPr>
              <a:t>Сколько единиц содержит двоичная запись числа 167? </a:t>
            </a:r>
          </a:p>
          <a:p>
            <a:r>
              <a:rPr lang="ru-RU" sz="2400">
                <a:latin typeface="Calibri" pitchFamily="34" charset="0"/>
              </a:rPr>
              <a:t>2. Сколько единиц содержит двоичная запись числа 215? </a:t>
            </a:r>
          </a:p>
          <a:p>
            <a:r>
              <a:rPr lang="ru-RU" sz="2400">
                <a:latin typeface="Calibri" pitchFamily="34" charset="0"/>
              </a:rPr>
              <a:t>3. Сколько единиц содержит двоичная запись числа 311? </a:t>
            </a:r>
            <a:endParaRPr lang="ru-RU">
              <a:latin typeface="Calibri" pitchFamily="34" charset="0"/>
            </a:endParaRPr>
          </a:p>
        </p:txBody>
      </p:sp>
      <p:sp>
        <p:nvSpPr>
          <p:cNvPr id="76804" name="Rectangle 4"/>
          <p:cNvSpPr>
            <a:spLocks noChangeArrowheads="1"/>
          </p:cNvSpPr>
          <p:nvPr/>
        </p:nvSpPr>
        <p:spPr bwMode="auto">
          <a:xfrm>
            <a:off x="395288" y="5300663"/>
            <a:ext cx="1465262" cy="366712"/>
          </a:xfrm>
          <a:prstGeom prst="rect">
            <a:avLst/>
          </a:prstGeom>
          <a:noFill/>
          <a:ln w="9525">
            <a:noFill/>
            <a:miter lim="800000"/>
            <a:headEnd/>
            <a:tailEnd/>
          </a:ln>
        </p:spPr>
        <p:txBody>
          <a:bodyPr wrap="none">
            <a:spAutoFit/>
          </a:bodyPr>
          <a:lstStyle/>
          <a:p>
            <a:pPr marL="342900" indent="-342900">
              <a:buFontTx/>
              <a:buAutoNum type="arabicPeriod"/>
            </a:pPr>
            <a:r>
              <a:rPr lang="ru-RU" b="1">
                <a:solidFill>
                  <a:srgbClr val="FF0000"/>
                </a:solidFill>
              </a:rPr>
              <a:t>Ответ: 5</a:t>
            </a:r>
          </a:p>
        </p:txBody>
      </p:sp>
      <p:sp>
        <p:nvSpPr>
          <p:cNvPr id="76805" name="Rectangle 5"/>
          <p:cNvSpPr>
            <a:spLocks noChangeArrowheads="1"/>
          </p:cNvSpPr>
          <p:nvPr/>
        </p:nvSpPr>
        <p:spPr bwMode="auto">
          <a:xfrm>
            <a:off x="3348038" y="5300663"/>
            <a:ext cx="1376362" cy="366712"/>
          </a:xfrm>
          <a:prstGeom prst="rect">
            <a:avLst/>
          </a:prstGeom>
          <a:noFill/>
          <a:ln w="9525">
            <a:noFill/>
            <a:miter lim="800000"/>
            <a:headEnd/>
            <a:tailEnd/>
          </a:ln>
        </p:spPr>
        <p:txBody>
          <a:bodyPr wrap="none">
            <a:spAutoFit/>
          </a:bodyPr>
          <a:lstStyle/>
          <a:p>
            <a:r>
              <a:rPr lang="ru-RU" b="1">
                <a:solidFill>
                  <a:srgbClr val="FF0000"/>
                </a:solidFill>
              </a:rPr>
              <a:t>2. Ответ: 6</a:t>
            </a:r>
          </a:p>
        </p:txBody>
      </p:sp>
      <p:sp>
        <p:nvSpPr>
          <p:cNvPr id="76806" name="Rectangle 6"/>
          <p:cNvSpPr>
            <a:spLocks noChangeArrowheads="1"/>
          </p:cNvSpPr>
          <p:nvPr/>
        </p:nvSpPr>
        <p:spPr bwMode="auto">
          <a:xfrm>
            <a:off x="5508625" y="5300663"/>
            <a:ext cx="1584325" cy="366712"/>
          </a:xfrm>
          <a:prstGeom prst="rect">
            <a:avLst/>
          </a:prstGeom>
          <a:noFill/>
          <a:ln w="9525">
            <a:noFill/>
            <a:miter lim="800000"/>
            <a:headEnd/>
            <a:tailEnd/>
          </a:ln>
        </p:spPr>
        <p:txBody>
          <a:bodyPr>
            <a:spAutoFit/>
          </a:bodyPr>
          <a:lstStyle/>
          <a:p>
            <a:r>
              <a:rPr lang="ru-RU" b="1">
                <a:solidFill>
                  <a:srgbClr val="FF0000"/>
                </a:solidFill>
              </a:rPr>
              <a:t>3. Ответ: 6</a:t>
            </a:r>
          </a:p>
        </p:txBody>
      </p:sp>
      <p:pic>
        <p:nvPicPr>
          <p:cNvPr id="74757" name="Picture 6" descr="гот к экз"/>
          <p:cNvPicPr>
            <a:picLocks noChangeAspect="1" noChangeArrowheads="1"/>
          </p:cNvPicPr>
          <p:nvPr/>
        </p:nvPicPr>
        <p:blipFill>
          <a:blip r:embed="rId2" cstate="print"/>
          <a:srcRect/>
          <a:stretch>
            <a:fillRect/>
          </a:stretch>
        </p:blipFill>
        <p:spPr bwMode="auto">
          <a:xfrm>
            <a:off x="7451725" y="5445125"/>
            <a:ext cx="1692275" cy="1168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680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680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68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TextBox 1"/>
          <p:cNvSpPr txBox="1">
            <a:spLocks noChangeArrowheads="1"/>
          </p:cNvSpPr>
          <p:nvPr/>
        </p:nvSpPr>
        <p:spPr bwMode="auto">
          <a:xfrm>
            <a:off x="179388" y="188913"/>
            <a:ext cx="8785225" cy="6664325"/>
          </a:xfrm>
          <a:prstGeom prst="rect">
            <a:avLst/>
          </a:prstGeom>
          <a:noFill/>
          <a:ln w="9525">
            <a:noFill/>
            <a:miter lim="800000"/>
            <a:headEnd/>
            <a:tailEnd/>
          </a:ln>
        </p:spPr>
        <p:txBody>
          <a:bodyPr>
            <a:spAutoFit/>
          </a:bodyPr>
          <a:lstStyle/>
          <a:p>
            <a:r>
              <a:rPr lang="ru-RU" sz="2400" u="sng">
                <a:latin typeface="Calibri" pitchFamily="34" charset="0"/>
              </a:rPr>
              <a:t>Задание В14</a:t>
            </a:r>
            <a:endParaRPr lang="ru-RU" sz="2400">
              <a:latin typeface="Calibri" pitchFamily="34" charset="0"/>
            </a:endParaRPr>
          </a:p>
          <a:p>
            <a:r>
              <a:rPr lang="ru-RU" sz="2400">
                <a:latin typeface="Calibri" pitchFamily="34" charset="0"/>
              </a:rPr>
              <a:t>У Исполнителя Вычислитель две команды, которым присвоены номера:</a:t>
            </a:r>
            <a:r>
              <a:rPr lang="ru-RU" sz="2400"/>
              <a:t> </a:t>
            </a:r>
            <a:r>
              <a:rPr lang="ru-RU" sz="2400" b="1">
                <a:latin typeface="Calibri" pitchFamily="34" charset="0"/>
              </a:rPr>
              <a:t>1. умножь на 3 </a:t>
            </a:r>
            <a:endParaRPr lang="ru-RU" sz="2400">
              <a:latin typeface="Calibri" pitchFamily="34" charset="0"/>
            </a:endParaRPr>
          </a:p>
          <a:p>
            <a:r>
              <a:rPr lang="ru-RU" sz="2400" b="1">
                <a:latin typeface="Calibri" pitchFamily="34" charset="0"/>
              </a:rPr>
              <a:t>2. вычти 2</a:t>
            </a:r>
            <a:endParaRPr lang="ru-RU" sz="2400">
              <a:latin typeface="Calibri" pitchFamily="34" charset="0"/>
            </a:endParaRPr>
          </a:p>
          <a:p>
            <a:r>
              <a:rPr lang="ru-RU" sz="2400">
                <a:latin typeface="Calibri" pitchFamily="34" charset="0"/>
              </a:rPr>
              <a:t>Первая из них увеличивает число на экране в три раза, вторая уменьшает его на 2.</a:t>
            </a:r>
          </a:p>
          <a:p>
            <a:r>
              <a:rPr lang="ru-RU" sz="2400">
                <a:latin typeface="Calibri" pitchFamily="34" charset="0"/>
              </a:rPr>
              <a:t>Составьте алгоритм получения из числа 2 числа 30, содержащий не более 5 команд. В ответе напишите только номера команд. </a:t>
            </a:r>
          </a:p>
          <a:p>
            <a:r>
              <a:rPr lang="ru-RU" sz="2400">
                <a:latin typeface="Calibri" pitchFamily="34" charset="0"/>
              </a:rPr>
              <a:t>(Например, 11221 -  это алгоритм</a:t>
            </a:r>
          </a:p>
          <a:p>
            <a:r>
              <a:rPr lang="ru-RU" sz="2400" b="1">
                <a:latin typeface="Calibri" pitchFamily="34" charset="0"/>
              </a:rPr>
              <a:t>умножь на 3</a:t>
            </a:r>
            <a:endParaRPr lang="ru-RU" sz="2400">
              <a:latin typeface="Calibri" pitchFamily="34" charset="0"/>
            </a:endParaRPr>
          </a:p>
          <a:p>
            <a:r>
              <a:rPr lang="ru-RU" sz="2400" b="1">
                <a:latin typeface="Calibri" pitchFamily="34" charset="0"/>
              </a:rPr>
              <a:t>умножь на 3</a:t>
            </a:r>
            <a:endParaRPr lang="ru-RU" sz="2400">
              <a:latin typeface="Calibri" pitchFamily="34" charset="0"/>
            </a:endParaRPr>
          </a:p>
          <a:p>
            <a:r>
              <a:rPr lang="ru-RU" sz="2400" b="1">
                <a:latin typeface="Calibri" pitchFamily="34" charset="0"/>
              </a:rPr>
              <a:t>вычти 2</a:t>
            </a:r>
            <a:endParaRPr lang="ru-RU" sz="2400">
              <a:latin typeface="Calibri" pitchFamily="34" charset="0"/>
            </a:endParaRPr>
          </a:p>
          <a:p>
            <a:r>
              <a:rPr lang="ru-RU" sz="2400" b="1">
                <a:latin typeface="Calibri" pitchFamily="34" charset="0"/>
              </a:rPr>
              <a:t>вычти 2</a:t>
            </a:r>
            <a:endParaRPr lang="ru-RU" sz="2400">
              <a:latin typeface="Calibri" pitchFamily="34" charset="0"/>
            </a:endParaRPr>
          </a:p>
          <a:p>
            <a:r>
              <a:rPr lang="ru-RU" sz="2400" b="1">
                <a:latin typeface="Calibri" pitchFamily="34" charset="0"/>
              </a:rPr>
              <a:t>умножь на 3</a:t>
            </a:r>
            <a:endParaRPr lang="ru-RU" sz="2400">
              <a:latin typeface="Calibri" pitchFamily="34" charset="0"/>
            </a:endParaRPr>
          </a:p>
          <a:p>
            <a:r>
              <a:rPr lang="ru-RU" sz="2400">
                <a:latin typeface="Calibri" pitchFamily="34" charset="0"/>
              </a:rPr>
              <a:t>который преобразует число 1 в число 15).</a:t>
            </a:r>
          </a:p>
          <a:p>
            <a:r>
              <a:rPr lang="ru-RU" sz="2400">
                <a:latin typeface="Calibri" pitchFamily="34" charset="0"/>
              </a:rPr>
              <a:t>Если таких алгоритмов более одного, </a:t>
            </a:r>
            <a:endParaRPr lang="ru-RU" sz="2400"/>
          </a:p>
          <a:p>
            <a:r>
              <a:rPr lang="ru-RU" sz="2400">
                <a:latin typeface="Calibri" pitchFamily="34" charset="0"/>
              </a:rPr>
              <a:t>запишите любой из них.</a:t>
            </a:r>
            <a:endParaRPr lang="ru-RU">
              <a:latin typeface="Calibri" pitchFamily="34" charset="0"/>
            </a:endParaRPr>
          </a:p>
        </p:txBody>
      </p:sp>
      <p:pic>
        <p:nvPicPr>
          <p:cNvPr id="75778" name="Picture 3" descr="гот к экз"/>
          <p:cNvPicPr>
            <a:picLocks noChangeAspect="1" noChangeArrowheads="1"/>
          </p:cNvPicPr>
          <p:nvPr/>
        </p:nvPicPr>
        <p:blipFill>
          <a:blip r:embed="rId2" cstate="print"/>
          <a:srcRect/>
          <a:stretch>
            <a:fillRect/>
          </a:stretch>
        </p:blipFill>
        <p:spPr bwMode="auto">
          <a:xfrm>
            <a:off x="7451725" y="5689600"/>
            <a:ext cx="1692275" cy="1168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TextBox 1"/>
          <p:cNvSpPr txBox="1">
            <a:spLocks noChangeArrowheads="1"/>
          </p:cNvSpPr>
          <p:nvPr/>
        </p:nvSpPr>
        <p:spPr bwMode="auto">
          <a:xfrm>
            <a:off x="539750" y="1125538"/>
            <a:ext cx="8135938" cy="4911725"/>
          </a:xfrm>
          <a:prstGeom prst="rect">
            <a:avLst/>
          </a:prstGeom>
          <a:noFill/>
          <a:ln w="9525">
            <a:noFill/>
            <a:miter lim="800000"/>
            <a:headEnd/>
            <a:tailEnd/>
          </a:ln>
        </p:spPr>
        <p:txBody>
          <a:bodyPr>
            <a:spAutoFit/>
          </a:bodyPr>
          <a:lstStyle/>
          <a:p>
            <a:pPr>
              <a:lnSpc>
                <a:spcPct val="120000"/>
              </a:lnSpc>
            </a:pPr>
            <a:r>
              <a:rPr lang="ru-RU" sz="2400">
                <a:latin typeface="Calibri" pitchFamily="34" charset="0"/>
              </a:rPr>
              <a:t>Нужное нам число 30 могло быть получено как умножением на 3 числа 10, так и вычитанием 2 из числа 32. Нам нужен рациональный алгоритм, поэтому считаем, что последней была команда </a:t>
            </a:r>
            <a:r>
              <a:rPr lang="ru-RU" sz="2400" b="1">
                <a:latin typeface="Calibri" pitchFamily="34" charset="0"/>
              </a:rPr>
              <a:t>1</a:t>
            </a:r>
            <a:r>
              <a:rPr lang="ru-RU" sz="2400">
                <a:latin typeface="Calibri" pitchFamily="34" charset="0"/>
              </a:rPr>
              <a:t> (30=3*10). Число 10 не могло быть получено командой </a:t>
            </a:r>
            <a:r>
              <a:rPr lang="ru-RU" sz="2400" b="1">
                <a:latin typeface="Calibri" pitchFamily="34" charset="0"/>
              </a:rPr>
              <a:t>1</a:t>
            </a:r>
            <a:r>
              <a:rPr lang="ru-RU" sz="2400">
                <a:latin typeface="Calibri" pitchFamily="34" charset="0"/>
              </a:rPr>
              <a:t>, т.к. оно не кратно трем, значит, предпоследней была команда </a:t>
            </a:r>
            <a:r>
              <a:rPr lang="ru-RU" sz="2400" b="1">
                <a:latin typeface="Calibri" pitchFamily="34" charset="0"/>
              </a:rPr>
              <a:t>2</a:t>
            </a:r>
            <a:r>
              <a:rPr lang="ru-RU" sz="2400">
                <a:latin typeface="Calibri" pitchFamily="34" charset="0"/>
              </a:rPr>
              <a:t> (10=12-2). Число 12 более рационально получить с помощью команды </a:t>
            </a:r>
            <a:r>
              <a:rPr lang="ru-RU" sz="2400" b="1">
                <a:latin typeface="Calibri" pitchFamily="34" charset="0"/>
              </a:rPr>
              <a:t>1</a:t>
            </a:r>
            <a:r>
              <a:rPr lang="ru-RU" sz="2400">
                <a:latin typeface="Calibri" pitchFamily="34" charset="0"/>
              </a:rPr>
              <a:t> (12=3*4). Число 4 некратно трем, значит, было получено с помощью команды </a:t>
            </a:r>
            <a:r>
              <a:rPr lang="ru-RU" sz="2400" b="1">
                <a:latin typeface="Calibri" pitchFamily="34" charset="0"/>
              </a:rPr>
              <a:t>2</a:t>
            </a:r>
            <a:r>
              <a:rPr lang="ru-RU" sz="2400">
                <a:latin typeface="Calibri" pitchFamily="34" charset="0"/>
              </a:rPr>
              <a:t> (4=6-2). Число 6 – с помощью команды </a:t>
            </a:r>
            <a:r>
              <a:rPr lang="ru-RU" sz="2400" b="1">
                <a:latin typeface="Calibri" pitchFamily="34" charset="0"/>
              </a:rPr>
              <a:t>1</a:t>
            </a:r>
            <a:r>
              <a:rPr lang="ru-RU" sz="2400">
                <a:latin typeface="Calibri" pitchFamily="34" charset="0"/>
              </a:rPr>
              <a:t> (6=2*3). Таким образом, алгоритм найден: </a:t>
            </a:r>
            <a:r>
              <a:rPr lang="ru-RU" sz="2400" b="1">
                <a:solidFill>
                  <a:srgbClr val="FF0000"/>
                </a:solidFill>
                <a:latin typeface="Calibri" pitchFamily="34" charset="0"/>
              </a:rPr>
              <a:t>12121</a:t>
            </a:r>
            <a:r>
              <a:rPr lang="ru-RU" sz="2400">
                <a:solidFill>
                  <a:srgbClr val="FF0000"/>
                </a:solidFill>
                <a:latin typeface="Calibri" pitchFamily="34" charset="0"/>
              </a:rPr>
              <a:t>.</a:t>
            </a:r>
          </a:p>
        </p:txBody>
      </p:sp>
      <p:sp>
        <p:nvSpPr>
          <p:cNvPr id="76802" name="TextBox 2"/>
          <p:cNvSpPr txBox="1">
            <a:spLocks noChangeArrowheads="1"/>
          </p:cNvSpPr>
          <p:nvPr/>
        </p:nvSpPr>
        <p:spPr bwMode="auto">
          <a:xfrm>
            <a:off x="539750" y="549275"/>
            <a:ext cx="2736850" cy="460375"/>
          </a:xfrm>
          <a:prstGeom prst="rect">
            <a:avLst/>
          </a:prstGeom>
          <a:noFill/>
          <a:ln w="9525">
            <a:noFill/>
            <a:miter lim="800000"/>
            <a:headEnd/>
            <a:tailEnd/>
          </a:ln>
        </p:spPr>
        <p:txBody>
          <a:bodyPr>
            <a:spAutoFit/>
          </a:bodyPr>
          <a:lstStyle/>
          <a:p>
            <a:r>
              <a:rPr lang="ru-RU" sz="2400">
                <a:latin typeface="Calibri" pitchFamily="34" charset="0"/>
              </a:rPr>
              <a:t>Решение задачи:</a:t>
            </a:r>
          </a:p>
        </p:txBody>
      </p:sp>
      <p:pic>
        <p:nvPicPr>
          <p:cNvPr id="76803" name="Picture 4" descr="гот к экз"/>
          <p:cNvPicPr>
            <a:picLocks noChangeAspect="1" noChangeArrowheads="1"/>
          </p:cNvPicPr>
          <p:nvPr/>
        </p:nvPicPr>
        <p:blipFill>
          <a:blip r:embed="rId2" cstate="print"/>
          <a:srcRect/>
          <a:stretch>
            <a:fillRect/>
          </a:stretch>
        </p:blipFill>
        <p:spPr bwMode="auto">
          <a:xfrm>
            <a:off x="7235825" y="5516563"/>
            <a:ext cx="1692275" cy="1168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Box 1"/>
          <p:cNvSpPr txBox="1">
            <a:spLocks noChangeArrowheads="1"/>
          </p:cNvSpPr>
          <p:nvPr/>
        </p:nvSpPr>
        <p:spPr bwMode="auto">
          <a:xfrm>
            <a:off x="539750" y="620713"/>
            <a:ext cx="8281988" cy="6208712"/>
          </a:xfrm>
          <a:prstGeom prst="rect">
            <a:avLst/>
          </a:prstGeom>
          <a:noFill/>
          <a:ln w="9525">
            <a:noFill/>
            <a:miter lim="800000"/>
            <a:headEnd/>
            <a:tailEnd/>
          </a:ln>
        </p:spPr>
        <p:txBody>
          <a:bodyPr>
            <a:spAutoFit/>
          </a:bodyPr>
          <a:lstStyle/>
          <a:p>
            <a:r>
              <a:rPr lang="ru-RU" sz="2400">
                <a:latin typeface="Calibri" pitchFamily="34" charset="0"/>
              </a:rPr>
              <a:t>Решение задачи начнем с анализа первой записи - 3113. Поскольку в алфавите 33 буквы, то либо первая цифра 3 означает букву В, либо стоит число 31 (буква Э). Следующие цифры 1 и 3 могут быть либо одним числом (буква Л), либо двумя отдельными (буквы А и В). Таким образом, первая запись имеет варианты: ВААВ, ЭАВ, ЭЛ.</a:t>
            </a:r>
          </a:p>
          <a:p>
            <a:r>
              <a:rPr lang="ru-RU" sz="2400">
                <a:latin typeface="Calibri" pitchFamily="34" charset="0"/>
              </a:rPr>
              <a:t>Во второй записи цифра 9 – это буква З. Далее могут быть варианты – 2-1-2, 2-12 и 21-2.</a:t>
            </a:r>
          </a:p>
          <a:p>
            <a:r>
              <a:rPr lang="ru-RU" sz="2400">
                <a:latin typeface="Calibri" pitchFamily="34" charset="0"/>
              </a:rPr>
              <a:t>Аналогично исключается и последняя шифровка.</a:t>
            </a:r>
          </a:p>
          <a:p>
            <a:r>
              <a:rPr lang="ru-RU" sz="2400">
                <a:latin typeface="Calibri" pitchFamily="34" charset="0"/>
              </a:rPr>
              <a:t>В записи 6810 первая цифра 6 имеет однозначное решение, далее цифра 8 также может быть только единственной буквой. Последние две цифры 10 могут означать только букву И, поскольку буквы с номером 0 в таблице нет. </a:t>
            </a:r>
            <a:br>
              <a:rPr lang="ru-RU" sz="2400">
                <a:latin typeface="Calibri" pitchFamily="34" charset="0"/>
              </a:rPr>
            </a:br>
            <a:r>
              <a:rPr lang="ru-RU" sz="2400">
                <a:latin typeface="Calibri" pitchFamily="34" charset="0"/>
              </a:rPr>
              <a:t>Итого, </a:t>
            </a:r>
            <a:r>
              <a:rPr lang="ru-RU" sz="2400">
                <a:solidFill>
                  <a:srgbClr val="FF0000"/>
                </a:solidFill>
                <a:latin typeface="Calibri" pitchFamily="34" charset="0"/>
              </a:rPr>
              <a:t>ответ ЕЖИ</a:t>
            </a:r>
            <a:r>
              <a:rPr lang="ru-RU" sz="2400">
                <a:latin typeface="Calibri" pitchFamily="34" charset="0"/>
              </a:rPr>
              <a:t>.</a:t>
            </a:r>
          </a:p>
          <a:p>
            <a:endParaRPr lang="ru-RU">
              <a:latin typeface="Calibri" pitchFamily="34" charset="0"/>
            </a:endParaRPr>
          </a:p>
        </p:txBody>
      </p:sp>
      <p:sp>
        <p:nvSpPr>
          <p:cNvPr id="16386" name="TextBox 2"/>
          <p:cNvSpPr txBox="1">
            <a:spLocks noChangeArrowheads="1"/>
          </p:cNvSpPr>
          <p:nvPr/>
        </p:nvSpPr>
        <p:spPr bwMode="auto">
          <a:xfrm>
            <a:off x="684213" y="188913"/>
            <a:ext cx="2736850" cy="457200"/>
          </a:xfrm>
          <a:prstGeom prst="rect">
            <a:avLst/>
          </a:prstGeom>
          <a:noFill/>
          <a:ln w="9525">
            <a:noFill/>
            <a:miter lim="800000"/>
            <a:headEnd/>
            <a:tailEnd/>
          </a:ln>
        </p:spPr>
        <p:txBody>
          <a:bodyPr>
            <a:spAutoFit/>
          </a:bodyPr>
          <a:lstStyle/>
          <a:p>
            <a:r>
              <a:rPr lang="ru-RU" sz="2400">
                <a:latin typeface="Calibri" pitchFamily="34" charset="0"/>
              </a:rPr>
              <a:t>Решение задачи:</a:t>
            </a:r>
          </a:p>
        </p:txBody>
      </p:sp>
      <p:pic>
        <p:nvPicPr>
          <p:cNvPr id="16387" name="Picture 5" descr="гот к экз"/>
          <p:cNvPicPr>
            <a:picLocks noChangeAspect="1" noChangeArrowheads="1"/>
          </p:cNvPicPr>
          <p:nvPr/>
        </p:nvPicPr>
        <p:blipFill>
          <a:blip r:embed="rId2" cstate="print"/>
          <a:srcRect/>
          <a:stretch>
            <a:fillRect/>
          </a:stretch>
        </p:blipFill>
        <p:spPr bwMode="auto">
          <a:xfrm>
            <a:off x="7451725" y="5689600"/>
            <a:ext cx="1692275" cy="1168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TextBox 1"/>
          <p:cNvSpPr txBox="1">
            <a:spLocks noChangeArrowheads="1"/>
          </p:cNvSpPr>
          <p:nvPr/>
        </p:nvSpPr>
        <p:spPr bwMode="auto">
          <a:xfrm>
            <a:off x="0" y="188913"/>
            <a:ext cx="7885113" cy="6589712"/>
          </a:xfrm>
          <a:prstGeom prst="rect">
            <a:avLst/>
          </a:prstGeom>
          <a:noFill/>
          <a:ln w="9525">
            <a:noFill/>
            <a:miter lim="800000"/>
            <a:headEnd/>
            <a:tailEnd/>
          </a:ln>
        </p:spPr>
        <p:txBody>
          <a:bodyPr>
            <a:spAutoFit/>
          </a:bodyPr>
          <a:lstStyle/>
          <a:p>
            <a:r>
              <a:rPr lang="ru-RU" sz="2400">
                <a:latin typeface="Calibri" pitchFamily="34" charset="0"/>
              </a:rPr>
              <a:t>Проверь себя.</a:t>
            </a:r>
            <a:r>
              <a:rPr lang="ru-RU" sz="2400"/>
              <a:t> </a:t>
            </a:r>
            <a:r>
              <a:rPr lang="ru-RU" sz="2400">
                <a:latin typeface="Calibri" pitchFamily="34" charset="0"/>
              </a:rPr>
              <a:t>Реши аналогичное задание для следующих чисел и сверь с ответом.</a:t>
            </a:r>
          </a:p>
          <a:p>
            <a:pPr>
              <a:lnSpc>
                <a:spcPct val="90000"/>
              </a:lnSpc>
              <a:spcBef>
                <a:spcPts val="1200"/>
              </a:spcBef>
            </a:pPr>
            <a:r>
              <a:rPr lang="ru-RU" sz="2200">
                <a:latin typeface="Calibri" pitchFamily="34" charset="0"/>
              </a:rPr>
              <a:t> 1. </a:t>
            </a:r>
            <a:r>
              <a:rPr lang="ru-RU" sz="2400">
                <a:latin typeface="Calibri" pitchFamily="34" charset="0"/>
              </a:rPr>
              <a:t>У Исполнителя Вычислитель две команды, которым присвоены номера:</a:t>
            </a:r>
            <a:br>
              <a:rPr lang="ru-RU" sz="2400">
                <a:latin typeface="Calibri" pitchFamily="34" charset="0"/>
              </a:rPr>
            </a:br>
            <a:r>
              <a:rPr lang="ru-RU" sz="2400" b="1">
                <a:latin typeface="Calibri" pitchFamily="34" charset="0"/>
              </a:rPr>
              <a:t>1. вычти 1         2. умножь на 3</a:t>
            </a:r>
          </a:p>
          <a:p>
            <a:pPr>
              <a:lnSpc>
                <a:spcPct val="90000"/>
              </a:lnSpc>
              <a:spcAft>
                <a:spcPts val="1800"/>
              </a:spcAft>
            </a:pPr>
            <a:r>
              <a:rPr lang="ru-RU" sz="2400">
                <a:latin typeface="Calibri" pitchFamily="34" charset="0"/>
              </a:rPr>
              <a:t>Составьте алгоритм получения из числа 4 числа 25, содержащий не более 5 команд. </a:t>
            </a:r>
            <a:endParaRPr lang="ru-RU" sz="2400"/>
          </a:p>
          <a:p>
            <a:pPr>
              <a:lnSpc>
                <a:spcPct val="90000"/>
              </a:lnSpc>
              <a:spcAft>
                <a:spcPts val="1800"/>
              </a:spcAft>
            </a:pPr>
            <a:r>
              <a:rPr lang="ru-RU" sz="2400">
                <a:latin typeface="Calibri" pitchFamily="34" charset="0"/>
              </a:rPr>
              <a:t>2. У Исполнителя Вычислитель две команды, которым присвоены номера:</a:t>
            </a:r>
            <a:br>
              <a:rPr lang="ru-RU" sz="2400">
                <a:latin typeface="Calibri" pitchFamily="34" charset="0"/>
              </a:rPr>
            </a:br>
            <a:r>
              <a:rPr lang="ru-RU" sz="2400">
                <a:latin typeface="Calibri" pitchFamily="34" charset="0"/>
              </a:rPr>
              <a:t>1. вычти 1          2. умножь на 2</a:t>
            </a:r>
          </a:p>
          <a:p>
            <a:pPr>
              <a:lnSpc>
                <a:spcPct val="90000"/>
              </a:lnSpc>
              <a:spcAft>
                <a:spcPts val="1800"/>
              </a:spcAft>
            </a:pPr>
            <a:r>
              <a:rPr lang="ru-RU" sz="2400">
                <a:latin typeface="Calibri" pitchFamily="34" charset="0"/>
              </a:rPr>
              <a:t>Составьте алгоритм получения из числа 3 числа 18, содержащий не более 5 команд</a:t>
            </a:r>
            <a:endParaRPr lang="ru-RU" sz="2400">
              <a:solidFill>
                <a:srgbClr val="FF0000"/>
              </a:solidFill>
              <a:latin typeface="Calibri" pitchFamily="34" charset="0"/>
            </a:endParaRPr>
          </a:p>
          <a:p>
            <a:pPr>
              <a:lnSpc>
                <a:spcPct val="90000"/>
              </a:lnSpc>
            </a:pPr>
            <a:r>
              <a:rPr lang="ru-RU" sz="2400">
                <a:latin typeface="Calibri" pitchFamily="34" charset="0"/>
              </a:rPr>
              <a:t>3. У Исполнителя Вычислитель две команды, которым присвоены номера:</a:t>
            </a:r>
            <a:br>
              <a:rPr lang="ru-RU" sz="2400">
                <a:latin typeface="Calibri" pitchFamily="34" charset="0"/>
              </a:rPr>
            </a:br>
            <a:r>
              <a:rPr lang="ru-RU" sz="2400">
                <a:latin typeface="Calibri" pitchFamily="34" charset="0"/>
              </a:rPr>
              <a:t>1. вычти 1           2. умножь на 3</a:t>
            </a:r>
          </a:p>
          <a:p>
            <a:pPr>
              <a:lnSpc>
                <a:spcPct val="90000"/>
              </a:lnSpc>
            </a:pPr>
            <a:r>
              <a:rPr lang="ru-RU" sz="2400">
                <a:latin typeface="Calibri" pitchFamily="34" charset="0"/>
              </a:rPr>
              <a:t>Составьте алгоритм получения из числа 7 числа 13, содержащий не более 5 команд.              </a:t>
            </a:r>
            <a:endParaRPr lang="ru-RU" sz="2400">
              <a:solidFill>
                <a:srgbClr val="FF0000"/>
              </a:solidFill>
              <a:latin typeface="Calibri" pitchFamily="34" charset="0"/>
            </a:endParaRPr>
          </a:p>
        </p:txBody>
      </p:sp>
      <p:sp>
        <p:nvSpPr>
          <p:cNvPr id="79876" name="Rectangle 4"/>
          <p:cNvSpPr>
            <a:spLocks noChangeArrowheads="1"/>
          </p:cNvSpPr>
          <p:nvPr/>
        </p:nvSpPr>
        <p:spPr bwMode="auto">
          <a:xfrm>
            <a:off x="7235825" y="2565400"/>
            <a:ext cx="1630363" cy="339725"/>
          </a:xfrm>
          <a:prstGeom prst="rect">
            <a:avLst/>
          </a:prstGeom>
          <a:noFill/>
          <a:ln w="9525">
            <a:noFill/>
            <a:miter lim="800000"/>
            <a:headEnd/>
            <a:tailEnd/>
          </a:ln>
        </p:spPr>
        <p:txBody>
          <a:bodyPr wrap="none">
            <a:spAutoFit/>
          </a:bodyPr>
          <a:lstStyle/>
          <a:p>
            <a:pPr>
              <a:lnSpc>
                <a:spcPct val="90000"/>
              </a:lnSpc>
              <a:spcAft>
                <a:spcPts val="1800"/>
              </a:spcAft>
            </a:pPr>
            <a:r>
              <a:rPr lang="ru-RU" b="1">
                <a:solidFill>
                  <a:srgbClr val="FF0000"/>
                </a:solidFill>
              </a:rPr>
              <a:t>Ответ: 12211</a:t>
            </a:r>
          </a:p>
        </p:txBody>
      </p:sp>
      <p:sp>
        <p:nvSpPr>
          <p:cNvPr id="79877" name="Rectangle 5"/>
          <p:cNvSpPr>
            <a:spLocks noChangeArrowheads="1"/>
          </p:cNvSpPr>
          <p:nvPr/>
        </p:nvSpPr>
        <p:spPr bwMode="auto">
          <a:xfrm>
            <a:off x="6443663" y="4581525"/>
            <a:ext cx="2582862" cy="366713"/>
          </a:xfrm>
          <a:prstGeom prst="rect">
            <a:avLst/>
          </a:prstGeom>
          <a:noFill/>
          <a:ln w="9525">
            <a:noFill/>
            <a:miter lim="800000"/>
            <a:headEnd/>
            <a:tailEnd/>
          </a:ln>
        </p:spPr>
        <p:txBody>
          <a:bodyPr wrap="none">
            <a:spAutoFit/>
          </a:bodyPr>
          <a:lstStyle/>
          <a:p>
            <a:r>
              <a:rPr lang="ru-RU" b="1"/>
              <a:t>.              </a:t>
            </a:r>
            <a:r>
              <a:rPr lang="ru-RU" b="1">
                <a:solidFill>
                  <a:srgbClr val="FF0000"/>
                </a:solidFill>
              </a:rPr>
              <a:t>Ответ: 21212</a:t>
            </a:r>
          </a:p>
        </p:txBody>
      </p:sp>
      <p:sp>
        <p:nvSpPr>
          <p:cNvPr id="79878" name="Rectangle 6"/>
          <p:cNvSpPr>
            <a:spLocks noChangeArrowheads="1"/>
          </p:cNvSpPr>
          <p:nvPr/>
        </p:nvSpPr>
        <p:spPr bwMode="auto">
          <a:xfrm>
            <a:off x="5292725" y="6491288"/>
            <a:ext cx="1835150" cy="366712"/>
          </a:xfrm>
          <a:prstGeom prst="rect">
            <a:avLst/>
          </a:prstGeom>
          <a:noFill/>
          <a:ln w="9525">
            <a:noFill/>
            <a:miter lim="800000"/>
            <a:headEnd/>
            <a:tailEnd/>
          </a:ln>
        </p:spPr>
        <p:txBody>
          <a:bodyPr>
            <a:spAutoFit/>
          </a:bodyPr>
          <a:lstStyle/>
          <a:p>
            <a:r>
              <a:rPr lang="ru-RU" b="1">
                <a:solidFill>
                  <a:srgbClr val="FF0000"/>
                </a:solidFill>
              </a:rPr>
              <a:t>Ответ: 11211</a:t>
            </a:r>
          </a:p>
        </p:txBody>
      </p:sp>
      <p:pic>
        <p:nvPicPr>
          <p:cNvPr id="77829" name="Picture 6" descr="гот к экз"/>
          <p:cNvPicPr>
            <a:picLocks noChangeAspect="1" noChangeArrowheads="1"/>
          </p:cNvPicPr>
          <p:nvPr/>
        </p:nvPicPr>
        <p:blipFill>
          <a:blip r:embed="rId2" cstate="print"/>
          <a:srcRect/>
          <a:stretch>
            <a:fillRect/>
          </a:stretch>
        </p:blipFill>
        <p:spPr bwMode="auto">
          <a:xfrm>
            <a:off x="7451725" y="5445125"/>
            <a:ext cx="1692275" cy="1168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987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987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98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6" grpId="0"/>
      <p:bldP spid="79877" grpId="0"/>
      <p:bldP spid="7987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TextBox 1"/>
          <p:cNvSpPr txBox="1">
            <a:spLocks noChangeArrowheads="1"/>
          </p:cNvSpPr>
          <p:nvPr/>
        </p:nvSpPr>
        <p:spPr bwMode="auto">
          <a:xfrm>
            <a:off x="250825" y="260350"/>
            <a:ext cx="8713788" cy="4094163"/>
          </a:xfrm>
          <a:prstGeom prst="rect">
            <a:avLst/>
          </a:prstGeom>
          <a:noFill/>
          <a:ln w="9525">
            <a:noFill/>
            <a:miter lim="800000"/>
            <a:headEnd/>
            <a:tailEnd/>
          </a:ln>
        </p:spPr>
        <p:txBody>
          <a:bodyPr>
            <a:spAutoFit/>
          </a:bodyPr>
          <a:lstStyle/>
          <a:p>
            <a:r>
              <a:rPr lang="ru-RU" sz="2400" u="sng">
                <a:latin typeface="Calibri" pitchFamily="34" charset="0"/>
              </a:rPr>
              <a:t>Задание В15</a:t>
            </a:r>
          </a:p>
          <a:p>
            <a:pPr algn="just">
              <a:spcBef>
                <a:spcPts val="1200"/>
              </a:spcBef>
            </a:pPr>
            <a:r>
              <a:rPr lang="ru-RU" sz="2400">
                <a:latin typeface="Calibri" pitchFamily="34" charset="0"/>
              </a:rPr>
              <a:t>Файл размером 8Кбайт передается через некоторое соединение со скоростью 4096 бит/сек. Определите размер файла (в байтах), который можно передать за то же время через другое соединение со скоростью 256 бит/сек. В ответе укажите одно число – размер файла в байтах. Единицы измерения писать не нужно.</a:t>
            </a:r>
            <a:endParaRPr lang="en-US" sz="2400">
              <a:latin typeface="Calibri" pitchFamily="34" charset="0"/>
            </a:endParaRPr>
          </a:p>
          <a:p>
            <a:pPr algn="just">
              <a:spcBef>
                <a:spcPts val="1200"/>
              </a:spcBef>
            </a:pPr>
            <a:r>
              <a:rPr lang="ru-RU" sz="2400">
                <a:latin typeface="Calibri" pitchFamily="34" charset="0"/>
              </a:rPr>
              <a:t>Решение задачи:</a:t>
            </a:r>
          </a:p>
          <a:p>
            <a:pPr algn="just"/>
            <a:r>
              <a:rPr lang="ru-RU" sz="2400">
                <a:latin typeface="Calibri" pitchFamily="34" charset="0"/>
              </a:rPr>
              <a:t> Поскольку скорость передачи файла дана в битах/сек, переведем размер файла в биты.</a:t>
            </a:r>
          </a:p>
        </p:txBody>
      </p:sp>
      <p:sp>
        <p:nvSpPr>
          <p:cNvPr id="78850" name="TextBox 3"/>
          <p:cNvSpPr txBox="1">
            <a:spLocks noChangeArrowheads="1"/>
          </p:cNvSpPr>
          <p:nvPr/>
        </p:nvSpPr>
        <p:spPr bwMode="auto">
          <a:xfrm>
            <a:off x="323850" y="4508500"/>
            <a:ext cx="8712200" cy="831850"/>
          </a:xfrm>
          <a:prstGeom prst="rect">
            <a:avLst/>
          </a:prstGeom>
          <a:noFill/>
          <a:ln w="9525">
            <a:noFill/>
            <a:miter lim="800000"/>
            <a:headEnd/>
            <a:tailEnd/>
          </a:ln>
        </p:spPr>
        <p:txBody>
          <a:bodyPr>
            <a:spAutoFit/>
          </a:bodyPr>
          <a:lstStyle/>
          <a:p>
            <a:r>
              <a:rPr lang="en-US" sz="2400">
                <a:latin typeface="Calibri" pitchFamily="34" charset="0"/>
              </a:rPr>
              <a:t>I</a:t>
            </a:r>
            <a:r>
              <a:rPr lang="ru-RU" sz="2400" baseline="-25000">
                <a:latin typeface="Calibri" pitchFamily="34" charset="0"/>
              </a:rPr>
              <a:t>1</a:t>
            </a:r>
            <a:r>
              <a:rPr lang="ru-RU" sz="2400">
                <a:latin typeface="Calibri" pitchFamily="34" charset="0"/>
              </a:rPr>
              <a:t>= 8(Кбайт)	8=2</a:t>
            </a:r>
            <a:r>
              <a:rPr lang="ru-RU" sz="2400" baseline="30000">
                <a:latin typeface="Calibri" pitchFamily="34" charset="0"/>
              </a:rPr>
              <a:t>3</a:t>
            </a:r>
            <a:r>
              <a:rPr lang="ru-RU" sz="2400">
                <a:latin typeface="Calibri" pitchFamily="34" charset="0"/>
              </a:rPr>
              <a:t>    1Кбайт=2</a:t>
            </a:r>
            <a:r>
              <a:rPr lang="ru-RU" sz="2400" baseline="30000">
                <a:latin typeface="Calibri" pitchFamily="34" charset="0"/>
              </a:rPr>
              <a:t>10 </a:t>
            </a:r>
            <a:r>
              <a:rPr lang="ru-RU" sz="2400">
                <a:latin typeface="Calibri" pitchFamily="34" charset="0"/>
              </a:rPr>
              <a:t>байт    1 байт=2</a:t>
            </a:r>
            <a:r>
              <a:rPr lang="ru-RU" sz="2400" baseline="30000">
                <a:latin typeface="Calibri" pitchFamily="34" charset="0"/>
              </a:rPr>
              <a:t>3</a:t>
            </a:r>
            <a:r>
              <a:rPr lang="ru-RU" sz="2400">
                <a:latin typeface="Calibri" pitchFamily="34" charset="0"/>
              </a:rPr>
              <a:t>бит</a:t>
            </a:r>
            <a:r>
              <a:rPr lang="ru-RU" sz="2400" baseline="30000">
                <a:latin typeface="Calibri" pitchFamily="34" charset="0"/>
              </a:rPr>
              <a:t>     </a:t>
            </a:r>
            <a:r>
              <a:rPr lang="en-US" sz="2400">
                <a:latin typeface="Calibri" pitchFamily="34" charset="0"/>
              </a:rPr>
              <a:t>I</a:t>
            </a:r>
            <a:r>
              <a:rPr lang="ru-RU" sz="2400" baseline="-25000">
                <a:latin typeface="Calibri" pitchFamily="34" charset="0"/>
              </a:rPr>
              <a:t>1</a:t>
            </a:r>
            <a:r>
              <a:rPr lang="ru-RU" sz="2400">
                <a:latin typeface="Calibri" pitchFamily="34" charset="0"/>
              </a:rPr>
              <a:t>=2</a:t>
            </a:r>
            <a:r>
              <a:rPr lang="ru-RU" sz="2400" baseline="30000">
                <a:latin typeface="Calibri" pitchFamily="34" charset="0"/>
              </a:rPr>
              <a:t>3</a:t>
            </a:r>
            <a:r>
              <a:rPr lang="ru-RU" sz="2400">
                <a:latin typeface="Calibri" pitchFamily="34" charset="0"/>
              </a:rPr>
              <a:t>*2</a:t>
            </a:r>
            <a:r>
              <a:rPr lang="ru-RU" sz="2400" baseline="30000">
                <a:latin typeface="Calibri" pitchFamily="34" charset="0"/>
              </a:rPr>
              <a:t>10</a:t>
            </a:r>
            <a:r>
              <a:rPr lang="ru-RU" sz="2400">
                <a:latin typeface="Calibri" pitchFamily="34" charset="0"/>
              </a:rPr>
              <a:t>*2</a:t>
            </a:r>
            <a:r>
              <a:rPr lang="ru-RU" sz="2400" baseline="30000">
                <a:latin typeface="Calibri" pitchFamily="34" charset="0"/>
              </a:rPr>
              <a:t>3</a:t>
            </a:r>
            <a:r>
              <a:rPr lang="ru-RU" sz="2400">
                <a:latin typeface="Calibri" pitchFamily="34" charset="0"/>
              </a:rPr>
              <a:t>=2</a:t>
            </a:r>
            <a:r>
              <a:rPr lang="ru-RU" sz="2400" baseline="30000">
                <a:latin typeface="Calibri" pitchFamily="34" charset="0"/>
              </a:rPr>
              <a:t>16</a:t>
            </a:r>
            <a:r>
              <a:rPr lang="ru-RU" sz="2400">
                <a:latin typeface="Calibri" pitchFamily="34" charset="0"/>
              </a:rPr>
              <a:t> (бит)</a:t>
            </a:r>
          </a:p>
        </p:txBody>
      </p:sp>
      <p:pic>
        <p:nvPicPr>
          <p:cNvPr id="78851" name="Picture 4" descr="гот к экз"/>
          <p:cNvPicPr>
            <a:picLocks noChangeAspect="1" noChangeArrowheads="1"/>
          </p:cNvPicPr>
          <p:nvPr/>
        </p:nvPicPr>
        <p:blipFill>
          <a:blip r:embed="rId2" cstate="print"/>
          <a:srcRect/>
          <a:stretch>
            <a:fillRect/>
          </a:stretch>
        </p:blipFill>
        <p:spPr bwMode="auto">
          <a:xfrm>
            <a:off x="7451725" y="5445125"/>
            <a:ext cx="1692275" cy="1168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TextBox 1"/>
          <p:cNvSpPr txBox="1">
            <a:spLocks noChangeArrowheads="1"/>
          </p:cNvSpPr>
          <p:nvPr/>
        </p:nvSpPr>
        <p:spPr bwMode="auto">
          <a:xfrm>
            <a:off x="250825" y="260350"/>
            <a:ext cx="8713788" cy="461963"/>
          </a:xfrm>
          <a:prstGeom prst="rect">
            <a:avLst/>
          </a:prstGeom>
          <a:noFill/>
          <a:ln w="9525">
            <a:noFill/>
            <a:miter lim="800000"/>
            <a:headEnd/>
            <a:tailEnd/>
          </a:ln>
        </p:spPr>
        <p:txBody>
          <a:bodyPr>
            <a:spAutoFit/>
          </a:bodyPr>
          <a:lstStyle/>
          <a:p>
            <a:r>
              <a:rPr lang="ru-RU" sz="2400" u="sng">
                <a:latin typeface="Calibri" pitchFamily="34" charset="0"/>
              </a:rPr>
              <a:t>Задание В15</a:t>
            </a:r>
          </a:p>
        </p:txBody>
      </p:sp>
      <p:sp>
        <p:nvSpPr>
          <p:cNvPr id="79874" name="TextBox 3"/>
          <p:cNvSpPr txBox="1">
            <a:spLocks noChangeArrowheads="1"/>
          </p:cNvSpPr>
          <p:nvPr/>
        </p:nvSpPr>
        <p:spPr bwMode="auto">
          <a:xfrm>
            <a:off x="250825" y="981075"/>
            <a:ext cx="8713788" cy="4838700"/>
          </a:xfrm>
          <a:prstGeom prst="rect">
            <a:avLst/>
          </a:prstGeom>
          <a:noFill/>
          <a:ln w="9525">
            <a:noFill/>
            <a:miter lim="800000"/>
            <a:headEnd/>
            <a:tailEnd/>
          </a:ln>
        </p:spPr>
        <p:txBody>
          <a:bodyPr>
            <a:spAutoFit/>
          </a:bodyPr>
          <a:lstStyle/>
          <a:p>
            <a:r>
              <a:rPr lang="ru-RU" sz="2400">
                <a:latin typeface="Calibri" pitchFamily="34" charset="0"/>
              </a:rPr>
              <a:t>Для удобства вычислений переведем скорости передачи файла в числа, также являющиеся степенью 2.</a:t>
            </a:r>
          </a:p>
          <a:p>
            <a:r>
              <a:rPr lang="en-US" sz="2400">
                <a:latin typeface="Calibri" pitchFamily="34" charset="0"/>
              </a:rPr>
              <a:t>v</a:t>
            </a:r>
            <a:r>
              <a:rPr lang="ru-RU" sz="2400" baseline="-25000">
                <a:latin typeface="Calibri" pitchFamily="34" charset="0"/>
              </a:rPr>
              <a:t>1</a:t>
            </a:r>
            <a:r>
              <a:rPr lang="ru-RU" sz="2400">
                <a:latin typeface="Calibri" pitchFamily="34" charset="0"/>
              </a:rPr>
              <a:t> = 4096 бит/сек = 2</a:t>
            </a:r>
            <a:r>
              <a:rPr lang="ru-RU" sz="2400" baseline="30000">
                <a:latin typeface="Calibri" pitchFamily="34" charset="0"/>
              </a:rPr>
              <a:t>12 </a:t>
            </a:r>
            <a:r>
              <a:rPr lang="ru-RU" sz="2400">
                <a:latin typeface="Calibri" pitchFamily="34" charset="0"/>
              </a:rPr>
              <a:t>бит/сек	</a:t>
            </a:r>
            <a:r>
              <a:rPr lang="en-US" sz="2400">
                <a:latin typeface="Calibri" pitchFamily="34" charset="0"/>
              </a:rPr>
              <a:t>v</a:t>
            </a:r>
            <a:r>
              <a:rPr lang="ru-RU" sz="2400" baseline="-25000">
                <a:latin typeface="Calibri" pitchFamily="34" charset="0"/>
              </a:rPr>
              <a:t>2</a:t>
            </a:r>
            <a:r>
              <a:rPr lang="ru-RU" sz="2400">
                <a:latin typeface="Calibri" pitchFamily="34" charset="0"/>
              </a:rPr>
              <a:t> = 256 бит/сек = 2</a:t>
            </a:r>
            <a:r>
              <a:rPr lang="ru-RU" sz="2400" baseline="30000">
                <a:latin typeface="Calibri" pitchFamily="34" charset="0"/>
              </a:rPr>
              <a:t>8 </a:t>
            </a:r>
            <a:r>
              <a:rPr lang="ru-RU" sz="2400">
                <a:latin typeface="Calibri" pitchFamily="34" charset="0"/>
              </a:rPr>
              <a:t>бит/сек</a:t>
            </a:r>
          </a:p>
          <a:p>
            <a:endParaRPr lang="ru-RU" sz="2400">
              <a:latin typeface="Calibri" pitchFamily="34" charset="0"/>
            </a:endParaRPr>
          </a:p>
          <a:p>
            <a:r>
              <a:rPr lang="ru-RU" sz="2400">
                <a:latin typeface="Calibri" pitchFamily="34" charset="0"/>
              </a:rPr>
              <a:t>Вычисляем время передачи исходного файла: t = I</a:t>
            </a:r>
            <a:r>
              <a:rPr lang="ru-RU" sz="2400" baseline="-25000">
                <a:latin typeface="Calibri" pitchFamily="34" charset="0"/>
              </a:rPr>
              <a:t>1</a:t>
            </a:r>
            <a:r>
              <a:rPr lang="ru-RU" sz="2400">
                <a:latin typeface="Calibri" pitchFamily="34" charset="0"/>
              </a:rPr>
              <a:t> / v</a:t>
            </a:r>
            <a:r>
              <a:rPr lang="ru-RU" sz="2400" baseline="-25000">
                <a:latin typeface="Calibri" pitchFamily="34" charset="0"/>
              </a:rPr>
              <a:t>1</a:t>
            </a:r>
            <a:r>
              <a:rPr lang="ru-RU" sz="2400">
                <a:latin typeface="Calibri" pitchFamily="34" charset="0"/>
              </a:rPr>
              <a:t>.</a:t>
            </a:r>
          </a:p>
          <a:p>
            <a:r>
              <a:rPr lang="ru-RU" sz="2400">
                <a:latin typeface="Calibri" pitchFamily="34" charset="0"/>
              </a:rPr>
              <a:t>	</a:t>
            </a:r>
            <a:r>
              <a:rPr lang="en-US" sz="2400">
                <a:latin typeface="Calibri" pitchFamily="34" charset="0"/>
              </a:rPr>
              <a:t>t</a:t>
            </a:r>
            <a:r>
              <a:rPr lang="ru-RU" sz="2400">
                <a:latin typeface="Calibri" pitchFamily="34" charset="0"/>
              </a:rPr>
              <a:t>=</a:t>
            </a:r>
            <a:r>
              <a:rPr lang="en-US" sz="2400">
                <a:latin typeface="Calibri" pitchFamily="34" charset="0"/>
              </a:rPr>
              <a:t> I</a:t>
            </a:r>
            <a:r>
              <a:rPr lang="ru-RU" sz="2400" baseline="-25000">
                <a:latin typeface="Calibri" pitchFamily="34" charset="0"/>
              </a:rPr>
              <a:t>1</a:t>
            </a:r>
            <a:r>
              <a:rPr lang="en-US" sz="2400">
                <a:latin typeface="Calibri" pitchFamily="34" charset="0"/>
              </a:rPr>
              <a:t>/</a:t>
            </a:r>
            <a:r>
              <a:rPr lang="ru-RU" sz="2400">
                <a:latin typeface="Calibri" pitchFamily="34" charset="0"/>
              </a:rPr>
              <a:t> </a:t>
            </a:r>
            <a:r>
              <a:rPr lang="en-US" sz="2400">
                <a:latin typeface="Calibri" pitchFamily="34" charset="0"/>
              </a:rPr>
              <a:t>v</a:t>
            </a:r>
            <a:r>
              <a:rPr lang="ru-RU" sz="2400" baseline="-25000">
                <a:latin typeface="Calibri" pitchFamily="34" charset="0"/>
              </a:rPr>
              <a:t>1 </a:t>
            </a:r>
            <a:r>
              <a:rPr lang="ru-RU" sz="2400">
                <a:latin typeface="Calibri" pitchFamily="34" charset="0"/>
              </a:rPr>
              <a:t>=2</a:t>
            </a:r>
            <a:r>
              <a:rPr lang="ru-RU" sz="2400" baseline="30000">
                <a:latin typeface="Calibri" pitchFamily="34" charset="0"/>
              </a:rPr>
              <a:t>16</a:t>
            </a:r>
            <a:r>
              <a:rPr lang="en-US" sz="2400" baseline="30000">
                <a:latin typeface="Calibri" pitchFamily="34" charset="0"/>
              </a:rPr>
              <a:t> </a:t>
            </a:r>
            <a:r>
              <a:rPr lang="en-US" sz="2400">
                <a:latin typeface="Calibri" pitchFamily="34" charset="0"/>
              </a:rPr>
              <a:t>/ </a:t>
            </a:r>
            <a:r>
              <a:rPr lang="ru-RU" sz="2400">
                <a:latin typeface="Calibri" pitchFamily="34" charset="0"/>
              </a:rPr>
              <a:t>2</a:t>
            </a:r>
            <a:r>
              <a:rPr lang="ru-RU" sz="2400" baseline="30000">
                <a:latin typeface="Calibri" pitchFamily="34" charset="0"/>
              </a:rPr>
              <a:t>12 </a:t>
            </a:r>
            <a:r>
              <a:rPr lang="ru-RU" sz="2400">
                <a:latin typeface="Calibri" pitchFamily="34" charset="0"/>
              </a:rPr>
              <a:t>= 2</a:t>
            </a:r>
            <a:r>
              <a:rPr lang="ru-RU" sz="2400" baseline="30000">
                <a:latin typeface="Calibri" pitchFamily="34" charset="0"/>
              </a:rPr>
              <a:t>4 </a:t>
            </a:r>
            <a:r>
              <a:rPr lang="ru-RU" sz="2400">
                <a:latin typeface="Calibri" pitchFamily="34" charset="0"/>
              </a:rPr>
              <a:t>= 16 (сек)</a:t>
            </a:r>
          </a:p>
          <a:p>
            <a:r>
              <a:rPr lang="ru-RU" sz="2400">
                <a:latin typeface="Calibri" pitchFamily="34" charset="0"/>
              </a:rPr>
              <a:t> </a:t>
            </a:r>
          </a:p>
          <a:p>
            <a:r>
              <a:rPr lang="ru-RU" sz="2400">
                <a:latin typeface="Calibri" pitchFamily="34" charset="0"/>
              </a:rPr>
              <a:t>Далее находим требуемый объем (в битах) и переводим его в байты.</a:t>
            </a:r>
          </a:p>
          <a:p>
            <a:r>
              <a:rPr lang="ru-RU" sz="2400">
                <a:latin typeface="Calibri" pitchFamily="34" charset="0"/>
              </a:rPr>
              <a:t>	</a:t>
            </a:r>
            <a:r>
              <a:rPr lang="en-US" sz="2400">
                <a:latin typeface="Calibri" pitchFamily="34" charset="0"/>
              </a:rPr>
              <a:t>I</a:t>
            </a:r>
            <a:r>
              <a:rPr lang="en-US" sz="2400" baseline="-25000">
                <a:latin typeface="Calibri" pitchFamily="34" charset="0"/>
              </a:rPr>
              <a:t>2</a:t>
            </a:r>
            <a:r>
              <a:rPr lang="en-US" sz="2400">
                <a:latin typeface="Calibri" pitchFamily="34" charset="0"/>
              </a:rPr>
              <a:t> = t * v</a:t>
            </a:r>
            <a:r>
              <a:rPr lang="en-US" sz="2400" baseline="-25000">
                <a:latin typeface="Calibri" pitchFamily="34" charset="0"/>
              </a:rPr>
              <a:t>2	</a:t>
            </a:r>
            <a:r>
              <a:rPr lang="en-US" sz="2400">
                <a:latin typeface="Calibri" pitchFamily="34" charset="0"/>
              </a:rPr>
              <a:t>I</a:t>
            </a:r>
            <a:r>
              <a:rPr lang="en-US" sz="2400" baseline="-25000">
                <a:latin typeface="Calibri" pitchFamily="34" charset="0"/>
              </a:rPr>
              <a:t>2</a:t>
            </a:r>
            <a:r>
              <a:rPr lang="en-US" sz="2400">
                <a:latin typeface="Calibri" pitchFamily="34" charset="0"/>
              </a:rPr>
              <a:t> = 2</a:t>
            </a:r>
            <a:r>
              <a:rPr lang="en-US" sz="2400" baseline="30000">
                <a:latin typeface="Calibri" pitchFamily="34" charset="0"/>
              </a:rPr>
              <a:t>4</a:t>
            </a:r>
            <a:r>
              <a:rPr lang="en-US" sz="2400">
                <a:latin typeface="Calibri" pitchFamily="34" charset="0"/>
              </a:rPr>
              <a:t> * 2</a:t>
            </a:r>
            <a:r>
              <a:rPr lang="en-US" sz="2400" baseline="30000">
                <a:latin typeface="Calibri" pitchFamily="34" charset="0"/>
              </a:rPr>
              <a:t>8</a:t>
            </a:r>
            <a:r>
              <a:rPr lang="en-US" sz="2400">
                <a:latin typeface="Calibri" pitchFamily="34" charset="0"/>
              </a:rPr>
              <a:t> = 2</a:t>
            </a:r>
            <a:r>
              <a:rPr lang="en-US" sz="2400" baseline="30000">
                <a:latin typeface="Calibri" pitchFamily="34" charset="0"/>
              </a:rPr>
              <a:t>12</a:t>
            </a:r>
            <a:r>
              <a:rPr lang="en-US" sz="2400">
                <a:latin typeface="Calibri" pitchFamily="34" charset="0"/>
              </a:rPr>
              <a:t> (бит)	</a:t>
            </a:r>
            <a:r>
              <a:rPr lang="ru-RU" sz="2400">
                <a:latin typeface="Calibri" pitchFamily="34" charset="0"/>
              </a:rPr>
              <a:t/>
            </a:r>
            <a:br>
              <a:rPr lang="ru-RU" sz="2400">
                <a:latin typeface="Calibri" pitchFamily="34" charset="0"/>
              </a:rPr>
            </a:br>
            <a:r>
              <a:rPr lang="ru-RU" sz="2400">
                <a:latin typeface="Calibri" pitchFamily="34" charset="0"/>
              </a:rPr>
              <a:t>	</a:t>
            </a:r>
            <a:r>
              <a:rPr lang="en-US" sz="2400">
                <a:latin typeface="Calibri" pitchFamily="34" charset="0"/>
              </a:rPr>
              <a:t>I</a:t>
            </a:r>
            <a:r>
              <a:rPr lang="en-US" sz="2400" baseline="-25000">
                <a:latin typeface="Calibri" pitchFamily="34" charset="0"/>
              </a:rPr>
              <a:t>2</a:t>
            </a:r>
            <a:r>
              <a:rPr lang="en-US" sz="2400">
                <a:latin typeface="Calibri" pitchFamily="34" charset="0"/>
              </a:rPr>
              <a:t> = 2</a:t>
            </a:r>
            <a:r>
              <a:rPr lang="en-US" sz="2400" baseline="30000">
                <a:latin typeface="Calibri" pitchFamily="34" charset="0"/>
              </a:rPr>
              <a:t>12</a:t>
            </a:r>
            <a:r>
              <a:rPr lang="en-US" sz="2400">
                <a:latin typeface="Calibri" pitchFamily="34" charset="0"/>
              </a:rPr>
              <a:t> / 2</a:t>
            </a:r>
            <a:r>
              <a:rPr lang="en-US" sz="2400" baseline="30000">
                <a:latin typeface="Calibri" pitchFamily="34" charset="0"/>
              </a:rPr>
              <a:t>3</a:t>
            </a:r>
            <a:r>
              <a:rPr lang="en-US" sz="2400">
                <a:latin typeface="Calibri" pitchFamily="34" charset="0"/>
              </a:rPr>
              <a:t> = 2</a:t>
            </a:r>
            <a:r>
              <a:rPr lang="en-US" sz="2400" baseline="30000">
                <a:latin typeface="Calibri" pitchFamily="34" charset="0"/>
              </a:rPr>
              <a:t>9</a:t>
            </a:r>
            <a:r>
              <a:rPr lang="en-US" sz="2400">
                <a:latin typeface="Calibri" pitchFamily="34" charset="0"/>
              </a:rPr>
              <a:t> = 512 (б</a:t>
            </a:r>
            <a:r>
              <a:rPr lang="ru-RU" sz="2400">
                <a:latin typeface="Calibri" pitchFamily="34" charset="0"/>
              </a:rPr>
              <a:t>ай</a:t>
            </a:r>
            <a:r>
              <a:rPr lang="en-US" sz="2400">
                <a:latin typeface="Calibri" pitchFamily="34" charset="0"/>
              </a:rPr>
              <a:t>т)</a:t>
            </a:r>
            <a:endParaRPr lang="ru-RU" sz="2400">
              <a:latin typeface="Calibri" pitchFamily="34" charset="0"/>
            </a:endParaRPr>
          </a:p>
          <a:p>
            <a:endParaRPr lang="ru-RU" sz="2400">
              <a:latin typeface="Calibri" pitchFamily="34" charset="0"/>
            </a:endParaRPr>
          </a:p>
          <a:p>
            <a:r>
              <a:rPr lang="ru-RU" sz="2400" b="1">
                <a:solidFill>
                  <a:srgbClr val="FF0000"/>
                </a:solidFill>
                <a:latin typeface="Calibri" pitchFamily="34" charset="0"/>
              </a:rPr>
              <a:t>Ответ: 512</a:t>
            </a:r>
          </a:p>
        </p:txBody>
      </p:sp>
      <p:pic>
        <p:nvPicPr>
          <p:cNvPr id="79875" name="Picture 4" descr="гот к экз"/>
          <p:cNvPicPr>
            <a:picLocks noChangeAspect="1" noChangeArrowheads="1"/>
          </p:cNvPicPr>
          <p:nvPr/>
        </p:nvPicPr>
        <p:blipFill>
          <a:blip r:embed="rId2" cstate="print"/>
          <a:srcRect/>
          <a:stretch>
            <a:fillRect/>
          </a:stretch>
        </p:blipFill>
        <p:spPr bwMode="auto">
          <a:xfrm>
            <a:off x="7451725" y="5445125"/>
            <a:ext cx="1692275" cy="1168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TextBox 1"/>
          <p:cNvSpPr txBox="1">
            <a:spLocks noChangeArrowheads="1"/>
          </p:cNvSpPr>
          <p:nvPr/>
        </p:nvSpPr>
        <p:spPr bwMode="auto">
          <a:xfrm>
            <a:off x="539750" y="188913"/>
            <a:ext cx="7632700" cy="5721350"/>
          </a:xfrm>
          <a:prstGeom prst="rect">
            <a:avLst/>
          </a:prstGeom>
          <a:noFill/>
          <a:ln w="9525">
            <a:noFill/>
            <a:miter lim="800000"/>
            <a:headEnd/>
            <a:tailEnd/>
          </a:ln>
        </p:spPr>
        <p:txBody>
          <a:bodyPr>
            <a:spAutoFit/>
          </a:bodyPr>
          <a:lstStyle/>
          <a:p>
            <a:r>
              <a:rPr lang="ru-RU" sz="2400">
                <a:latin typeface="Calibri" pitchFamily="34" charset="0"/>
              </a:rPr>
              <a:t>Проверь себя.</a:t>
            </a:r>
            <a:r>
              <a:rPr lang="ru-RU" sz="2400"/>
              <a:t> </a:t>
            </a:r>
            <a:r>
              <a:rPr lang="ru-RU" sz="2400">
                <a:latin typeface="Calibri" pitchFamily="34" charset="0"/>
              </a:rPr>
              <a:t>Реши аналогичные задания и сверь с ответом.</a:t>
            </a:r>
          </a:p>
          <a:p>
            <a:pPr>
              <a:spcBef>
                <a:spcPts val="1200"/>
              </a:spcBef>
            </a:pPr>
            <a:r>
              <a:rPr lang="ru-RU" sz="2400">
                <a:latin typeface="Calibri" pitchFamily="34" charset="0"/>
              </a:rPr>
              <a:t> </a:t>
            </a:r>
            <a:r>
              <a:rPr lang="en-US" sz="2400">
                <a:latin typeface="Calibri" pitchFamily="34" charset="0"/>
              </a:rPr>
              <a:t>1</a:t>
            </a:r>
            <a:r>
              <a:rPr lang="ru-RU" sz="2400">
                <a:latin typeface="Calibri" pitchFamily="34" charset="0"/>
              </a:rPr>
              <a:t>. Скорость передачи данных через некоторое соединение равна 1024000 бит/сек. Передача файла заняла 10 сек. Определите размер файла в КБайт. </a:t>
            </a:r>
            <a:br>
              <a:rPr lang="ru-RU" sz="2400">
                <a:latin typeface="Calibri" pitchFamily="34" charset="0"/>
              </a:rPr>
            </a:br>
            <a:r>
              <a:rPr lang="ru-RU" sz="2400">
                <a:latin typeface="Calibri" pitchFamily="34" charset="0"/>
              </a:rPr>
              <a:t>2. Скорость передачи данных через некоторое соединение равна 512000 бит/сек. Через данное соединение передают файл размером 2000 Кбайт. Определите время передачи файла в секундах. </a:t>
            </a:r>
            <a:br>
              <a:rPr lang="ru-RU" sz="2400">
                <a:latin typeface="Calibri" pitchFamily="34" charset="0"/>
              </a:rPr>
            </a:br>
            <a:r>
              <a:rPr lang="ru-RU" sz="2400">
                <a:latin typeface="Calibri" pitchFamily="34" charset="0"/>
              </a:rPr>
              <a:t>3. Файл размером 64Кбайт передается через некоторое соединение со скоростью 1024 бит/сек. Определите размер файла (в Килобайтах), который можно передать за то же время через другое соединение со скоростью 256 бит/сек.</a:t>
            </a:r>
            <a:br>
              <a:rPr lang="ru-RU" sz="2400">
                <a:latin typeface="Calibri" pitchFamily="34" charset="0"/>
              </a:rPr>
            </a:br>
            <a:endParaRPr lang="ru-RU" sz="2400">
              <a:solidFill>
                <a:srgbClr val="FF0000"/>
              </a:solidFill>
              <a:latin typeface="Calibri" pitchFamily="34" charset="0"/>
            </a:endParaRPr>
          </a:p>
        </p:txBody>
      </p:sp>
      <p:sp>
        <p:nvSpPr>
          <p:cNvPr id="82948" name="Rectangle 4"/>
          <p:cNvSpPr>
            <a:spLocks noChangeArrowheads="1"/>
          </p:cNvSpPr>
          <p:nvPr/>
        </p:nvSpPr>
        <p:spPr bwMode="auto">
          <a:xfrm>
            <a:off x="7434263" y="1125538"/>
            <a:ext cx="1503362" cy="366712"/>
          </a:xfrm>
          <a:prstGeom prst="rect">
            <a:avLst/>
          </a:prstGeom>
          <a:noFill/>
          <a:ln w="9525">
            <a:noFill/>
            <a:miter lim="800000"/>
            <a:headEnd/>
            <a:tailEnd/>
          </a:ln>
        </p:spPr>
        <p:txBody>
          <a:bodyPr wrap="none">
            <a:spAutoFit/>
          </a:bodyPr>
          <a:lstStyle/>
          <a:p>
            <a:pPr>
              <a:spcBef>
                <a:spcPts val="1200"/>
              </a:spcBef>
            </a:pPr>
            <a:r>
              <a:rPr lang="ru-RU" b="1">
                <a:solidFill>
                  <a:srgbClr val="FF0000"/>
                </a:solidFill>
              </a:rPr>
              <a:t>Ответ: 1250</a:t>
            </a:r>
          </a:p>
        </p:txBody>
      </p:sp>
      <p:sp>
        <p:nvSpPr>
          <p:cNvPr id="82949" name="Rectangle 5"/>
          <p:cNvSpPr>
            <a:spLocks noChangeArrowheads="1"/>
          </p:cNvSpPr>
          <p:nvPr/>
        </p:nvSpPr>
        <p:spPr bwMode="auto">
          <a:xfrm>
            <a:off x="7596188" y="3284538"/>
            <a:ext cx="1249362" cy="366712"/>
          </a:xfrm>
          <a:prstGeom prst="rect">
            <a:avLst/>
          </a:prstGeom>
          <a:noFill/>
          <a:ln w="9525">
            <a:noFill/>
            <a:miter lim="800000"/>
            <a:headEnd/>
            <a:tailEnd/>
          </a:ln>
        </p:spPr>
        <p:txBody>
          <a:bodyPr wrap="none">
            <a:spAutoFit/>
          </a:bodyPr>
          <a:lstStyle/>
          <a:p>
            <a:pPr>
              <a:spcBef>
                <a:spcPts val="1200"/>
              </a:spcBef>
            </a:pPr>
            <a:r>
              <a:rPr lang="ru-RU" b="1">
                <a:solidFill>
                  <a:srgbClr val="FF0000"/>
                </a:solidFill>
              </a:rPr>
              <a:t>Ответ: 32</a:t>
            </a:r>
          </a:p>
        </p:txBody>
      </p:sp>
      <p:sp>
        <p:nvSpPr>
          <p:cNvPr id="82950" name="Rectangle 6"/>
          <p:cNvSpPr>
            <a:spLocks noChangeArrowheads="1"/>
          </p:cNvSpPr>
          <p:nvPr/>
        </p:nvSpPr>
        <p:spPr bwMode="auto">
          <a:xfrm>
            <a:off x="7740650" y="5013325"/>
            <a:ext cx="1249363" cy="366713"/>
          </a:xfrm>
          <a:prstGeom prst="rect">
            <a:avLst/>
          </a:prstGeom>
          <a:noFill/>
          <a:ln w="9525">
            <a:noFill/>
            <a:miter lim="800000"/>
            <a:headEnd/>
            <a:tailEnd/>
          </a:ln>
        </p:spPr>
        <p:txBody>
          <a:bodyPr wrap="none">
            <a:spAutoFit/>
          </a:bodyPr>
          <a:lstStyle/>
          <a:p>
            <a:pPr>
              <a:spcBef>
                <a:spcPts val="1200"/>
              </a:spcBef>
            </a:pPr>
            <a:r>
              <a:rPr lang="ru-RU" b="1">
                <a:solidFill>
                  <a:srgbClr val="FF0000"/>
                </a:solidFill>
              </a:rPr>
              <a:t>Ответ: 16</a:t>
            </a:r>
          </a:p>
        </p:txBody>
      </p:sp>
      <p:pic>
        <p:nvPicPr>
          <p:cNvPr id="80901" name="Picture 6" descr="гот к экз"/>
          <p:cNvPicPr>
            <a:picLocks noChangeAspect="1" noChangeArrowheads="1"/>
          </p:cNvPicPr>
          <p:nvPr/>
        </p:nvPicPr>
        <p:blipFill>
          <a:blip r:embed="rId2" cstate="print"/>
          <a:srcRect/>
          <a:stretch>
            <a:fillRect/>
          </a:stretch>
        </p:blipFill>
        <p:spPr bwMode="auto">
          <a:xfrm>
            <a:off x="7092950" y="5445125"/>
            <a:ext cx="1692275" cy="1168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294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294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29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8" grpId="0"/>
      <p:bldP spid="82949" grpId="0"/>
      <p:bldP spid="82950"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TextBox 1"/>
          <p:cNvSpPr txBox="1">
            <a:spLocks noChangeArrowheads="1"/>
          </p:cNvSpPr>
          <p:nvPr/>
        </p:nvSpPr>
        <p:spPr bwMode="auto">
          <a:xfrm>
            <a:off x="107950" y="188913"/>
            <a:ext cx="8785225" cy="6816725"/>
          </a:xfrm>
          <a:prstGeom prst="rect">
            <a:avLst/>
          </a:prstGeom>
          <a:noFill/>
          <a:ln w="9525">
            <a:noFill/>
            <a:miter lim="800000"/>
            <a:headEnd/>
            <a:tailEnd/>
          </a:ln>
        </p:spPr>
        <p:txBody>
          <a:bodyPr>
            <a:spAutoFit/>
          </a:bodyPr>
          <a:lstStyle/>
          <a:p>
            <a:pPr>
              <a:spcAft>
                <a:spcPts val="1200"/>
              </a:spcAft>
            </a:pPr>
            <a:r>
              <a:rPr lang="ru-RU" sz="2400" u="sng">
                <a:latin typeface="Calibri" pitchFamily="34" charset="0"/>
              </a:rPr>
              <a:t>Задание В16.</a:t>
            </a:r>
            <a:r>
              <a:rPr lang="ru-RU" sz="2400">
                <a:latin typeface="Calibri" pitchFamily="34" charset="0"/>
              </a:rPr>
              <a:t>Некоторый алгоритм из одной цепочки символов получает новую цепочку следующим образом. Сначала вычисляется длина исходной цепочки символов; если она четна, то в середину цепочки добавляется символ </a:t>
            </a:r>
            <a:r>
              <a:rPr lang="ru-RU" sz="2400" b="1">
                <a:latin typeface="Calibri" pitchFamily="34" charset="0"/>
              </a:rPr>
              <a:t>А</a:t>
            </a:r>
            <a:r>
              <a:rPr lang="ru-RU" sz="2400">
                <a:latin typeface="Calibri" pitchFamily="34" charset="0"/>
              </a:rPr>
              <a:t>, а если нечетна, то в начало цепочки добавляется символ </a:t>
            </a:r>
            <a:r>
              <a:rPr lang="ru-RU" sz="2400" b="1">
                <a:latin typeface="Calibri" pitchFamily="34" charset="0"/>
              </a:rPr>
              <a:t>Б</a:t>
            </a:r>
            <a:r>
              <a:rPr lang="ru-RU" sz="2400">
                <a:latin typeface="Calibri" pitchFamily="34" charset="0"/>
              </a:rPr>
              <a:t>. В полученной цепочке символов каждая буква заменяется буквой, следующей за ней в русском алфавите (</a:t>
            </a:r>
            <a:r>
              <a:rPr lang="ru-RU" sz="2400" b="1">
                <a:latin typeface="Calibri" pitchFamily="34" charset="0"/>
              </a:rPr>
              <a:t>А</a:t>
            </a:r>
            <a:r>
              <a:rPr lang="ru-RU" sz="2400">
                <a:latin typeface="Calibri" pitchFamily="34" charset="0"/>
              </a:rPr>
              <a:t> на </a:t>
            </a:r>
            <a:r>
              <a:rPr lang="ru-RU" sz="2400" b="1">
                <a:latin typeface="Calibri" pitchFamily="34" charset="0"/>
              </a:rPr>
              <a:t>Б</a:t>
            </a:r>
            <a:r>
              <a:rPr lang="ru-RU" sz="2400">
                <a:latin typeface="Calibri" pitchFamily="34" charset="0"/>
              </a:rPr>
              <a:t>, </a:t>
            </a:r>
            <a:r>
              <a:rPr lang="ru-RU" sz="2400" b="1">
                <a:latin typeface="Calibri" pitchFamily="34" charset="0"/>
              </a:rPr>
              <a:t>Б</a:t>
            </a:r>
            <a:r>
              <a:rPr lang="ru-RU" sz="2400">
                <a:latin typeface="Calibri" pitchFamily="34" charset="0"/>
              </a:rPr>
              <a:t> на </a:t>
            </a:r>
            <a:r>
              <a:rPr lang="ru-RU" sz="2400" b="1">
                <a:latin typeface="Calibri" pitchFamily="34" charset="0"/>
              </a:rPr>
              <a:t>В</a:t>
            </a:r>
            <a:r>
              <a:rPr lang="ru-RU" sz="2400">
                <a:latin typeface="Calibri" pitchFamily="34" charset="0"/>
              </a:rPr>
              <a:t> и т.д., а </a:t>
            </a:r>
            <a:r>
              <a:rPr lang="ru-RU" sz="2400" b="1">
                <a:latin typeface="Calibri" pitchFamily="34" charset="0"/>
              </a:rPr>
              <a:t>Я</a:t>
            </a:r>
            <a:r>
              <a:rPr lang="ru-RU" sz="2400">
                <a:latin typeface="Calibri" pitchFamily="34" charset="0"/>
              </a:rPr>
              <a:t> на </a:t>
            </a:r>
            <a:r>
              <a:rPr lang="ru-RU" sz="2400" b="1">
                <a:latin typeface="Calibri" pitchFamily="34" charset="0"/>
              </a:rPr>
              <a:t>А</a:t>
            </a:r>
            <a:r>
              <a:rPr lang="ru-RU" sz="2400">
                <a:latin typeface="Calibri" pitchFamily="34" charset="0"/>
              </a:rPr>
              <a:t>). Получившаяся таким образом цепочка является результатом работы алгоритма.</a:t>
            </a:r>
          </a:p>
          <a:p>
            <a:r>
              <a:rPr lang="ru-RU" sz="2400">
                <a:latin typeface="Calibri" pitchFamily="34" charset="0"/>
              </a:rPr>
              <a:t>Например, если исходной была цепочка </a:t>
            </a:r>
            <a:r>
              <a:rPr lang="ru-RU" sz="2400" b="1">
                <a:latin typeface="Calibri" pitchFamily="34" charset="0"/>
              </a:rPr>
              <a:t>ВРМ</a:t>
            </a:r>
            <a:r>
              <a:rPr lang="ru-RU" sz="2400">
                <a:latin typeface="Calibri" pitchFamily="34" charset="0"/>
              </a:rPr>
              <a:t>, то результатом работы алгоритма будет цепочка </a:t>
            </a:r>
            <a:r>
              <a:rPr lang="ru-RU" sz="2400" b="1">
                <a:latin typeface="Calibri" pitchFamily="34" charset="0"/>
              </a:rPr>
              <a:t>ВГСН</a:t>
            </a:r>
            <a:r>
              <a:rPr lang="ru-RU" sz="2400">
                <a:latin typeface="Calibri" pitchFamily="34" charset="0"/>
              </a:rPr>
              <a:t>, а если исходной цепочкой была </a:t>
            </a:r>
            <a:r>
              <a:rPr lang="ru-RU" sz="2400" b="1">
                <a:latin typeface="Calibri" pitchFamily="34" charset="0"/>
              </a:rPr>
              <a:t>ПД</a:t>
            </a:r>
            <a:r>
              <a:rPr lang="ru-RU" sz="2400">
                <a:latin typeface="Calibri" pitchFamily="34" charset="0"/>
              </a:rPr>
              <a:t>, то результатом будет </a:t>
            </a:r>
            <a:r>
              <a:rPr lang="ru-RU" sz="2400" b="1">
                <a:latin typeface="Calibri" pitchFamily="34" charset="0"/>
              </a:rPr>
              <a:t>РБЕ</a:t>
            </a:r>
            <a:r>
              <a:rPr lang="ru-RU" sz="2400">
                <a:latin typeface="Calibri" pitchFamily="34" charset="0"/>
              </a:rPr>
              <a:t>.</a:t>
            </a:r>
          </a:p>
          <a:p>
            <a:r>
              <a:rPr lang="ru-RU" sz="2400">
                <a:latin typeface="Calibri" pitchFamily="34" charset="0"/>
              </a:rPr>
              <a:t>Дана цепочка символов </a:t>
            </a:r>
            <a:r>
              <a:rPr lang="ru-RU" sz="2400" b="1">
                <a:latin typeface="Calibri" pitchFamily="34" charset="0"/>
              </a:rPr>
              <a:t>ПУСК</a:t>
            </a:r>
            <a:r>
              <a:rPr lang="ru-RU" sz="2400">
                <a:latin typeface="Calibri" pitchFamily="34" charset="0"/>
              </a:rPr>
              <a:t>. Какая цепочка символов получится, если к данной цепочке применить описанный алгоритм дважды (т.е. применить алгоритм к данной цепочке, а затем к результату вновь применить алгоритм?).</a:t>
            </a:r>
          </a:p>
          <a:p>
            <a:r>
              <a:rPr lang="ru-RU" sz="2400">
                <a:latin typeface="Calibri" pitchFamily="34" charset="0"/>
              </a:rPr>
              <a:t>Русский алфавит </a:t>
            </a:r>
            <a:r>
              <a:rPr lang="ru-RU" sz="2400" b="1">
                <a:latin typeface="Calibri" pitchFamily="34" charset="0"/>
              </a:rPr>
              <a:t>АБВГДЕЁЖЗИЙКЛМНОПРСТУФХЦЧШЩЪЮЬЭЮЯ</a:t>
            </a:r>
            <a:endParaRPr lang="ru-RU" sz="2400">
              <a:latin typeface="Calibri"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TextBox 1"/>
          <p:cNvSpPr txBox="1">
            <a:spLocks noChangeArrowheads="1"/>
          </p:cNvSpPr>
          <p:nvPr/>
        </p:nvSpPr>
        <p:spPr bwMode="auto">
          <a:xfrm>
            <a:off x="611188" y="1268413"/>
            <a:ext cx="6769100" cy="5313362"/>
          </a:xfrm>
          <a:prstGeom prst="rect">
            <a:avLst/>
          </a:prstGeom>
          <a:noFill/>
          <a:ln w="9525">
            <a:noFill/>
            <a:miter lim="800000"/>
            <a:headEnd/>
            <a:tailEnd/>
          </a:ln>
        </p:spPr>
        <p:txBody>
          <a:bodyPr>
            <a:spAutoFit/>
          </a:bodyPr>
          <a:lstStyle/>
          <a:p>
            <a:pPr>
              <a:lnSpc>
                <a:spcPct val="130000"/>
              </a:lnSpc>
            </a:pPr>
            <a:r>
              <a:rPr lang="ru-RU" sz="2400">
                <a:latin typeface="Calibri" pitchFamily="34" charset="0"/>
              </a:rPr>
              <a:t>Исходная цепочка содержит четное число символов, поэтому добавляем в середину символ </a:t>
            </a:r>
            <a:r>
              <a:rPr lang="ru-RU" sz="2400" b="1">
                <a:latin typeface="Calibri" pitchFamily="34" charset="0"/>
              </a:rPr>
              <a:t>А</a:t>
            </a:r>
            <a:r>
              <a:rPr lang="ru-RU" sz="2400">
                <a:latin typeface="Calibri" pitchFamily="34" charset="0"/>
              </a:rPr>
              <a:t> – </a:t>
            </a:r>
            <a:r>
              <a:rPr lang="ru-RU" sz="2400" b="1">
                <a:latin typeface="Calibri" pitchFamily="34" charset="0"/>
              </a:rPr>
              <a:t>ПУАСК</a:t>
            </a:r>
            <a:r>
              <a:rPr lang="ru-RU" sz="2400">
                <a:latin typeface="Calibri" pitchFamily="34" charset="0"/>
              </a:rPr>
              <a:t> и после этого производим замену букв по заданному алгоритму: </a:t>
            </a:r>
            <a:r>
              <a:rPr lang="ru-RU" sz="2400" b="1">
                <a:latin typeface="Calibri" pitchFamily="34" charset="0"/>
              </a:rPr>
              <a:t>РФБТЛ</a:t>
            </a:r>
            <a:r>
              <a:rPr lang="ru-RU" sz="2400">
                <a:latin typeface="Calibri" pitchFamily="34" charset="0"/>
              </a:rPr>
              <a:t>. </a:t>
            </a:r>
          </a:p>
          <a:p>
            <a:pPr>
              <a:lnSpc>
                <a:spcPct val="130000"/>
              </a:lnSpc>
            </a:pPr>
            <a:r>
              <a:rPr lang="ru-RU" sz="2400">
                <a:latin typeface="Calibri" pitchFamily="34" charset="0"/>
              </a:rPr>
              <a:t>Получили цепочку из нечетного количества символов, поэтому добавляем в начало символ </a:t>
            </a:r>
            <a:r>
              <a:rPr lang="ru-RU" sz="2400" b="1">
                <a:latin typeface="Calibri" pitchFamily="34" charset="0"/>
              </a:rPr>
              <a:t>Б</a:t>
            </a:r>
            <a:r>
              <a:rPr lang="ru-RU" sz="2400">
                <a:latin typeface="Calibri" pitchFamily="34" charset="0"/>
              </a:rPr>
              <a:t> – </a:t>
            </a:r>
            <a:r>
              <a:rPr lang="ru-RU" sz="2400" b="1">
                <a:latin typeface="Calibri" pitchFamily="34" charset="0"/>
              </a:rPr>
              <a:t>БРФБТЛ</a:t>
            </a:r>
            <a:r>
              <a:rPr lang="ru-RU" sz="2400">
                <a:latin typeface="Calibri" pitchFamily="34" charset="0"/>
              </a:rPr>
              <a:t>. Далее следует заменить символы на те, что в алфавите следуют за ними. </a:t>
            </a:r>
          </a:p>
          <a:p>
            <a:pPr>
              <a:lnSpc>
                <a:spcPct val="130000"/>
              </a:lnSpc>
            </a:pPr>
            <a:r>
              <a:rPr lang="ru-RU" sz="2400">
                <a:latin typeface="Calibri" pitchFamily="34" charset="0"/>
              </a:rPr>
              <a:t>Получаем </a:t>
            </a:r>
            <a:r>
              <a:rPr lang="ru-RU" sz="2400" b="1">
                <a:latin typeface="Calibri" pitchFamily="34" charset="0"/>
              </a:rPr>
              <a:t>ВСХВУМ</a:t>
            </a:r>
            <a:r>
              <a:rPr lang="ru-RU" sz="2400">
                <a:latin typeface="Calibri" pitchFamily="34" charset="0"/>
              </a:rPr>
              <a:t>.</a:t>
            </a:r>
          </a:p>
          <a:p>
            <a:pPr>
              <a:lnSpc>
                <a:spcPct val="130000"/>
              </a:lnSpc>
            </a:pPr>
            <a:r>
              <a:rPr lang="ru-RU" sz="2400">
                <a:solidFill>
                  <a:srgbClr val="FF0000"/>
                </a:solidFill>
                <a:latin typeface="Calibri" pitchFamily="34" charset="0"/>
              </a:rPr>
              <a:t>Ответ: </a:t>
            </a:r>
            <a:r>
              <a:rPr lang="ru-RU" sz="2400" b="1">
                <a:solidFill>
                  <a:srgbClr val="FF0000"/>
                </a:solidFill>
                <a:latin typeface="Calibri" pitchFamily="34" charset="0"/>
              </a:rPr>
              <a:t>ВСХВУМ</a:t>
            </a:r>
            <a:endParaRPr lang="ru-RU" sz="2400">
              <a:solidFill>
                <a:srgbClr val="FF0000"/>
              </a:solidFill>
              <a:latin typeface="Calibri" pitchFamily="34" charset="0"/>
            </a:endParaRPr>
          </a:p>
        </p:txBody>
      </p:sp>
      <p:sp>
        <p:nvSpPr>
          <p:cNvPr id="82946" name="TextBox 2"/>
          <p:cNvSpPr txBox="1">
            <a:spLocks noChangeArrowheads="1"/>
          </p:cNvSpPr>
          <p:nvPr/>
        </p:nvSpPr>
        <p:spPr bwMode="auto">
          <a:xfrm>
            <a:off x="611188" y="476250"/>
            <a:ext cx="2736850" cy="461963"/>
          </a:xfrm>
          <a:prstGeom prst="rect">
            <a:avLst/>
          </a:prstGeom>
          <a:noFill/>
          <a:ln w="9525">
            <a:noFill/>
            <a:miter lim="800000"/>
            <a:headEnd/>
            <a:tailEnd/>
          </a:ln>
        </p:spPr>
        <p:txBody>
          <a:bodyPr>
            <a:spAutoFit/>
          </a:bodyPr>
          <a:lstStyle/>
          <a:p>
            <a:r>
              <a:rPr lang="ru-RU" sz="2400">
                <a:latin typeface="Calibri" pitchFamily="34" charset="0"/>
              </a:rPr>
              <a:t>Решение задачи</a:t>
            </a:r>
          </a:p>
        </p:txBody>
      </p:sp>
      <p:pic>
        <p:nvPicPr>
          <p:cNvPr id="82947" name="Picture 4" descr="гот к экз"/>
          <p:cNvPicPr>
            <a:picLocks noChangeAspect="1" noChangeArrowheads="1"/>
          </p:cNvPicPr>
          <p:nvPr/>
        </p:nvPicPr>
        <p:blipFill>
          <a:blip r:embed="rId2" cstate="print"/>
          <a:srcRect/>
          <a:stretch>
            <a:fillRect/>
          </a:stretch>
        </p:blipFill>
        <p:spPr bwMode="auto">
          <a:xfrm>
            <a:off x="7451725" y="5445125"/>
            <a:ext cx="1692275" cy="1168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TextBox 1"/>
          <p:cNvSpPr txBox="1">
            <a:spLocks noChangeArrowheads="1"/>
          </p:cNvSpPr>
          <p:nvPr/>
        </p:nvSpPr>
        <p:spPr bwMode="auto">
          <a:xfrm>
            <a:off x="395288" y="188913"/>
            <a:ext cx="8748712" cy="822325"/>
          </a:xfrm>
          <a:prstGeom prst="rect">
            <a:avLst/>
          </a:prstGeom>
          <a:noFill/>
          <a:ln w="9525">
            <a:noFill/>
            <a:miter lim="800000"/>
            <a:headEnd/>
            <a:tailEnd/>
          </a:ln>
        </p:spPr>
        <p:txBody>
          <a:bodyPr>
            <a:spAutoFit/>
          </a:bodyPr>
          <a:lstStyle/>
          <a:p>
            <a:r>
              <a:rPr lang="ru-RU" sz="2400">
                <a:latin typeface="Calibri" pitchFamily="34" charset="0"/>
              </a:rPr>
              <a:t>Проверь себя.</a:t>
            </a:r>
            <a:r>
              <a:rPr lang="ru-RU" sz="2400"/>
              <a:t> </a:t>
            </a:r>
            <a:r>
              <a:rPr lang="ru-RU" sz="2400">
                <a:latin typeface="Calibri" pitchFamily="34" charset="0"/>
              </a:rPr>
              <a:t>Реши аналогичные задания и сверь с ответом.</a:t>
            </a:r>
          </a:p>
        </p:txBody>
      </p:sp>
      <p:sp>
        <p:nvSpPr>
          <p:cNvPr id="83970" name="TextBox 2"/>
          <p:cNvSpPr txBox="1">
            <a:spLocks noChangeArrowheads="1"/>
          </p:cNvSpPr>
          <p:nvPr/>
        </p:nvSpPr>
        <p:spPr bwMode="auto">
          <a:xfrm>
            <a:off x="539750" y="1052513"/>
            <a:ext cx="8208963" cy="5632450"/>
          </a:xfrm>
          <a:prstGeom prst="rect">
            <a:avLst/>
          </a:prstGeom>
          <a:noFill/>
          <a:ln w="9525">
            <a:noFill/>
            <a:miter lim="800000"/>
            <a:headEnd/>
            <a:tailEnd/>
          </a:ln>
        </p:spPr>
        <p:txBody>
          <a:bodyPr>
            <a:spAutoFit/>
          </a:bodyPr>
          <a:lstStyle/>
          <a:p>
            <a:r>
              <a:rPr lang="ru-RU" sz="2400">
                <a:latin typeface="Calibri" pitchFamily="34" charset="0"/>
              </a:rPr>
              <a:t>1. Некоторый алгоритм из одной цепочки символов получает новую цепочку следующим образом. Сначала записывается исходная цепочка символов, после нее записывается исходная цепочка символов в обратном порядке, затем записывается буква, следующая в русском алфавите за той буквой, которая в исходной цепочке стояла на последнем месте. Получившаяся таким образом цепочка является результатом работы алгоритма.</a:t>
            </a:r>
          </a:p>
          <a:p>
            <a:r>
              <a:rPr lang="ru-RU" sz="2400">
                <a:latin typeface="Calibri" pitchFamily="34" charset="0"/>
              </a:rPr>
              <a:t>Например, если исходной была цепочка </a:t>
            </a:r>
            <a:r>
              <a:rPr lang="ru-RU" sz="2400" b="1">
                <a:latin typeface="Calibri" pitchFamily="34" charset="0"/>
              </a:rPr>
              <a:t>ЛЕСМ</a:t>
            </a:r>
            <a:r>
              <a:rPr lang="ru-RU" sz="2400">
                <a:latin typeface="Calibri" pitchFamily="34" charset="0"/>
              </a:rPr>
              <a:t>, то результатом работы алгоритма будет цепочка </a:t>
            </a:r>
            <a:r>
              <a:rPr lang="ru-RU" sz="2400" b="1">
                <a:latin typeface="Calibri" pitchFamily="34" charset="0"/>
              </a:rPr>
              <a:t>ЛЕССЕЛТ</a:t>
            </a:r>
            <a:r>
              <a:rPr lang="ru-RU" sz="2400">
                <a:latin typeface="Calibri" pitchFamily="34" charset="0"/>
              </a:rPr>
              <a:t>.</a:t>
            </a:r>
          </a:p>
          <a:p>
            <a:r>
              <a:rPr lang="ru-RU" sz="2400">
                <a:latin typeface="Calibri" pitchFamily="34" charset="0"/>
              </a:rPr>
              <a:t>Дана цепочка символов </a:t>
            </a:r>
            <a:r>
              <a:rPr lang="ru-RU" sz="2400" b="1">
                <a:latin typeface="Calibri" pitchFamily="34" charset="0"/>
              </a:rPr>
              <a:t>АЛ</a:t>
            </a:r>
            <a:r>
              <a:rPr lang="ru-RU" sz="2400">
                <a:latin typeface="Calibri" pitchFamily="34" charset="0"/>
              </a:rPr>
              <a:t>. Какая цепочка символов получится, если к данной цепочке применить описанный алгоритм дважды (т.е. применить алгоритм к данной цепочке, а затем к результату вновь применить алгоритм?). </a:t>
            </a:r>
          </a:p>
          <a:p>
            <a:r>
              <a:rPr lang="ru-RU" sz="2400">
                <a:solidFill>
                  <a:srgbClr val="FF0000"/>
                </a:solidFill>
                <a:latin typeface="Calibri" pitchFamily="34" charset="0"/>
              </a:rPr>
              <a:t>Ответ: </a:t>
            </a:r>
            <a:r>
              <a:rPr lang="ru-RU" sz="2400" b="1">
                <a:solidFill>
                  <a:srgbClr val="FF0000"/>
                </a:solidFill>
                <a:latin typeface="Calibri" pitchFamily="34" charset="0"/>
              </a:rPr>
              <a:t>АЛЛАММАЛЛАН</a:t>
            </a:r>
            <a:endParaRPr lang="ru-RU" sz="2400">
              <a:solidFill>
                <a:srgbClr val="FF0000"/>
              </a:solidFill>
              <a:latin typeface="Calibri"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TextBox 2"/>
          <p:cNvSpPr txBox="1">
            <a:spLocks noChangeArrowheads="1"/>
          </p:cNvSpPr>
          <p:nvPr/>
        </p:nvSpPr>
        <p:spPr bwMode="auto">
          <a:xfrm>
            <a:off x="684213" y="649288"/>
            <a:ext cx="8208962" cy="6208712"/>
          </a:xfrm>
          <a:prstGeom prst="rect">
            <a:avLst/>
          </a:prstGeom>
          <a:noFill/>
          <a:ln w="9525">
            <a:noFill/>
            <a:miter lim="800000"/>
            <a:headEnd/>
            <a:tailEnd/>
          </a:ln>
        </p:spPr>
        <p:txBody>
          <a:bodyPr>
            <a:spAutoFit/>
          </a:bodyPr>
          <a:lstStyle/>
          <a:p>
            <a:r>
              <a:rPr lang="ru-RU" sz="2400">
                <a:latin typeface="Calibri" pitchFamily="34" charset="0"/>
              </a:rPr>
              <a:t>2. Некоторый алгоритм из одной цепочки символов получает новую цепочку следующим образом. Сначала записывается исходная цепочка символов, после нее записывается буква, стоящая в исходной цепочке на первом месте, затем записывается вся цепочка еще раз в обратном порядке. Получившаяся таким образом цепочка является результатом работы алгоритма.</a:t>
            </a:r>
          </a:p>
          <a:p>
            <a:r>
              <a:rPr lang="ru-RU" sz="2400">
                <a:latin typeface="Calibri" pitchFamily="34" charset="0"/>
              </a:rPr>
              <a:t>Например, если исходной была цепочка </a:t>
            </a:r>
            <a:r>
              <a:rPr lang="ru-RU" sz="2400" b="1">
                <a:latin typeface="Calibri" pitchFamily="34" charset="0"/>
              </a:rPr>
              <a:t>ЛЕС</a:t>
            </a:r>
            <a:r>
              <a:rPr lang="ru-RU" sz="2400">
                <a:latin typeface="Calibri" pitchFamily="34" charset="0"/>
              </a:rPr>
              <a:t>, то результатом работы алгоритма будет цепочка </a:t>
            </a:r>
            <a:r>
              <a:rPr lang="ru-RU" sz="2400" b="1">
                <a:latin typeface="Calibri" pitchFamily="34" charset="0"/>
              </a:rPr>
              <a:t>ЛЕСЛСЕЛ</a:t>
            </a:r>
            <a:r>
              <a:rPr lang="ru-RU" sz="2400">
                <a:latin typeface="Calibri" pitchFamily="34" charset="0"/>
              </a:rPr>
              <a:t>.</a:t>
            </a:r>
          </a:p>
          <a:p>
            <a:r>
              <a:rPr lang="ru-RU" sz="2400">
                <a:latin typeface="Calibri" pitchFamily="34" charset="0"/>
              </a:rPr>
              <a:t>Дана цепочка символов </a:t>
            </a:r>
            <a:r>
              <a:rPr lang="ru-RU" sz="2400" b="1">
                <a:latin typeface="Calibri" pitchFamily="34" charset="0"/>
              </a:rPr>
              <a:t>ЮГ</a:t>
            </a:r>
            <a:r>
              <a:rPr lang="ru-RU" sz="2400">
                <a:latin typeface="Calibri" pitchFamily="34" charset="0"/>
              </a:rPr>
              <a:t>. Какая цепочка символов получится, если к данной цепочке применить описанный алгоритм дважды (т.е. применить алгоритм к данной цепочке, а затем к результату вновь применить алгоритм?). </a:t>
            </a:r>
            <a:br>
              <a:rPr lang="ru-RU" sz="2400">
                <a:latin typeface="Calibri" pitchFamily="34" charset="0"/>
              </a:rPr>
            </a:br>
            <a:r>
              <a:rPr lang="ru-RU" sz="2400">
                <a:solidFill>
                  <a:srgbClr val="FF0000"/>
                </a:solidFill>
                <a:latin typeface="Calibri" pitchFamily="34" charset="0"/>
              </a:rPr>
              <a:t>Ответ: </a:t>
            </a:r>
            <a:r>
              <a:rPr lang="ru-RU" sz="2400" b="1">
                <a:solidFill>
                  <a:srgbClr val="FF0000"/>
                </a:solidFill>
                <a:latin typeface="Calibri" pitchFamily="34" charset="0"/>
              </a:rPr>
              <a:t>ЮГЮГЮЮЮГЮГЮ</a:t>
            </a:r>
            <a:endParaRPr lang="ru-RU" sz="2400">
              <a:solidFill>
                <a:srgbClr val="FF0000"/>
              </a:solidFill>
              <a:latin typeface="Calibri" pitchFamily="34" charset="0"/>
            </a:endParaRPr>
          </a:p>
          <a:p>
            <a:endParaRPr lang="ru-RU">
              <a:latin typeface="Calibri" pitchFamily="34" charset="0"/>
            </a:endParaRPr>
          </a:p>
        </p:txBody>
      </p:sp>
      <p:sp>
        <p:nvSpPr>
          <p:cNvPr id="84994" name="TextBox 3"/>
          <p:cNvSpPr txBox="1">
            <a:spLocks noChangeArrowheads="1"/>
          </p:cNvSpPr>
          <p:nvPr/>
        </p:nvSpPr>
        <p:spPr bwMode="auto">
          <a:xfrm>
            <a:off x="395288" y="188913"/>
            <a:ext cx="8569325" cy="822325"/>
          </a:xfrm>
          <a:prstGeom prst="rect">
            <a:avLst/>
          </a:prstGeom>
          <a:noFill/>
          <a:ln w="9525">
            <a:noFill/>
            <a:miter lim="800000"/>
            <a:headEnd/>
            <a:tailEnd/>
          </a:ln>
        </p:spPr>
        <p:txBody>
          <a:bodyPr>
            <a:spAutoFit/>
          </a:bodyPr>
          <a:lstStyle/>
          <a:p>
            <a:r>
              <a:rPr lang="ru-RU" sz="2400">
                <a:latin typeface="Calibri" pitchFamily="34" charset="0"/>
              </a:rPr>
              <a:t>Проверь себя.</a:t>
            </a:r>
            <a:r>
              <a:rPr lang="ru-RU" sz="2400"/>
              <a:t> </a:t>
            </a:r>
            <a:r>
              <a:rPr lang="ru-RU" sz="2400">
                <a:latin typeface="Calibri" pitchFamily="34" charset="0"/>
              </a:rPr>
              <a:t>Реши аналогичные задания и сверь с ответом.</a:t>
            </a:r>
          </a:p>
        </p:txBody>
      </p:sp>
      <p:pic>
        <p:nvPicPr>
          <p:cNvPr id="84995" name="Picture 4" descr="гот к экз"/>
          <p:cNvPicPr>
            <a:picLocks noChangeAspect="1" noChangeArrowheads="1"/>
          </p:cNvPicPr>
          <p:nvPr/>
        </p:nvPicPr>
        <p:blipFill>
          <a:blip r:embed="rId2" cstate="print"/>
          <a:srcRect/>
          <a:stretch>
            <a:fillRect/>
          </a:stretch>
        </p:blipFill>
        <p:spPr bwMode="auto">
          <a:xfrm>
            <a:off x="7596188" y="5545138"/>
            <a:ext cx="1547812" cy="10683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TextBox 2"/>
          <p:cNvSpPr txBox="1">
            <a:spLocks noChangeArrowheads="1"/>
          </p:cNvSpPr>
          <p:nvPr/>
        </p:nvSpPr>
        <p:spPr bwMode="auto">
          <a:xfrm>
            <a:off x="468313" y="981075"/>
            <a:ext cx="8351837" cy="5568950"/>
          </a:xfrm>
          <a:prstGeom prst="rect">
            <a:avLst/>
          </a:prstGeom>
          <a:noFill/>
          <a:ln w="9525">
            <a:noFill/>
            <a:miter lim="800000"/>
            <a:headEnd/>
            <a:tailEnd/>
          </a:ln>
        </p:spPr>
        <p:txBody>
          <a:bodyPr>
            <a:spAutoFit/>
          </a:bodyPr>
          <a:lstStyle/>
          <a:p>
            <a:r>
              <a:rPr lang="ru-RU" sz="2400">
                <a:latin typeface="Calibri" pitchFamily="34" charset="0"/>
              </a:rPr>
              <a:t>3. Некоторый алгоритм из одной цепочки символов получает новую цепочку следующим образом. Сначала записывается исходная цепочка символов, после нее записывается буква, следующая в русском алфавите за той буквой, которая в исходной цепочке стояла на последнем месте, затем записывается исходная  цепочка в обратном порядке. Получившаяся таким образом цепочка является результатом работы алгоритма.</a:t>
            </a:r>
          </a:p>
          <a:p>
            <a:r>
              <a:rPr lang="ru-RU" sz="2400">
                <a:latin typeface="Calibri" pitchFamily="34" charset="0"/>
              </a:rPr>
              <a:t>Например, если исходной была цепочка </a:t>
            </a:r>
            <a:r>
              <a:rPr lang="ru-RU" sz="2400" b="1">
                <a:latin typeface="Calibri" pitchFamily="34" charset="0"/>
              </a:rPr>
              <a:t>ЛЕС</a:t>
            </a:r>
            <a:r>
              <a:rPr lang="ru-RU" sz="2400">
                <a:latin typeface="Calibri" pitchFamily="34" charset="0"/>
              </a:rPr>
              <a:t>, то результатом работы алгоритма будет цепочка </a:t>
            </a:r>
            <a:r>
              <a:rPr lang="ru-RU" sz="2400" b="1">
                <a:latin typeface="Calibri" pitchFamily="34" charset="0"/>
              </a:rPr>
              <a:t>ЛЕСТСЕЛ</a:t>
            </a:r>
            <a:r>
              <a:rPr lang="ru-RU" sz="2400">
                <a:latin typeface="Calibri" pitchFamily="34" charset="0"/>
              </a:rPr>
              <a:t>.</a:t>
            </a:r>
          </a:p>
          <a:p>
            <a:r>
              <a:rPr lang="ru-RU" sz="2400">
                <a:latin typeface="Calibri" pitchFamily="34" charset="0"/>
              </a:rPr>
              <a:t>Дана цепочка символов </a:t>
            </a:r>
            <a:r>
              <a:rPr lang="ru-RU" sz="2400" b="1">
                <a:latin typeface="Calibri" pitchFamily="34" charset="0"/>
              </a:rPr>
              <a:t>ФА</a:t>
            </a:r>
            <a:r>
              <a:rPr lang="ru-RU" sz="2400">
                <a:latin typeface="Calibri" pitchFamily="34" charset="0"/>
              </a:rPr>
              <a:t>. Какая цепочка символов получится, если к данной цепочке применить описанный алгоритм дважды (т.е. применить алгоритм к данной цепочке, а затем к результату вновь применить алгоритм?). </a:t>
            </a:r>
            <a:r>
              <a:rPr lang="ru-RU" sz="2400">
                <a:solidFill>
                  <a:srgbClr val="FF0000"/>
                </a:solidFill>
                <a:latin typeface="Calibri" pitchFamily="34" charset="0"/>
              </a:rPr>
              <a:t>Ответ: </a:t>
            </a:r>
            <a:r>
              <a:rPr lang="ru-RU" sz="2400" b="1">
                <a:solidFill>
                  <a:srgbClr val="FF0000"/>
                </a:solidFill>
                <a:latin typeface="Calibri" pitchFamily="34" charset="0"/>
              </a:rPr>
              <a:t>ФАБАФХФАБАФ</a:t>
            </a:r>
            <a:endParaRPr lang="ru-RU" sz="2400">
              <a:solidFill>
                <a:srgbClr val="FF0000"/>
              </a:solidFill>
              <a:latin typeface="Calibri" pitchFamily="34" charset="0"/>
            </a:endParaRPr>
          </a:p>
        </p:txBody>
      </p:sp>
      <p:sp>
        <p:nvSpPr>
          <p:cNvPr id="86018" name="TextBox 3"/>
          <p:cNvSpPr txBox="1">
            <a:spLocks noChangeArrowheads="1"/>
          </p:cNvSpPr>
          <p:nvPr/>
        </p:nvSpPr>
        <p:spPr bwMode="auto">
          <a:xfrm>
            <a:off x="468313" y="188913"/>
            <a:ext cx="8532812" cy="822325"/>
          </a:xfrm>
          <a:prstGeom prst="rect">
            <a:avLst/>
          </a:prstGeom>
          <a:noFill/>
          <a:ln w="9525">
            <a:noFill/>
            <a:miter lim="800000"/>
            <a:headEnd/>
            <a:tailEnd/>
          </a:ln>
        </p:spPr>
        <p:txBody>
          <a:bodyPr>
            <a:spAutoFit/>
          </a:bodyPr>
          <a:lstStyle/>
          <a:p>
            <a:r>
              <a:rPr lang="ru-RU" sz="2400">
                <a:latin typeface="Calibri" pitchFamily="34" charset="0"/>
              </a:rPr>
              <a:t>Проверь себя.</a:t>
            </a:r>
            <a:r>
              <a:rPr lang="ru-RU" sz="2400"/>
              <a:t> </a:t>
            </a:r>
            <a:r>
              <a:rPr lang="ru-RU" sz="2400">
                <a:latin typeface="Calibri" pitchFamily="34" charset="0"/>
              </a:rPr>
              <a:t>Реши аналогичные задания и сверь с ответом.</a:t>
            </a:r>
          </a:p>
        </p:txBody>
      </p:sp>
      <p:pic>
        <p:nvPicPr>
          <p:cNvPr id="86019" name="Picture 4" descr="гот к экз"/>
          <p:cNvPicPr>
            <a:picLocks noChangeAspect="1" noChangeArrowheads="1"/>
          </p:cNvPicPr>
          <p:nvPr/>
        </p:nvPicPr>
        <p:blipFill>
          <a:blip r:embed="rId2" cstate="print"/>
          <a:srcRect/>
          <a:stretch>
            <a:fillRect/>
          </a:stretch>
        </p:blipFill>
        <p:spPr bwMode="auto">
          <a:xfrm>
            <a:off x="7451725" y="5838825"/>
            <a:ext cx="1476375" cy="1019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TextBox 2"/>
          <p:cNvSpPr txBox="1">
            <a:spLocks noChangeArrowheads="1"/>
          </p:cNvSpPr>
          <p:nvPr/>
        </p:nvSpPr>
        <p:spPr bwMode="auto">
          <a:xfrm>
            <a:off x="503238" y="260350"/>
            <a:ext cx="8640762" cy="6848475"/>
          </a:xfrm>
          <a:prstGeom prst="rect">
            <a:avLst/>
          </a:prstGeom>
          <a:noFill/>
          <a:ln w="9525">
            <a:noFill/>
            <a:miter lim="800000"/>
            <a:headEnd/>
            <a:tailEnd/>
          </a:ln>
        </p:spPr>
        <p:txBody>
          <a:bodyPr>
            <a:spAutoFit/>
          </a:bodyPr>
          <a:lstStyle/>
          <a:p>
            <a:pPr>
              <a:lnSpc>
                <a:spcPct val="150000"/>
              </a:lnSpc>
            </a:pPr>
            <a:r>
              <a:rPr lang="ru-RU" sz="2400" u="sng">
                <a:latin typeface="Calibri" pitchFamily="34" charset="0"/>
              </a:rPr>
              <a:t>Задание В17.</a:t>
            </a:r>
            <a:endParaRPr lang="ru-RU" sz="2400">
              <a:latin typeface="Calibri" pitchFamily="34" charset="0"/>
            </a:endParaRPr>
          </a:p>
          <a:p>
            <a:r>
              <a:rPr lang="ru-RU" sz="2400">
                <a:latin typeface="Calibri" pitchFamily="34" charset="0"/>
              </a:rPr>
              <a:t>Доступ к файлу </a:t>
            </a:r>
            <a:r>
              <a:rPr lang="ru-RU" sz="2400" b="1">
                <a:latin typeface="Calibri" pitchFamily="34" charset="0"/>
              </a:rPr>
              <a:t>city.</a:t>
            </a:r>
            <a:r>
              <a:rPr lang="en-US" sz="2400" b="1">
                <a:latin typeface="Calibri" pitchFamily="34" charset="0"/>
              </a:rPr>
              <a:t>htm</a:t>
            </a:r>
            <a:r>
              <a:rPr lang="ru-RU" sz="2400">
                <a:latin typeface="Calibri" pitchFamily="34" charset="0"/>
              </a:rPr>
              <a:t>, находящемуся на сервере </a:t>
            </a:r>
            <a:r>
              <a:rPr lang="en-US" sz="2400" b="1">
                <a:latin typeface="Calibri" pitchFamily="34" charset="0"/>
              </a:rPr>
              <a:t>email</a:t>
            </a:r>
            <a:r>
              <a:rPr lang="ru-RU" sz="2400" b="1">
                <a:latin typeface="Calibri" pitchFamily="34" charset="0"/>
              </a:rPr>
              <a:t>.</a:t>
            </a:r>
            <a:r>
              <a:rPr lang="en-US" sz="2400" b="1">
                <a:latin typeface="Calibri" pitchFamily="34" charset="0"/>
              </a:rPr>
              <a:t>ru</a:t>
            </a:r>
            <a:r>
              <a:rPr lang="ru-RU" sz="2400">
                <a:latin typeface="Calibri" pitchFamily="34" charset="0"/>
              </a:rPr>
              <a:t>, осуществляется по протоколу </a:t>
            </a:r>
            <a:r>
              <a:rPr lang="ru-RU" sz="2400" b="1">
                <a:latin typeface="Calibri" pitchFamily="34" charset="0"/>
              </a:rPr>
              <a:t>http</a:t>
            </a:r>
            <a:r>
              <a:rPr lang="ru-RU" sz="2400">
                <a:latin typeface="Calibri" pitchFamily="34" charset="0"/>
              </a:rPr>
              <a:t>. Фрагменты адреса файла закодированы буквами от </a:t>
            </a:r>
            <a:r>
              <a:rPr lang="ru-RU" sz="2400" b="1">
                <a:latin typeface="Calibri" pitchFamily="34" charset="0"/>
              </a:rPr>
              <a:t>А</a:t>
            </a:r>
            <a:r>
              <a:rPr lang="ru-RU" sz="2400">
                <a:latin typeface="Calibri" pitchFamily="34" charset="0"/>
              </a:rPr>
              <a:t> до </a:t>
            </a:r>
            <a:r>
              <a:rPr lang="ru-RU" sz="2400" b="1">
                <a:latin typeface="Calibri" pitchFamily="34" charset="0"/>
              </a:rPr>
              <a:t>Ж</a:t>
            </a:r>
            <a:r>
              <a:rPr lang="ru-RU" sz="2400">
                <a:latin typeface="Calibri" pitchFamily="34" charset="0"/>
              </a:rPr>
              <a:t>. Запишите последовательность этих букв, кодирующих адрес указанного сайта в сети Интернет.</a:t>
            </a:r>
          </a:p>
          <a:p>
            <a:pPr>
              <a:lnSpc>
                <a:spcPct val="150000"/>
              </a:lnSpc>
            </a:pPr>
            <a:r>
              <a:rPr lang="ru-RU" sz="2400">
                <a:latin typeface="Calibri" pitchFamily="34" charset="0"/>
              </a:rPr>
              <a:t> А) /</a:t>
            </a:r>
          </a:p>
          <a:p>
            <a:pPr>
              <a:lnSpc>
                <a:spcPct val="150000"/>
              </a:lnSpc>
            </a:pPr>
            <a:r>
              <a:rPr lang="ru-RU" sz="2400">
                <a:latin typeface="Calibri" pitchFamily="34" charset="0"/>
              </a:rPr>
              <a:t>Б)</a:t>
            </a:r>
            <a:r>
              <a:rPr lang="ru-RU" sz="2400" b="1">
                <a:latin typeface="Calibri" pitchFamily="34" charset="0"/>
              </a:rPr>
              <a:t> </a:t>
            </a:r>
            <a:r>
              <a:rPr lang="en-US" sz="2400">
                <a:latin typeface="Calibri" pitchFamily="34" charset="0"/>
              </a:rPr>
              <a:t>email</a:t>
            </a:r>
            <a:endParaRPr lang="ru-RU" sz="2400">
              <a:latin typeface="Calibri" pitchFamily="34" charset="0"/>
            </a:endParaRPr>
          </a:p>
          <a:p>
            <a:pPr>
              <a:lnSpc>
                <a:spcPct val="150000"/>
              </a:lnSpc>
            </a:pPr>
            <a:r>
              <a:rPr lang="ru-RU" sz="2400">
                <a:latin typeface="Calibri" pitchFamily="34" charset="0"/>
              </a:rPr>
              <a:t>В) .htm</a:t>
            </a:r>
          </a:p>
          <a:p>
            <a:pPr>
              <a:lnSpc>
                <a:spcPct val="150000"/>
              </a:lnSpc>
            </a:pPr>
            <a:r>
              <a:rPr lang="ru-RU" sz="2400">
                <a:latin typeface="Calibri" pitchFamily="34" charset="0"/>
              </a:rPr>
              <a:t>Г) .</a:t>
            </a:r>
            <a:r>
              <a:rPr lang="en-US" sz="2400">
                <a:latin typeface="Calibri" pitchFamily="34" charset="0"/>
              </a:rPr>
              <a:t>ru</a:t>
            </a:r>
            <a:endParaRPr lang="ru-RU" sz="2400">
              <a:latin typeface="Calibri" pitchFamily="34" charset="0"/>
            </a:endParaRPr>
          </a:p>
          <a:p>
            <a:pPr>
              <a:lnSpc>
                <a:spcPct val="150000"/>
              </a:lnSpc>
            </a:pPr>
            <a:r>
              <a:rPr lang="ru-RU" sz="2400">
                <a:latin typeface="Calibri" pitchFamily="34" charset="0"/>
              </a:rPr>
              <a:t>Д) ://</a:t>
            </a:r>
          </a:p>
          <a:p>
            <a:pPr>
              <a:lnSpc>
                <a:spcPct val="150000"/>
              </a:lnSpc>
            </a:pPr>
            <a:r>
              <a:rPr lang="ru-RU" sz="2400">
                <a:latin typeface="Calibri" pitchFamily="34" charset="0"/>
              </a:rPr>
              <a:t>Е) </a:t>
            </a:r>
            <a:r>
              <a:rPr lang="en-US" sz="2400">
                <a:latin typeface="Calibri" pitchFamily="34" charset="0"/>
              </a:rPr>
              <a:t>http</a:t>
            </a:r>
            <a:endParaRPr lang="ru-RU" sz="2400">
              <a:latin typeface="Calibri" pitchFamily="34" charset="0"/>
            </a:endParaRPr>
          </a:p>
          <a:p>
            <a:pPr>
              <a:lnSpc>
                <a:spcPct val="150000"/>
              </a:lnSpc>
            </a:pPr>
            <a:r>
              <a:rPr lang="ru-RU" sz="2400">
                <a:latin typeface="Calibri" pitchFamily="34" charset="0"/>
              </a:rPr>
              <a:t>Ж) </a:t>
            </a:r>
            <a:r>
              <a:rPr lang="en-US" sz="2400">
                <a:latin typeface="Calibri" pitchFamily="34" charset="0"/>
              </a:rPr>
              <a:t>city</a:t>
            </a:r>
            <a:endParaRPr lang="ru-RU" sz="2400">
              <a:latin typeface="Calibri" pitchFamily="34" charset="0"/>
            </a:endParaRPr>
          </a:p>
          <a:p>
            <a:r>
              <a:rPr lang="ru-RU">
                <a:latin typeface="Calibri" pitchFamily="34" charset="0"/>
              </a:rPr>
              <a:t> </a:t>
            </a:r>
          </a:p>
          <a:p>
            <a:endParaRPr lang="ru-RU">
              <a:latin typeface="Calibri" pitchFamily="34" charset="0"/>
            </a:endParaRPr>
          </a:p>
        </p:txBody>
      </p:sp>
      <p:pic>
        <p:nvPicPr>
          <p:cNvPr id="87042" name="Picture 3" descr="гот к экз"/>
          <p:cNvPicPr>
            <a:picLocks noChangeAspect="1" noChangeArrowheads="1"/>
          </p:cNvPicPr>
          <p:nvPr/>
        </p:nvPicPr>
        <p:blipFill>
          <a:blip r:embed="rId2" cstate="print"/>
          <a:srcRect/>
          <a:stretch>
            <a:fillRect/>
          </a:stretch>
        </p:blipFill>
        <p:spPr bwMode="auto">
          <a:xfrm>
            <a:off x="7451725" y="5445125"/>
            <a:ext cx="1692275" cy="1168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extBox 1"/>
          <p:cNvSpPr txBox="1">
            <a:spLocks noChangeArrowheads="1"/>
          </p:cNvSpPr>
          <p:nvPr/>
        </p:nvSpPr>
        <p:spPr bwMode="auto">
          <a:xfrm>
            <a:off x="827088" y="692150"/>
            <a:ext cx="7058025" cy="3416300"/>
          </a:xfrm>
          <a:prstGeom prst="rect">
            <a:avLst/>
          </a:prstGeom>
          <a:noFill/>
          <a:ln w="9525">
            <a:noFill/>
            <a:miter lim="800000"/>
            <a:headEnd/>
            <a:tailEnd/>
          </a:ln>
        </p:spPr>
        <p:txBody>
          <a:bodyPr>
            <a:spAutoFit/>
          </a:bodyPr>
          <a:lstStyle/>
          <a:p>
            <a:r>
              <a:rPr lang="ru-RU" sz="2400">
                <a:latin typeface="Calibri" pitchFamily="34" charset="0"/>
              </a:rPr>
              <a:t>Проверь себя.</a:t>
            </a:r>
          </a:p>
          <a:p>
            <a:r>
              <a:rPr lang="ru-RU" sz="2400">
                <a:latin typeface="Calibri" pitchFamily="34" charset="0"/>
              </a:rPr>
              <a:t>Реши аналогичное задание для следующих шифровок и сверь с ответом:</a:t>
            </a:r>
          </a:p>
          <a:p>
            <a:endParaRPr lang="ru-RU" sz="2400">
              <a:latin typeface="Calibri" pitchFamily="34" charset="0"/>
            </a:endParaRPr>
          </a:p>
          <a:p>
            <a:r>
              <a:rPr lang="ru-RU" sz="2400">
                <a:latin typeface="Calibri" pitchFamily="34" charset="0"/>
              </a:rPr>
              <a:t>	2022		3711		1413</a:t>
            </a:r>
          </a:p>
          <a:p>
            <a:r>
              <a:rPr lang="ru-RU" sz="2400">
                <a:latin typeface="Calibri" pitchFamily="34" charset="0"/>
              </a:rPr>
              <a:t>	3314		2211		6711</a:t>
            </a:r>
          </a:p>
          <a:p>
            <a:r>
              <a:rPr lang="ru-RU" sz="2400">
                <a:latin typeface="Calibri" pitchFamily="34" charset="0"/>
              </a:rPr>
              <a:t>	5411		8110		3232</a:t>
            </a:r>
          </a:p>
          <a:p>
            <a:r>
              <a:rPr lang="ru-RU" sz="2400">
                <a:latin typeface="Calibri" pitchFamily="34" charset="0"/>
              </a:rPr>
              <a:t>	</a:t>
            </a:r>
            <a:r>
              <a:rPr lang="ru-RU" sz="2400" u="sng">
                <a:latin typeface="Calibri" pitchFamily="34" charset="0"/>
              </a:rPr>
              <a:t>1044</a:t>
            </a:r>
            <a:r>
              <a:rPr lang="ru-RU" sz="2400">
                <a:latin typeface="Calibri" pitchFamily="34" charset="0"/>
              </a:rPr>
              <a:t>		</a:t>
            </a:r>
            <a:r>
              <a:rPr lang="ru-RU" sz="2400" u="sng">
                <a:latin typeface="Calibri" pitchFamily="34" charset="0"/>
              </a:rPr>
              <a:t>8111</a:t>
            </a:r>
            <a:r>
              <a:rPr lang="ru-RU" sz="2400">
                <a:latin typeface="Calibri" pitchFamily="34" charset="0"/>
              </a:rPr>
              <a:t>		</a:t>
            </a:r>
            <a:r>
              <a:rPr lang="ru-RU" sz="2400" u="sng">
                <a:latin typeface="Calibri" pitchFamily="34" charset="0"/>
              </a:rPr>
              <a:t>7434</a:t>
            </a:r>
            <a:endParaRPr lang="ru-RU" sz="2400">
              <a:latin typeface="Calibri" pitchFamily="34" charset="0"/>
            </a:endParaRPr>
          </a:p>
          <a:p>
            <a:r>
              <a:rPr lang="ru-RU" sz="2400">
                <a:latin typeface="Calibri" pitchFamily="34" charset="0"/>
              </a:rPr>
              <a:t>	</a:t>
            </a:r>
            <a:r>
              <a:rPr lang="ru-RU" sz="2400">
                <a:solidFill>
                  <a:srgbClr val="FF0000"/>
                </a:solidFill>
                <a:latin typeface="Calibri" pitchFamily="34" charset="0"/>
              </a:rPr>
              <a:t>ИГГ		ЖАИ		ЁГВГ</a:t>
            </a:r>
            <a:r>
              <a:rPr lang="ru-RU">
                <a:latin typeface="Calibri" pitchFamily="34" charset="0"/>
              </a:rPr>
              <a:t>	</a:t>
            </a:r>
          </a:p>
        </p:txBody>
      </p:sp>
      <p:pic>
        <p:nvPicPr>
          <p:cNvPr id="17410" name="Picture 3" descr="гот к экз"/>
          <p:cNvPicPr>
            <a:picLocks noChangeAspect="1" noChangeArrowheads="1"/>
          </p:cNvPicPr>
          <p:nvPr/>
        </p:nvPicPr>
        <p:blipFill>
          <a:blip r:embed="rId2" cstate="print"/>
          <a:srcRect/>
          <a:stretch>
            <a:fillRect/>
          </a:stretch>
        </p:blipFill>
        <p:spPr bwMode="auto">
          <a:xfrm>
            <a:off x="6605588" y="4868863"/>
            <a:ext cx="2538412" cy="1752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TextBox 2"/>
          <p:cNvSpPr txBox="1">
            <a:spLocks noChangeArrowheads="1"/>
          </p:cNvSpPr>
          <p:nvPr/>
        </p:nvSpPr>
        <p:spPr bwMode="auto">
          <a:xfrm>
            <a:off x="179388" y="117475"/>
            <a:ext cx="8640762" cy="4672013"/>
          </a:xfrm>
          <a:prstGeom prst="rect">
            <a:avLst/>
          </a:prstGeom>
          <a:noFill/>
          <a:ln w="9525">
            <a:noFill/>
            <a:miter lim="800000"/>
            <a:headEnd/>
            <a:tailEnd/>
          </a:ln>
        </p:spPr>
        <p:txBody>
          <a:bodyPr>
            <a:spAutoFit/>
          </a:bodyPr>
          <a:lstStyle/>
          <a:p>
            <a:r>
              <a:rPr lang="ru-RU" sz="2400" u="sng">
                <a:latin typeface="Calibri" pitchFamily="34" charset="0"/>
              </a:rPr>
              <a:t>Задание В17.</a:t>
            </a:r>
            <a:endParaRPr lang="ru-RU" sz="2400">
              <a:latin typeface="Calibri" pitchFamily="34" charset="0"/>
            </a:endParaRPr>
          </a:p>
          <a:p>
            <a:r>
              <a:rPr lang="ru-RU" sz="2400">
                <a:latin typeface="Calibri" pitchFamily="34" charset="0"/>
              </a:rPr>
              <a:t> </a:t>
            </a:r>
          </a:p>
          <a:p>
            <a:endParaRPr lang="ru-RU" sz="2400">
              <a:latin typeface="Calibri" pitchFamily="34" charset="0"/>
            </a:endParaRPr>
          </a:p>
          <a:p>
            <a:endParaRPr lang="ru-RU" sz="2400">
              <a:latin typeface="Calibri" pitchFamily="34" charset="0"/>
            </a:endParaRPr>
          </a:p>
          <a:p>
            <a:pPr>
              <a:lnSpc>
                <a:spcPct val="120000"/>
              </a:lnSpc>
            </a:pPr>
            <a:r>
              <a:rPr lang="ru-RU" sz="2400">
                <a:latin typeface="Calibri" pitchFamily="34" charset="0"/>
              </a:rPr>
              <a:t>В адресе файла первым указывается протокол, по которому происходит доступ к файлу, т.е. </a:t>
            </a:r>
            <a:r>
              <a:rPr lang="en-US" sz="2400" b="1">
                <a:latin typeface="Calibri" pitchFamily="34" charset="0"/>
              </a:rPr>
              <a:t>http</a:t>
            </a:r>
            <a:r>
              <a:rPr lang="ru-RU" sz="2400" b="1">
                <a:latin typeface="Calibri" pitchFamily="34" charset="0"/>
              </a:rPr>
              <a:t> (</a:t>
            </a:r>
            <a:r>
              <a:rPr lang="en-US" sz="2400" b="1">
                <a:latin typeface="Calibri" pitchFamily="34" charset="0"/>
              </a:rPr>
              <a:t>E</a:t>
            </a:r>
            <a:r>
              <a:rPr lang="ru-RU" sz="2400" b="1">
                <a:latin typeface="Calibri" pitchFamily="34" charset="0"/>
              </a:rPr>
              <a:t>),</a:t>
            </a:r>
            <a:r>
              <a:rPr lang="ru-RU" sz="2400">
                <a:latin typeface="Calibri" pitchFamily="34" charset="0"/>
              </a:rPr>
              <a:t> далее по правилам адресации в сети Интернет ставится </a:t>
            </a:r>
            <a:r>
              <a:rPr lang="ru-RU" sz="2400" b="1">
                <a:latin typeface="Calibri" pitchFamily="34" charset="0"/>
              </a:rPr>
              <a:t>:// (Д).</a:t>
            </a:r>
            <a:r>
              <a:rPr lang="ru-RU" sz="2400">
                <a:latin typeface="Calibri" pitchFamily="34" charset="0"/>
              </a:rPr>
              <a:t> Затем нужно указать источник, на котором находится файл, т.е. имя сервера - </a:t>
            </a:r>
            <a:r>
              <a:rPr lang="en-US" sz="2400" b="1">
                <a:latin typeface="Calibri" pitchFamily="34" charset="0"/>
              </a:rPr>
              <a:t>email</a:t>
            </a:r>
            <a:r>
              <a:rPr lang="ru-RU" sz="2400" b="1">
                <a:latin typeface="Calibri" pitchFamily="34" charset="0"/>
              </a:rPr>
              <a:t>.</a:t>
            </a:r>
            <a:r>
              <a:rPr lang="en-US" sz="2400" b="1">
                <a:latin typeface="Calibri" pitchFamily="34" charset="0"/>
              </a:rPr>
              <a:t>ru</a:t>
            </a:r>
            <a:r>
              <a:rPr lang="ru-RU" sz="2400">
                <a:latin typeface="Calibri" pitchFamily="34" charset="0"/>
              </a:rPr>
              <a:t>, это фрагменты </a:t>
            </a:r>
            <a:r>
              <a:rPr lang="ru-RU" sz="2400" b="1">
                <a:latin typeface="Calibri" pitchFamily="34" charset="0"/>
              </a:rPr>
              <a:t>Б</a:t>
            </a:r>
            <a:r>
              <a:rPr lang="ru-RU" sz="2400">
                <a:latin typeface="Calibri" pitchFamily="34" charset="0"/>
              </a:rPr>
              <a:t> и </a:t>
            </a:r>
            <a:r>
              <a:rPr lang="ru-RU" sz="2400" b="1">
                <a:latin typeface="Calibri" pitchFamily="34" charset="0"/>
              </a:rPr>
              <a:t>Г</a:t>
            </a:r>
            <a:r>
              <a:rPr lang="ru-RU" sz="2400">
                <a:latin typeface="Calibri" pitchFamily="34" charset="0"/>
              </a:rPr>
              <a:t>. После этого ставится слэш /, т.е. </a:t>
            </a:r>
            <a:r>
              <a:rPr lang="ru-RU" sz="2400" b="1">
                <a:latin typeface="Calibri" pitchFamily="34" charset="0"/>
              </a:rPr>
              <a:t>А</a:t>
            </a:r>
            <a:r>
              <a:rPr lang="ru-RU" sz="2400">
                <a:latin typeface="Calibri" pitchFamily="34" charset="0"/>
              </a:rPr>
              <a:t>. И последним следует имя самого файла, т.е. части </a:t>
            </a:r>
            <a:r>
              <a:rPr lang="ru-RU" sz="2400" b="1">
                <a:latin typeface="Calibri" pitchFamily="34" charset="0"/>
              </a:rPr>
              <a:t>Ж</a:t>
            </a:r>
            <a:r>
              <a:rPr lang="ru-RU" sz="2400">
                <a:latin typeface="Calibri" pitchFamily="34" charset="0"/>
              </a:rPr>
              <a:t> и </a:t>
            </a:r>
            <a:r>
              <a:rPr lang="ru-RU" sz="2400" b="1">
                <a:latin typeface="Calibri" pitchFamily="34" charset="0"/>
              </a:rPr>
              <a:t>В</a:t>
            </a:r>
            <a:r>
              <a:rPr lang="ru-RU" sz="2400">
                <a:latin typeface="Calibri" pitchFamily="34" charset="0"/>
              </a:rPr>
              <a:t>. Таким образом, получаем </a:t>
            </a:r>
            <a:r>
              <a:rPr lang="ru-RU" sz="2400">
                <a:solidFill>
                  <a:srgbClr val="FF0000"/>
                </a:solidFill>
                <a:latin typeface="Calibri" pitchFamily="34" charset="0"/>
              </a:rPr>
              <a:t>ответ: </a:t>
            </a:r>
            <a:r>
              <a:rPr lang="ru-RU" sz="2400" b="1">
                <a:solidFill>
                  <a:srgbClr val="FF0000"/>
                </a:solidFill>
                <a:latin typeface="Calibri" pitchFamily="34" charset="0"/>
              </a:rPr>
              <a:t>ЕДБГАЖВ</a:t>
            </a:r>
            <a:endParaRPr lang="ru-RU" sz="2400">
              <a:solidFill>
                <a:srgbClr val="FF0000"/>
              </a:solidFill>
              <a:latin typeface="Calibri" pitchFamily="34" charset="0"/>
            </a:endParaRPr>
          </a:p>
        </p:txBody>
      </p:sp>
      <p:sp>
        <p:nvSpPr>
          <p:cNvPr id="88066" name="TextBox 3"/>
          <p:cNvSpPr txBox="1">
            <a:spLocks noChangeArrowheads="1"/>
          </p:cNvSpPr>
          <p:nvPr/>
        </p:nvSpPr>
        <p:spPr bwMode="auto">
          <a:xfrm>
            <a:off x="323850" y="981075"/>
            <a:ext cx="2735263" cy="461963"/>
          </a:xfrm>
          <a:prstGeom prst="rect">
            <a:avLst/>
          </a:prstGeom>
          <a:noFill/>
          <a:ln w="9525">
            <a:noFill/>
            <a:miter lim="800000"/>
            <a:headEnd/>
            <a:tailEnd/>
          </a:ln>
        </p:spPr>
        <p:txBody>
          <a:bodyPr>
            <a:spAutoFit/>
          </a:bodyPr>
          <a:lstStyle/>
          <a:p>
            <a:r>
              <a:rPr lang="ru-RU" sz="2400">
                <a:latin typeface="Calibri" pitchFamily="34" charset="0"/>
              </a:rPr>
              <a:t>Решение задачи:</a:t>
            </a:r>
          </a:p>
        </p:txBody>
      </p:sp>
      <p:pic>
        <p:nvPicPr>
          <p:cNvPr id="88067" name="Picture 4" descr="гот к экз"/>
          <p:cNvPicPr>
            <a:picLocks noChangeAspect="1" noChangeArrowheads="1"/>
          </p:cNvPicPr>
          <p:nvPr/>
        </p:nvPicPr>
        <p:blipFill>
          <a:blip r:embed="rId2" cstate="print"/>
          <a:srcRect/>
          <a:stretch>
            <a:fillRect/>
          </a:stretch>
        </p:blipFill>
        <p:spPr bwMode="auto">
          <a:xfrm>
            <a:off x="7451725" y="5445125"/>
            <a:ext cx="1692275" cy="1168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TextBox 1"/>
          <p:cNvSpPr txBox="1">
            <a:spLocks noChangeArrowheads="1"/>
          </p:cNvSpPr>
          <p:nvPr/>
        </p:nvSpPr>
        <p:spPr bwMode="auto">
          <a:xfrm>
            <a:off x="250825" y="1700213"/>
            <a:ext cx="8497888" cy="4473575"/>
          </a:xfrm>
          <a:prstGeom prst="rect">
            <a:avLst/>
          </a:prstGeom>
          <a:noFill/>
          <a:ln w="9525">
            <a:noFill/>
            <a:miter lim="800000"/>
            <a:headEnd/>
            <a:tailEnd/>
          </a:ln>
        </p:spPr>
        <p:txBody>
          <a:bodyPr>
            <a:spAutoFit/>
          </a:bodyPr>
          <a:lstStyle/>
          <a:p>
            <a:r>
              <a:rPr lang="ru-RU">
                <a:latin typeface="Calibri" pitchFamily="34" charset="0"/>
              </a:rPr>
              <a:t> </a:t>
            </a:r>
            <a:r>
              <a:rPr lang="ru-RU" sz="2400">
                <a:latin typeface="Calibri" pitchFamily="34" charset="0"/>
              </a:rPr>
              <a:t>1. Доступ к файлу </a:t>
            </a:r>
            <a:r>
              <a:rPr lang="en-US" sz="2400" b="1">
                <a:latin typeface="Calibri" pitchFamily="34" charset="0"/>
              </a:rPr>
              <a:t>ru</a:t>
            </a:r>
            <a:r>
              <a:rPr lang="ru-RU" sz="2400" b="1">
                <a:latin typeface="Calibri" pitchFamily="34" charset="0"/>
              </a:rPr>
              <a:t>.</a:t>
            </a:r>
            <a:r>
              <a:rPr lang="en-US" sz="2400" b="1">
                <a:latin typeface="Calibri" pitchFamily="34" charset="0"/>
              </a:rPr>
              <a:t>txt</a:t>
            </a:r>
            <a:r>
              <a:rPr lang="ru-RU" sz="2400">
                <a:latin typeface="Calibri" pitchFamily="34" charset="0"/>
              </a:rPr>
              <a:t>, находящемуся на сервере </a:t>
            </a:r>
            <a:r>
              <a:rPr lang="en-US" sz="2400" b="1">
                <a:latin typeface="Calibri" pitchFamily="34" charset="0"/>
              </a:rPr>
              <a:t>htm</a:t>
            </a:r>
            <a:r>
              <a:rPr lang="ru-RU" sz="2400" b="1">
                <a:latin typeface="Calibri" pitchFamily="34" charset="0"/>
              </a:rPr>
              <a:t>.</a:t>
            </a:r>
            <a:r>
              <a:rPr lang="en-US" sz="2400" b="1">
                <a:latin typeface="Calibri" pitchFamily="34" charset="0"/>
              </a:rPr>
              <a:t>com</a:t>
            </a:r>
            <a:r>
              <a:rPr lang="ru-RU" sz="2400">
                <a:latin typeface="Calibri" pitchFamily="34" charset="0"/>
              </a:rPr>
              <a:t>, осуществляется по протоколу </a:t>
            </a:r>
            <a:r>
              <a:rPr lang="ru-RU" sz="2400" b="1">
                <a:latin typeface="Calibri" pitchFamily="34" charset="0"/>
              </a:rPr>
              <a:t>http</a:t>
            </a:r>
            <a:r>
              <a:rPr lang="ru-RU" sz="2400">
                <a:latin typeface="Calibri" pitchFamily="34" charset="0"/>
              </a:rPr>
              <a:t>. Фрагменты адреса файла закодированы буквами от </a:t>
            </a:r>
            <a:r>
              <a:rPr lang="ru-RU" sz="2400" b="1">
                <a:latin typeface="Calibri" pitchFamily="34" charset="0"/>
              </a:rPr>
              <a:t>А</a:t>
            </a:r>
            <a:r>
              <a:rPr lang="ru-RU" sz="2400">
                <a:latin typeface="Calibri" pitchFamily="34" charset="0"/>
              </a:rPr>
              <a:t> до </a:t>
            </a:r>
            <a:r>
              <a:rPr lang="ru-RU" sz="2400" b="1">
                <a:latin typeface="Calibri" pitchFamily="34" charset="0"/>
              </a:rPr>
              <a:t>Ж</a:t>
            </a:r>
            <a:r>
              <a:rPr lang="ru-RU" sz="2400">
                <a:latin typeface="Calibri" pitchFamily="34" charset="0"/>
              </a:rPr>
              <a:t>. Запишите последовательность этих букв, кодирующих адрес указанного сайта в сети Интернет. </a:t>
            </a:r>
          </a:p>
          <a:p>
            <a:r>
              <a:rPr lang="ru-RU" sz="2400">
                <a:latin typeface="Calibri" pitchFamily="34" charset="0"/>
              </a:rPr>
              <a:t>А) /</a:t>
            </a:r>
          </a:p>
          <a:p>
            <a:r>
              <a:rPr lang="ru-RU" sz="2400">
                <a:latin typeface="Calibri" pitchFamily="34" charset="0"/>
              </a:rPr>
              <a:t>Б)</a:t>
            </a:r>
            <a:r>
              <a:rPr lang="ru-RU" sz="2400" b="1">
                <a:latin typeface="Calibri" pitchFamily="34" charset="0"/>
              </a:rPr>
              <a:t> </a:t>
            </a:r>
            <a:r>
              <a:rPr lang="en-US" sz="2400">
                <a:latin typeface="Calibri" pitchFamily="34" charset="0"/>
              </a:rPr>
              <a:t>http </a:t>
            </a:r>
            <a:endParaRPr lang="ru-RU" sz="2400">
              <a:latin typeface="Calibri" pitchFamily="34" charset="0"/>
            </a:endParaRPr>
          </a:p>
          <a:p>
            <a:r>
              <a:rPr lang="ru-RU" sz="2400">
                <a:latin typeface="Calibri" pitchFamily="34" charset="0"/>
              </a:rPr>
              <a:t>В) .</a:t>
            </a:r>
            <a:r>
              <a:rPr lang="en-US" sz="2400">
                <a:latin typeface="Calibri" pitchFamily="34" charset="0"/>
              </a:rPr>
              <a:t>com</a:t>
            </a:r>
            <a:endParaRPr lang="ru-RU" sz="2400">
              <a:latin typeface="Calibri" pitchFamily="34" charset="0"/>
            </a:endParaRPr>
          </a:p>
          <a:p>
            <a:r>
              <a:rPr lang="ru-RU" sz="2400">
                <a:latin typeface="Calibri" pitchFamily="34" charset="0"/>
              </a:rPr>
              <a:t>Г) ://</a:t>
            </a:r>
          </a:p>
          <a:p>
            <a:r>
              <a:rPr lang="ru-RU" sz="2400">
                <a:latin typeface="Calibri" pitchFamily="34" charset="0"/>
              </a:rPr>
              <a:t>Д) </a:t>
            </a:r>
            <a:r>
              <a:rPr lang="en-US" sz="2400">
                <a:latin typeface="Calibri" pitchFamily="34" charset="0"/>
              </a:rPr>
              <a:t>ru</a:t>
            </a:r>
            <a:endParaRPr lang="ru-RU" sz="2400">
              <a:latin typeface="Calibri" pitchFamily="34" charset="0"/>
            </a:endParaRPr>
          </a:p>
          <a:p>
            <a:r>
              <a:rPr lang="ru-RU" sz="2400">
                <a:latin typeface="Calibri" pitchFamily="34" charset="0"/>
              </a:rPr>
              <a:t>Е) .</a:t>
            </a:r>
            <a:r>
              <a:rPr lang="en-US" sz="2400">
                <a:latin typeface="Calibri" pitchFamily="34" charset="0"/>
              </a:rPr>
              <a:t>txt</a:t>
            </a:r>
            <a:endParaRPr lang="ru-RU" sz="2400">
              <a:latin typeface="Calibri" pitchFamily="34" charset="0"/>
            </a:endParaRPr>
          </a:p>
          <a:p>
            <a:r>
              <a:rPr lang="ru-RU" sz="2400">
                <a:latin typeface="Calibri" pitchFamily="34" charset="0"/>
              </a:rPr>
              <a:t>Ж) </a:t>
            </a:r>
            <a:r>
              <a:rPr lang="en-US" sz="2400">
                <a:latin typeface="Calibri" pitchFamily="34" charset="0"/>
              </a:rPr>
              <a:t>htm </a:t>
            </a:r>
            <a:r>
              <a:rPr lang="ru-RU" sz="2400">
                <a:latin typeface="Calibri" pitchFamily="34" charset="0"/>
              </a:rPr>
              <a:t>		</a:t>
            </a:r>
            <a:endParaRPr lang="ru-RU" sz="2400">
              <a:solidFill>
                <a:srgbClr val="FF0000"/>
              </a:solidFill>
              <a:latin typeface="Calibri" pitchFamily="34" charset="0"/>
            </a:endParaRPr>
          </a:p>
        </p:txBody>
      </p:sp>
      <p:sp>
        <p:nvSpPr>
          <p:cNvPr id="89090" name="TextBox 2"/>
          <p:cNvSpPr txBox="1">
            <a:spLocks noChangeArrowheads="1"/>
          </p:cNvSpPr>
          <p:nvPr/>
        </p:nvSpPr>
        <p:spPr bwMode="auto">
          <a:xfrm>
            <a:off x="323850" y="333375"/>
            <a:ext cx="6408738" cy="830263"/>
          </a:xfrm>
          <a:prstGeom prst="rect">
            <a:avLst/>
          </a:prstGeom>
          <a:noFill/>
          <a:ln w="9525">
            <a:noFill/>
            <a:miter lim="800000"/>
            <a:headEnd/>
            <a:tailEnd/>
          </a:ln>
        </p:spPr>
        <p:txBody>
          <a:bodyPr>
            <a:spAutoFit/>
          </a:bodyPr>
          <a:lstStyle/>
          <a:p>
            <a:r>
              <a:rPr lang="ru-RU" sz="2400">
                <a:latin typeface="Calibri" pitchFamily="34" charset="0"/>
              </a:rPr>
              <a:t>Проверь себя.</a:t>
            </a:r>
          </a:p>
          <a:p>
            <a:r>
              <a:rPr lang="ru-RU" sz="2400">
                <a:latin typeface="Calibri" pitchFamily="34" charset="0"/>
              </a:rPr>
              <a:t>Реши аналогичные задания и сверь с ответом.</a:t>
            </a:r>
          </a:p>
        </p:txBody>
      </p:sp>
      <p:sp>
        <p:nvSpPr>
          <p:cNvPr id="91141" name="Rectangle 5"/>
          <p:cNvSpPr>
            <a:spLocks noChangeArrowheads="1"/>
          </p:cNvSpPr>
          <p:nvPr/>
        </p:nvSpPr>
        <p:spPr bwMode="auto">
          <a:xfrm>
            <a:off x="2987675" y="6237288"/>
            <a:ext cx="2143125" cy="366712"/>
          </a:xfrm>
          <a:prstGeom prst="rect">
            <a:avLst/>
          </a:prstGeom>
          <a:noFill/>
          <a:ln w="9525">
            <a:noFill/>
            <a:miter lim="800000"/>
            <a:headEnd/>
            <a:tailEnd/>
          </a:ln>
        </p:spPr>
        <p:txBody>
          <a:bodyPr wrap="none">
            <a:spAutoFit/>
          </a:bodyPr>
          <a:lstStyle/>
          <a:p>
            <a:r>
              <a:rPr lang="ru-RU" b="1">
                <a:solidFill>
                  <a:srgbClr val="FF0000"/>
                </a:solidFill>
              </a:rPr>
              <a:t>Ответ: БГЖВАДЕ</a:t>
            </a:r>
          </a:p>
        </p:txBody>
      </p:sp>
      <p:pic>
        <p:nvPicPr>
          <p:cNvPr id="89092" name="Picture 5" descr="гот к экз"/>
          <p:cNvPicPr>
            <a:picLocks noChangeAspect="1" noChangeArrowheads="1"/>
          </p:cNvPicPr>
          <p:nvPr/>
        </p:nvPicPr>
        <p:blipFill>
          <a:blip r:embed="rId2" cstate="print"/>
          <a:srcRect/>
          <a:stretch>
            <a:fillRect/>
          </a:stretch>
        </p:blipFill>
        <p:spPr bwMode="auto">
          <a:xfrm>
            <a:off x="7451725" y="5516563"/>
            <a:ext cx="1692275" cy="1168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11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41"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TextBox 1"/>
          <p:cNvSpPr txBox="1">
            <a:spLocks noChangeArrowheads="1"/>
          </p:cNvSpPr>
          <p:nvPr/>
        </p:nvSpPr>
        <p:spPr bwMode="auto">
          <a:xfrm>
            <a:off x="250825" y="1557338"/>
            <a:ext cx="8497888" cy="4473575"/>
          </a:xfrm>
          <a:prstGeom prst="rect">
            <a:avLst/>
          </a:prstGeom>
          <a:noFill/>
          <a:ln w="9525">
            <a:noFill/>
            <a:miter lim="800000"/>
            <a:headEnd/>
            <a:tailEnd/>
          </a:ln>
        </p:spPr>
        <p:txBody>
          <a:bodyPr>
            <a:spAutoFit/>
          </a:bodyPr>
          <a:lstStyle/>
          <a:p>
            <a:r>
              <a:rPr lang="ru-RU" sz="2400">
                <a:latin typeface="Calibri" pitchFamily="34" charset="0"/>
              </a:rPr>
              <a:t>2. Доступ к файлу </a:t>
            </a:r>
            <a:r>
              <a:rPr lang="en-US" sz="2400" b="1">
                <a:latin typeface="Calibri" pitchFamily="34" charset="0"/>
              </a:rPr>
              <a:t>txt</a:t>
            </a:r>
            <a:r>
              <a:rPr lang="ru-RU" sz="2400" b="1">
                <a:latin typeface="Calibri" pitchFamily="34" charset="0"/>
              </a:rPr>
              <a:t>.</a:t>
            </a:r>
            <a:r>
              <a:rPr lang="en-US" sz="2400" b="1">
                <a:latin typeface="Calibri" pitchFamily="34" charset="0"/>
              </a:rPr>
              <a:t>com</a:t>
            </a:r>
            <a:r>
              <a:rPr lang="ru-RU" sz="2400">
                <a:latin typeface="Calibri" pitchFamily="34" charset="0"/>
              </a:rPr>
              <a:t>, находящемуся на сервере </a:t>
            </a:r>
            <a:r>
              <a:rPr lang="en-US" sz="2400" b="1">
                <a:latin typeface="Calibri" pitchFamily="34" charset="0"/>
              </a:rPr>
              <a:t>net</a:t>
            </a:r>
            <a:r>
              <a:rPr lang="ru-RU" sz="2400" b="1">
                <a:latin typeface="Calibri" pitchFamily="34" charset="0"/>
              </a:rPr>
              <a:t>.</a:t>
            </a:r>
            <a:r>
              <a:rPr lang="en-US" sz="2400" b="1">
                <a:latin typeface="Calibri" pitchFamily="34" charset="0"/>
              </a:rPr>
              <a:t>ru</a:t>
            </a:r>
            <a:r>
              <a:rPr lang="ru-RU" sz="2400">
                <a:latin typeface="Calibri" pitchFamily="34" charset="0"/>
              </a:rPr>
              <a:t>, осуществляется по протоколу </a:t>
            </a:r>
            <a:r>
              <a:rPr lang="ru-RU" sz="2400" b="1">
                <a:latin typeface="Calibri" pitchFamily="34" charset="0"/>
              </a:rPr>
              <a:t>http</a:t>
            </a:r>
            <a:r>
              <a:rPr lang="ru-RU" sz="2400">
                <a:latin typeface="Calibri" pitchFamily="34" charset="0"/>
              </a:rPr>
              <a:t>. Фрагменты адреса файла закодированы буквами от </a:t>
            </a:r>
            <a:r>
              <a:rPr lang="ru-RU" sz="2400" b="1">
                <a:latin typeface="Calibri" pitchFamily="34" charset="0"/>
              </a:rPr>
              <a:t>А</a:t>
            </a:r>
            <a:r>
              <a:rPr lang="ru-RU" sz="2400">
                <a:latin typeface="Calibri" pitchFamily="34" charset="0"/>
              </a:rPr>
              <a:t> до </a:t>
            </a:r>
            <a:r>
              <a:rPr lang="ru-RU" sz="2400" b="1">
                <a:latin typeface="Calibri" pitchFamily="34" charset="0"/>
              </a:rPr>
              <a:t>Ж</a:t>
            </a:r>
            <a:r>
              <a:rPr lang="ru-RU" sz="2400">
                <a:latin typeface="Calibri" pitchFamily="34" charset="0"/>
              </a:rPr>
              <a:t>. Запишите последовательность этих букв, кодирующих адрес указанного сайта в сети Интернет.</a:t>
            </a:r>
          </a:p>
          <a:p>
            <a:r>
              <a:rPr lang="ru-RU" sz="2400">
                <a:latin typeface="Calibri" pitchFamily="34" charset="0"/>
              </a:rPr>
              <a:t>А) /</a:t>
            </a:r>
          </a:p>
          <a:p>
            <a:r>
              <a:rPr lang="ru-RU" sz="2400">
                <a:latin typeface="Calibri" pitchFamily="34" charset="0"/>
              </a:rPr>
              <a:t>Б)</a:t>
            </a:r>
            <a:r>
              <a:rPr lang="ru-RU" sz="2400" b="1">
                <a:latin typeface="Calibri" pitchFamily="34" charset="0"/>
              </a:rPr>
              <a:t> </a:t>
            </a:r>
            <a:r>
              <a:rPr lang="en-US" sz="2400">
                <a:latin typeface="Calibri" pitchFamily="34" charset="0"/>
              </a:rPr>
              <a:t>net</a:t>
            </a:r>
            <a:endParaRPr lang="ru-RU" sz="2400">
              <a:latin typeface="Calibri" pitchFamily="34" charset="0"/>
            </a:endParaRPr>
          </a:p>
          <a:p>
            <a:r>
              <a:rPr lang="ru-RU" sz="2400">
                <a:latin typeface="Calibri" pitchFamily="34" charset="0"/>
              </a:rPr>
              <a:t>В) .</a:t>
            </a:r>
            <a:r>
              <a:rPr lang="en-US" sz="2400">
                <a:latin typeface="Calibri" pitchFamily="34" charset="0"/>
              </a:rPr>
              <a:t>com</a:t>
            </a:r>
            <a:endParaRPr lang="ru-RU" sz="2400">
              <a:latin typeface="Calibri" pitchFamily="34" charset="0"/>
            </a:endParaRPr>
          </a:p>
          <a:p>
            <a:r>
              <a:rPr lang="ru-RU" sz="2400">
                <a:latin typeface="Calibri" pitchFamily="34" charset="0"/>
              </a:rPr>
              <a:t>Г) ://</a:t>
            </a:r>
          </a:p>
          <a:p>
            <a:r>
              <a:rPr lang="ru-RU" sz="2400">
                <a:latin typeface="Calibri" pitchFamily="34" charset="0"/>
              </a:rPr>
              <a:t>Д) .</a:t>
            </a:r>
            <a:r>
              <a:rPr lang="en-US" sz="2400">
                <a:latin typeface="Calibri" pitchFamily="34" charset="0"/>
              </a:rPr>
              <a:t>ru</a:t>
            </a:r>
            <a:endParaRPr lang="ru-RU" sz="2400">
              <a:latin typeface="Calibri" pitchFamily="34" charset="0"/>
            </a:endParaRPr>
          </a:p>
          <a:p>
            <a:r>
              <a:rPr lang="ru-RU" sz="2400">
                <a:latin typeface="Calibri" pitchFamily="34" charset="0"/>
              </a:rPr>
              <a:t>Е) </a:t>
            </a:r>
            <a:r>
              <a:rPr lang="en-US" sz="2400">
                <a:latin typeface="Calibri" pitchFamily="34" charset="0"/>
              </a:rPr>
              <a:t>http</a:t>
            </a:r>
            <a:endParaRPr lang="ru-RU" sz="2400">
              <a:latin typeface="Calibri" pitchFamily="34" charset="0"/>
            </a:endParaRPr>
          </a:p>
          <a:p>
            <a:r>
              <a:rPr lang="ru-RU" sz="2400">
                <a:latin typeface="Calibri" pitchFamily="34" charset="0"/>
              </a:rPr>
              <a:t>Ж) </a:t>
            </a:r>
            <a:r>
              <a:rPr lang="en-US" sz="2400">
                <a:latin typeface="Calibri" pitchFamily="34" charset="0"/>
              </a:rPr>
              <a:t>txt </a:t>
            </a:r>
            <a:r>
              <a:rPr lang="ru-RU" sz="2400">
                <a:latin typeface="Calibri" pitchFamily="34" charset="0"/>
              </a:rPr>
              <a:t>		</a:t>
            </a:r>
            <a:endParaRPr lang="ru-RU">
              <a:latin typeface="Calibri" pitchFamily="34" charset="0"/>
            </a:endParaRPr>
          </a:p>
        </p:txBody>
      </p:sp>
      <p:sp>
        <p:nvSpPr>
          <p:cNvPr id="90114" name="TextBox 2"/>
          <p:cNvSpPr txBox="1">
            <a:spLocks noChangeArrowheads="1"/>
          </p:cNvSpPr>
          <p:nvPr/>
        </p:nvSpPr>
        <p:spPr bwMode="auto">
          <a:xfrm>
            <a:off x="323850" y="333375"/>
            <a:ext cx="6408738" cy="830263"/>
          </a:xfrm>
          <a:prstGeom prst="rect">
            <a:avLst/>
          </a:prstGeom>
          <a:noFill/>
          <a:ln w="9525">
            <a:noFill/>
            <a:miter lim="800000"/>
            <a:headEnd/>
            <a:tailEnd/>
          </a:ln>
        </p:spPr>
        <p:txBody>
          <a:bodyPr>
            <a:spAutoFit/>
          </a:bodyPr>
          <a:lstStyle/>
          <a:p>
            <a:r>
              <a:rPr lang="ru-RU" sz="2400">
                <a:latin typeface="Calibri" pitchFamily="34" charset="0"/>
              </a:rPr>
              <a:t>Проверь себя.</a:t>
            </a:r>
          </a:p>
          <a:p>
            <a:r>
              <a:rPr lang="ru-RU" sz="2400">
                <a:latin typeface="Calibri" pitchFamily="34" charset="0"/>
              </a:rPr>
              <a:t>Реши аналогичные задания и сверь с ответом.</a:t>
            </a:r>
          </a:p>
        </p:txBody>
      </p:sp>
      <p:sp>
        <p:nvSpPr>
          <p:cNvPr id="92165" name="Rectangle 5"/>
          <p:cNvSpPr>
            <a:spLocks noChangeArrowheads="1"/>
          </p:cNvSpPr>
          <p:nvPr/>
        </p:nvSpPr>
        <p:spPr bwMode="auto">
          <a:xfrm>
            <a:off x="3708400" y="6237288"/>
            <a:ext cx="2143125" cy="366712"/>
          </a:xfrm>
          <a:prstGeom prst="rect">
            <a:avLst/>
          </a:prstGeom>
          <a:noFill/>
          <a:ln w="9525">
            <a:noFill/>
            <a:miter lim="800000"/>
            <a:headEnd/>
            <a:tailEnd/>
          </a:ln>
        </p:spPr>
        <p:txBody>
          <a:bodyPr wrap="none">
            <a:spAutoFit/>
          </a:bodyPr>
          <a:lstStyle/>
          <a:p>
            <a:r>
              <a:rPr lang="ru-RU" b="1">
                <a:solidFill>
                  <a:srgbClr val="FF0000"/>
                </a:solidFill>
              </a:rPr>
              <a:t>Ответ: ЕГБДАЖВ</a:t>
            </a:r>
          </a:p>
        </p:txBody>
      </p:sp>
      <p:pic>
        <p:nvPicPr>
          <p:cNvPr id="90116" name="Picture 5" descr="гот к экз"/>
          <p:cNvPicPr>
            <a:picLocks noChangeAspect="1" noChangeArrowheads="1"/>
          </p:cNvPicPr>
          <p:nvPr/>
        </p:nvPicPr>
        <p:blipFill>
          <a:blip r:embed="rId2" cstate="print"/>
          <a:srcRect/>
          <a:stretch>
            <a:fillRect/>
          </a:stretch>
        </p:blipFill>
        <p:spPr bwMode="auto">
          <a:xfrm>
            <a:off x="7451725" y="5516563"/>
            <a:ext cx="1692275" cy="1168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1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5"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TextBox 1"/>
          <p:cNvSpPr txBox="1">
            <a:spLocks noChangeArrowheads="1"/>
          </p:cNvSpPr>
          <p:nvPr/>
        </p:nvSpPr>
        <p:spPr bwMode="auto">
          <a:xfrm>
            <a:off x="0" y="1341438"/>
            <a:ext cx="8497888" cy="4748212"/>
          </a:xfrm>
          <a:prstGeom prst="rect">
            <a:avLst/>
          </a:prstGeom>
          <a:noFill/>
          <a:ln w="9525">
            <a:noFill/>
            <a:miter lim="800000"/>
            <a:headEnd/>
            <a:tailEnd/>
          </a:ln>
        </p:spPr>
        <p:txBody>
          <a:bodyPr>
            <a:spAutoFit/>
          </a:bodyPr>
          <a:lstStyle/>
          <a:p>
            <a:r>
              <a:rPr lang="ru-RU" sz="2400">
                <a:latin typeface="Calibri" pitchFamily="34" charset="0"/>
              </a:rPr>
              <a:t>3. Доступ к файлу </a:t>
            </a:r>
            <a:r>
              <a:rPr lang="en-US" sz="2400" b="1">
                <a:latin typeface="Calibri" pitchFamily="34" charset="0"/>
              </a:rPr>
              <a:t>com</a:t>
            </a:r>
            <a:r>
              <a:rPr lang="ru-RU" sz="2400" b="1">
                <a:latin typeface="Calibri" pitchFamily="34" charset="0"/>
              </a:rPr>
              <a:t>.</a:t>
            </a:r>
            <a:r>
              <a:rPr lang="en-US" sz="2400" b="1">
                <a:latin typeface="Calibri" pitchFamily="34" charset="0"/>
              </a:rPr>
              <a:t>htm</a:t>
            </a:r>
            <a:r>
              <a:rPr lang="ru-RU" sz="2400">
                <a:latin typeface="Calibri" pitchFamily="34" charset="0"/>
              </a:rPr>
              <a:t>, находящемуся на сервере </a:t>
            </a:r>
            <a:r>
              <a:rPr lang="en-US" sz="2400" b="1">
                <a:latin typeface="Calibri" pitchFamily="34" charset="0"/>
              </a:rPr>
              <a:t>txt</a:t>
            </a:r>
            <a:r>
              <a:rPr lang="ru-RU" sz="2400" b="1">
                <a:latin typeface="Calibri" pitchFamily="34" charset="0"/>
              </a:rPr>
              <a:t>.</a:t>
            </a:r>
            <a:r>
              <a:rPr lang="en-US" sz="2400" b="1">
                <a:latin typeface="Calibri" pitchFamily="34" charset="0"/>
              </a:rPr>
              <a:t>ru</a:t>
            </a:r>
            <a:r>
              <a:rPr lang="ru-RU" sz="2400">
                <a:latin typeface="Calibri" pitchFamily="34" charset="0"/>
              </a:rPr>
              <a:t>, осуществляется по протоколу </a:t>
            </a:r>
            <a:r>
              <a:rPr lang="ru-RU" sz="2400" b="1">
                <a:latin typeface="Calibri" pitchFamily="34" charset="0"/>
              </a:rPr>
              <a:t>http</a:t>
            </a:r>
            <a:r>
              <a:rPr lang="ru-RU" sz="2400">
                <a:latin typeface="Calibri" pitchFamily="34" charset="0"/>
              </a:rPr>
              <a:t>. Фрагменты адреса файла закодированы буквами от </a:t>
            </a:r>
            <a:r>
              <a:rPr lang="ru-RU" sz="2400" b="1">
                <a:latin typeface="Calibri" pitchFamily="34" charset="0"/>
              </a:rPr>
              <a:t>А</a:t>
            </a:r>
            <a:r>
              <a:rPr lang="ru-RU" sz="2400">
                <a:latin typeface="Calibri" pitchFamily="34" charset="0"/>
              </a:rPr>
              <a:t> до </a:t>
            </a:r>
            <a:r>
              <a:rPr lang="ru-RU" sz="2400" b="1">
                <a:latin typeface="Calibri" pitchFamily="34" charset="0"/>
              </a:rPr>
              <a:t>Ж</a:t>
            </a:r>
            <a:r>
              <a:rPr lang="ru-RU" sz="2400">
                <a:latin typeface="Calibri" pitchFamily="34" charset="0"/>
              </a:rPr>
              <a:t>. Запишите последовательность этих букв, кодирующих адрес указанного сайта в сети Интернет</a:t>
            </a:r>
          </a:p>
          <a:p>
            <a:r>
              <a:rPr lang="ru-RU" sz="2400">
                <a:latin typeface="Calibri" pitchFamily="34" charset="0"/>
              </a:rPr>
              <a:t>А) </a:t>
            </a:r>
            <a:r>
              <a:rPr lang="en-US" sz="2400">
                <a:latin typeface="Calibri" pitchFamily="34" charset="0"/>
              </a:rPr>
              <a:t>txt</a:t>
            </a:r>
            <a:endParaRPr lang="ru-RU" sz="2400">
              <a:latin typeface="Calibri" pitchFamily="34" charset="0"/>
            </a:endParaRPr>
          </a:p>
          <a:p>
            <a:r>
              <a:rPr lang="ru-RU" sz="2400">
                <a:latin typeface="Calibri" pitchFamily="34" charset="0"/>
              </a:rPr>
              <a:t>Б)</a:t>
            </a:r>
            <a:r>
              <a:rPr lang="ru-RU" sz="2400" b="1">
                <a:latin typeface="Calibri" pitchFamily="34" charset="0"/>
              </a:rPr>
              <a:t> </a:t>
            </a:r>
            <a:r>
              <a:rPr lang="en-US" sz="2400">
                <a:latin typeface="Calibri" pitchFamily="34" charset="0"/>
              </a:rPr>
              <a:t>http </a:t>
            </a:r>
            <a:endParaRPr lang="ru-RU" sz="2400">
              <a:latin typeface="Calibri" pitchFamily="34" charset="0"/>
            </a:endParaRPr>
          </a:p>
          <a:p>
            <a:r>
              <a:rPr lang="ru-RU" sz="2400">
                <a:latin typeface="Calibri" pitchFamily="34" charset="0"/>
              </a:rPr>
              <a:t>В) /</a:t>
            </a:r>
          </a:p>
          <a:p>
            <a:r>
              <a:rPr lang="ru-RU" sz="2400">
                <a:latin typeface="Calibri" pitchFamily="34" charset="0"/>
              </a:rPr>
              <a:t>Г) </a:t>
            </a:r>
            <a:r>
              <a:rPr lang="en-US" sz="2400">
                <a:latin typeface="Calibri" pitchFamily="34" charset="0"/>
              </a:rPr>
              <a:t>com</a:t>
            </a:r>
            <a:endParaRPr lang="ru-RU" sz="2400">
              <a:latin typeface="Calibri" pitchFamily="34" charset="0"/>
            </a:endParaRPr>
          </a:p>
          <a:p>
            <a:r>
              <a:rPr lang="ru-RU" sz="2400">
                <a:latin typeface="Calibri" pitchFamily="34" charset="0"/>
              </a:rPr>
              <a:t>Д) .</a:t>
            </a:r>
            <a:r>
              <a:rPr lang="en-US" sz="2400">
                <a:latin typeface="Calibri" pitchFamily="34" charset="0"/>
              </a:rPr>
              <a:t>ru</a:t>
            </a:r>
            <a:endParaRPr lang="ru-RU" sz="2400">
              <a:latin typeface="Calibri" pitchFamily="34" charset="0"/>
            </a:endParaRPr>
          </a:p>
          <a:p>
            <a:r>
              <a:rPr lang="ru-RU" sz="2400">
                <a:latin typeface="Calibri" pitchFamily="34" charset="0"/>
              </a:rPr>
              <a:t>Е) ://</a:t>
            </a:r>
          </a:p>
          <a:p>
            <a:r>
              <a:rPr lang="ru-RU" sz="2400">
                <a:latin typeface="Calibri" pitchFamily="34" charset="0"/>
              </a:rPr>
              <a:t>Ж) .</a:t>
            </a:r>
            <a:r>
              <a:rPr lang="en-US" sz="2400">
                <a:latin typeface="Calibri" pitchFamily="34" charset="0"/>
              </a:rPr>
              <a:t>htm </a:t>
            </a:r>
            <a:r>
              <a:rPr lang="ru-RU" sz="2400">
                <a:latin typeface="Calibri" pitchFamily="34" charset="0"/>
              </a:rPr>
              <a:t>		</a:t>
            </a:r>
            <a:endParaRPr lang="ru-RU" sz="2400">
              <a:solidFill>
                <a:srgbClr val="FF0000"/>
              </a:solidFill>
              <a:latin typeface="Calibri" pitchFamily="34" charset="0"/>
            </a:endParaRPr>
          </a:p>
          <a:p>
            <a:endParaRPr lang="ru-RU">
              <a:latin typeface="Calibri" pitchFamily="34" charset="0"/>
            </a:endParaRPr>
          </a:p>
        </p:txBody>
      </p:sp>
      <p:sp>
        <p:nvSpPr>
          <p:cNvPr id="91138" name="TextBox 2"/>
          <p:cNvSpPr txBox="1">
            <a:spLocks noChangeArrowheads="1"/>
          </p:cNvSpPr>
          <p:nvPr/>
        </p:nvSpPr>
        <p:spPr bwMode="auto">
          <a:xfrm>
            <a:off x="323850" y="333375"/>
            <a:ext cx="6408738" cy="822325"/>
          </a:xfrm>
          <a:prstGeom prst="rect">
            <a:avLst/>
          </a:prstGeom>
          <a:noFill/>
          <a:ln w="9525">
            <a:noFill/>
            <a:miter lim="800000"/>
            <a:headEnd/>
            <a:tailEnd/>
          </a:ln>
        </p:spPr>
        <p:txBody>
          <a:bodyPr>
            <a:spAutoFit/>
          </a:bodyPr>
          <a:lstStyle/>
          <a:p>
            <a:r>
              <a:rPr lang="ru-RU" sz="2400">
                <a:latin typeface="Calibri" pitchFamily="34" charset="0"/>
              </a:rPr>
              <a:t>Проверь себя.</a:t>
            </a:r>
            <a:r>
              <a:rPr lang="ru-RU" sz="2400"/>
              <a:t> </a:t>
            </a:r>
            <a:r>
              <a:rPr lang="ru-RU" sz="2400">
                <a:latin typeface="Calibri" pitchFamily="34" charset="0"/>
              </a:rPr>
              <a:t>Реши аналогичные задания и сверь с ответом.</a:t>
            </a:r>
          </a:p>
        </p:txBody>
      </p:sp>
      <p:sp>
        <p:nvSpPr>
          <p:cNvPr id="93189" name="Rectangle 5"/>
          <p:cNvSpPr>
            <a:spLocks noChangeArrowheads="1"/>
          </p:cNvSpPr>
          <p:nvPr/>
        </p:nvSpPr>
        <p:spPr bwMode="auto">
          <a:xfrm>
            <a:off x="4284663" y="6308725"/>
            <a:ext cx="2143125" cy="366713"/>
          </a:xfrm>
          <a:prstGeom prst="rect">
            <a:avLst/>
          </a:prstGeom>
          <a:noFill/>
          <a:ln w="9525">
            <a:noFill/>
            <a:miter lim="800000"/>
            <a:headEnd/>
            <a:tailEnd/>
          </a:ln>
        </p:spPr>
        <p:txBody>
          <a:bodyPr wrap="none">
            <a:spAutoFit/>
          </a:bodyPr>
          <a:lstStyle/>
          <a:p>
            <a:r>
              <a:rPr lang="ru-RU" b="1">
                <a:solidFill>
                  <a:srgbClr val="FF0000"/>
                </a:solidFill>
              </a:rPr>
              <a:t>Ответ: БЕАДВГЖ</a:t>
            </a:r>
          </a:p>
        </p:txBody>
      </p:sp>
      <p:pic>
        <p:nvPicPr>
          <p:cNvPr id="91140" name="Picture 5" descr="гот к экз"/>
          <p:cNvPicPr>
            <a:picLocks noChangeAspect="1" noChangeArrowheads="1"/>
          </p:cNvPicPr>
          <p:nvPr/>
        </p:nvPicPr>
        <p:blipFill>
          <a:blip r:embed="rId2" cstate="print"/>
          <a:srcRect/>
          <a:stretch>
            <a:fillRect/>
          </a:stretch>
        </p:blipFill>
        <p:spPr bwMode="auto">
          <a:xfrm>
            <a:off x="7451725" y="5445125"/>
            <a:ext cx="1692275" cy="1168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31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189"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TextBox 1"/>
          <p:cNvSpPr txBox="1">
            <a:spLocks noChangeArrowheads="1"/>
          </p:cNvSpPr>
          <p:nvPr/>
        </p:nvSpPr>
        <p:spPr bwMode="auto">
          <a:xfrm>
            <a:off x="323850" y="333375"/>
            <a:ext cx="8569325" cy="5170488"/>
          </a:xfrm>
          <a:prstGeom prst="rect">
            <a:avLst/>
          </a:prstGeom>
          <a:noFill/>
          <a:ln w="9525">
            <a:noFill/>
            <a:miter lim="800000"/>
            <a:headEnd/>
            <a:tailEnd/>
          </a:ln>
        </p:spPr>
        <p:txBody>
          <a:bodyPr>
            <a:spAutoFit/>
          </a:bodyPr>
          <a:lstStyle/>
          <a:p>
            <a:r>
              <a:rPr lang="ru-RU" sz="2400" u="sng">
                <a:latin typeface="Calibri" pitchFamily="34" charset="0"/>
              </a:rPr>
              <a:t>Задание В18.</a:t>
            </a:r>
          </a:p>
          <a:p>
            <a:endParaRPr lang="ru-RU" sz="2400">
              <a:latin typeface="Calibri" pitchFamily="34" charset="0"/>
            </a:endParaRPr>
          </a:p>
          <a:p>
            <a:r>
              <a:rPr lang="ru-RU" sz="2400">
                <a:latin typeface="Calibri" pitchFamily="34" charset="0"/>
              </a:rPr>
              <a:t>В таблице приведены запросы к поисковому серверу. Расположите обозначения запросов в порядке возрастания количества страниц, которые найдет поисковый сервер по каждому запросу. Для обозначения логической операции «ИЛИ» в запросе используется символ </a:t>
            </a:r>
            <a:r>
              <a:rPr lang="ru-RU" sz="2400">
                <a:latin typeface="Calibri" pitchFamily="34" charset="0"/>
                <a:sym typeface="Symbol" pitchFamily="18" charset="2"/>
              </a:rPr>
              <a:t></a:t>
            </a:r>
            <a:r>
              <a:rPr lang="ru-RU" sz="2400">
                <a:latin typeface="Calibri" pitchFamily="34" charset="0"/>
              </a:rPr>
              <a:t>, а для логической операции «И» - &amp;.</a:t>
            </a:r>
          </a:p>
          <a:p>
            <a:endParaRPr lang="ru-RU" sz="2400">
              <a:latin typeface="Calibri" pitchFamily="34" charset="0"/>
            </a:endParaRPr>
          </a:p>
          <a:p>
            <a:r>
              <a:rPr lang="ru-RU" sz="2400">
                <a:latin typeface="Calibri" pitchFamily="34" charset="0"/>
              </a:rPr>
              <a:t>А) Пушкин </a:t>
            </a:r>
            <a:r>
              <a:rPr lang="ru-RU" sz="2400">
                <a:latin typeface="Calibri" pitchFamily="34" charset="0"/>
                <a:sym typeface="Symbol" pitchFamily="18" charset="2"/>
              </a:rPr>
              <a:t></a:t>
            </a:r>
            <a:r>
              <a:rPr lang="ru-RU" sz="2400">
                <a:latin typeface="Calibri" pitchFamily="34" charset="0"/>
              </a:rPr>
              <a:t> Евгений </a:t>
            </a:r>
            <a:r>
              <a:rPr lang="ru-RU" sz="2400">
                <a:latin typeface="Calibri" pitchFamily="34" charset="0"/>
                <a:sym typeface="Symbol" pitchFamily="18" charset="2"/>
              </a:rPr>
              <a:t></a:t>
            </a:r>
            <a:r>
              <a:rPr lang="ru-RU" sz="2400">
                <a:latin typeface="Calibri" pitchFamily="34" charset="0"/>
              </a:rPr>
              <a:t> Онегин</a:t>
            </a:r>
          </a:p>
          <a:p>
            <a:r>
              <a:rPr lang="ru-RU" sz="2400">
                <a:latin typeface="Calibri" pitchFamily="34" charset="0"/>
              </a:rPr>
              <a:t>Б)  Пушкин </a:t>
            </a:r>
            <a:r>
              <a:rPr lang="ru-RU" sz="2400">
                <a:latin typeface="Calibri" pitchFamily="34" charset="0"/>
                <a:sym typeface="Symbol" pitchFamily="18" charset="2"/>
              </a:rPr>
              <a:t></a:t>
            </a:r>
            <a:r>
              <a:rPr lang="ru-RU" sz="2400">
                <a:latin typeface="Calibri" pitchFamily="34" charset="0"/>
              </a:rPr>
              <a:t> Онегин</a:t>
            </a:r>
          </a:p>
          <a:p>
            <a:r>
              <a:rPr lang="ru-RU" sz="2400">
                <a:latin typeface="Calibri" pitchFamily="34" charset="0"/>
              </a:rPr>
              <a:t>В) Пушкин  &amp; Евгений &amp; Онегин</a:t>
            </a:r>
          </a:p>
          <a:p>
            <a:r>
              <a:rPr lang="ru-RU" sz="2400">
                <a:latin typeface="Calibri" pitchFamily="34" charset="0"/>
              </a:rPr>
              <a:t>Г) Пушкин &amp; Онегин</a:t>
            </a:r>
          </a:p>
          <a:p>
            <a:endParaRPr lang="ru-RU">
              <a:latin typeface="Calibri" pitchFamily="34" charset="0"/>
            </a:endParaRPr>
          </a:p>
        </p:txBody>
      </p:sp>
      <p:pic>
        <p:nvPicPr>
          <p:cNvPr id="92162" name="Picture 3" descr="гот к экз"/>
          <p:cNvPicPr>
            <a:picLocks noChangeAspect="1" noChangeArrowheads="1"/>
          </p:cNvPicPr>
          <p:nvPr/>
        </p:nvPicPr>
        <p:blipFill>
          <a:blip r:embed="rId2" cstate="print"/>
          <a:srcRect/>
          <a:stretch>
            <a:fillRect/>
          </a:stretch>
        </p:blipFill>
        <p:spPr bwMode="auto">
          <a:xfrm>
            <a:off x="7451725" y="5445125"/>
            <a:ext cx="1692275" cy="1168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TextBox 1"/>
          <p:cNvSpPr txBox="1">
            <a:spLocks noChangeArrowheads="1"/>
          </p:cNvSpPr>
          <p:nvPr/>
        </p:nvSpPr>
        <p:spPr bwMode="auto">
          <a:xfrm>
            <a:off x="323850" y="692150"/>
            <a:ext cx="8208963" cy="5313363"/>
          </a:xfrm>
          <a:prstGeom prst="rect">
            <a:avLst/>
          </a:prstGeom>
          <a:noFill/>
          <a:ln w="9525">
            <a:noFill/>
            <a:miter lim="800000"/>
            <a:headEnd/>
            <a:tailEnd/>
          </a:ln>
        </p:spPr>
        <p:txBody>
          <a:bodyPr>
            <a:spAutoFit/>
          </a:bodyPr>
          <a:lstStyle/>
          <a:p>
            <a:pPr>
              <a:lnSpc>
                <a:spcPct val="130000"/>
              </a:lnSpc>
            </a:pPr>
            <a:r>
              <a:rPr lang="ru-RU" sz="2400">
                <a:latin typeface="Calibri" pitchFamily="34" charset="0"/>
              </a:rPr>
              <a:t>Анализируем запросы. </a:t>
            </a:r>
          </a:p>
          <a:p>
            <a:pPr>
              <a:lnSpc>
                <a:spcPct val="130000"/>
              </a:lnSpc>
            </a:pPr>
            <a:r>
              <a:rPr lang="ru-RU" sz="2400">
                <a:latin typeface="Calibri" pitchFamily="34" charset="0"/>
              </a:rPr>
              <a:t>Под обозначением В) присутствует три условия, которые должны выполняться одновременно. Ясно, что таких страниц будет меньше всего. Несколько больше страниц будет найдено по запросу, в котором должны выполняться одновременно два условия – это запрос Г). Еще больше страниц найдется по условию Б), где ищется одно слово из двух возможных (логическое «ИЛИ»). И, наконец, наибольшее число страниц будет найдено по запросу А), где количество найденных страниц будет самым большим. </a:t>
            </a:r>
            <a:endParaRPr lang="ru-RU" sz="2400" b="1">
              <a:solidFill>
                <a:srgbClr val="FF0000"/>
              </a:solidFill>
              <a:latin typeface="Calibri" pitchFamily="34" charset="0"/>
            </a:endParaRPr>
          </a:p>
        </p:txBody>
      </p:sp>
      <p:sp>
        <p:nvSpPr>
          <p:cNvPr id="93186" name="Text Box 4"/>
          <p:cNvSpPr txBox="1">
            <a:spLocks noChangeArrowheads="1"/>
          </p:cNvSpPr>
          <p:nvPr/>
        </p:nvSpPr>
        <p:spPr bwMode="auto">
          <a:xfrm>
            <a:off x="1331913" y="6237288"/>
            <a:ext cx="2449512" cy="366712"/>
          </a:xfrm>
          <a:prstGeom prst="rect">
            <a:avLst/>
          </a:prstGeom>
          <a:noFill/>
          <a:ln w="9525">
            <a:noFill/>
            <a:miter lim="800000"/>
            <a:headEnd/>
            <a:tailEnd/>
          </a:ln>
        </p:spPr>
        <p:txBody>
          <a:bodyPr>
            <a:spAutoFit/>
          </a:bodyPr>
          <a:lstStyle/>
          <a:p>
            <a:pPr>
              <a:spcBef>
                <a:spcPct val="50000"/>
              </a:spcBef>
            </a:pPr>
            <a:endParaRPr lang="ru-RU"/>
          </a:p>
        </p:txBody>
      </p:sp>
      <p:sp>
        <p:nvSpPr>
          <p:cNvPr id="93187" name="Text Box 5"/>
          <p:cNvSpPr txBox="1">
            <a:spLocks noChangeArrowheads="1"/>
          </p:cNvSpPr>
          <p:nvPr/>
        </p:nvSpPr>
        <p:spPr bwMode="auto">
          <a:xfrm>
            <a:off x="3563938" y="5995988"/>
            <a:ext cx="2160587" cy="862012"/>
          </a:xfrm>
          <a:prstGeom prst="rect">
            <a:avLst/>
          </a:prstGeom>
          <a:noFill/>
          <a:ln w="9525">
            <a:noFill/>
            <a:miter lim="800000"/>
            <a:headEnd/>
            <a:tailEnd/>
          </a:ln>
        </p:spPr>
        <p:txBody>
          <a:bodyPr>
            <a:spAutoFit/>
          </a:bodyPr>
          <a:lstStyle/>
          <a:p>
            <a:pPr>
              <a:lnSpc>
                <a:spcPct val="130000"/>
              </a:lnSpc>
            </a:pPr>
            <a:r>
              <a:rPr lang="ru-RU" b="1">
                <a:solidFill>
                  <a:srgbClr val="FF0000"/>
                </a:solidFill>
              </a:rPr>
              <a:t>Ответ: ГБА</a:t>
            </a:r>
          </a:p>
          <a:p>
            <a:pPr>
              <a:spcBef>
                <a:spcPct val="50000"/>
              </a:spcBef>
            </a:pPr>
            <a:endParaRPr lang="ru-RU"/>
          </a:p>
        </p:txBody>
      </p:sp>
      <p:pic>
        <p:nvPicPr>
          <p:cNvPr id="93188" name="Picture 5" descr="гот к экз"/>
          <p:cNvPicPr>
            <a:picLocks noChangeAspect="1" noChangeArrowheads="1"/>
          </p:cNvPicPr>
          <p:nvPr/>
        </p:nvPicPr>
        <p:blipFill>
          <a:blip r:embed="rId2" cstate="print"/>
          <a:srcRect/>
          <a:stretch>
            <a:fillRect/>
          </a:stretch>
        </p:blipFill>
        <p:spPr bwMode="auto">
          <a:xfrm>
            <a:off x="7451725" y="5445125"/>
            <a:ext cx="1692275" cy="1168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TextBox 1"/>
          <p:cNvSpPr txBox="1">
            <a:spLocks noChangeArrowheads="1"/>
          </p:cNvSpPr>
          <p:nvPr/>
        </p:nvSpPr>
        <p:spPr bwMode="auto">
          <a:xfrm>
            <a:off x="395288" y="333375"/>
            <a:ext cx="6913562" cy="5934075"/>
          </a:xfrm>
          <a:prstGeom prst="rect">
            <a:avLst/>
          </a:prstGeom>
          <a:noFill/>
          <a:ln w="9525">
            <a:noFill/>
            <a:miter lim="800000"/>
            <a:headEnd/>
            <a:tailEnd/>
          </a:ln>
        </p:spPr>
        <p:txBody>
          <a:bodyPr>
            <a:spAutoFit/>
          </a:bodyPr>
          <a:lstStyle/>
          <a:p>
            <a:r>
              <a:rPr lang="ru-RU" sz="2400">
                <a:latin typeface="Calibri" pitchFamily="34" charset="0"/>
              </a:rPr>
              <a:t>Проверь себя.</a:t>
            </a:r>
            <a:r>
              <a:rPr lang="ru-RU" sz="2400"/>
              <a:t> </a:t>
            </a:r>
            <a:r>
              <a:rPr lang="ru-RU" sz="2400">
                <a:latin typeface="Calibri" pitchFamily="34" charset="0"/>
              </a:rPr>
              <a:t>Реши аналогичные задания и сверь с ответом.</a:t>
            </a:r>
          </a:p>
          <a:p>
            <a:r>
              <a:rPr lang="ru-RU" sz="2400">
                <a:latin typeface="Calibri" pitchFamily="34" charset="0"/>
              </a:rPr>
              <a:t> 1. 	А) Рим  &amp; Париж &amp; Лондон </a:t>
            </a:r>
          </a:p>
          <a:p>
            <a:r>
              <a:rPr lang="ru-RU" sz="2400">
                <a:latin typeface="Calibri" pitchFamily="34" charset="0"/>
              </a:rPr>
              <a:t>	Б) Лондон </a:t>
            </a:r>
            <a:r>
              <a:rPr lang="ru-RU" sz="2400">
                <a:latin typeface="Calibri" pitchFamily="34" charset="0"/>
                <a:sym typeface="Symbol" pitchFamily="18" charset="2"/>
              </a:rPr>
              <a:t></a:t>
            </a:r>
            <a:r>
              <a:rPr lang="ru-RU" sz="2400">
                <a:latin typeface="Calibri" pitchFamily="34" charset="0"/>
              </a:rPr>
              <a:t> Рим</a:t>
            </a:r>
          </a:p>
          <a:p>
            <a:r>
              <a:rPr lang="ru-RU" sz="2400">
                <a:latin typeface="Calibri" pitchFamily="34" charset="0"/>
              </a:rPr>
              <a:t>	В) Рим &amp; Лондон</a:t>
            </a:r>
          </a:p>
          <a:p>
            <a:r>
              <a:rPr lang="ru-RU" sz="2400">
                <a:latin typeface="Calibri" pitchFamily="34" charset="0"/>
              </a:rPr>
              <a:t>	Г) Рим </a:t>
            </a:r>
            <a:r>
              <a:rPr lang="ru-RU" sz="2400">
                <a:latin typeface="Calibri" pitchFamily="34" charset="0"/>
                <a:sym typeface="Symbol" pitchFamily="18" charset="2"/>
              </a:rPr>
              <a:t></a:t>
            </a:r>
            <a:r>
              <a:rPr lang="ru-RU" sz="2400">
                <a:latin typeface="Calibri" pitchFamily="34" charset="0"/>
              </a:rPr>
              <a:t> Париж </a:t>
            </a:r>
            <a:r>
              <a:rPr lang="ru-RU" sz="2400">
                <a:latin typeface="Calibri" pitchFamily="34" charset="0"/>
                <a:sym typeface="Symbol" pitchFamily="18" charset="2"/>
              </a:rPr>
              <a:t></a:t>
            </a:r>
            <a:r>
              <a:rPr lang="ru-RU" sz="2400">
                <a:latin typeface="Calibri" pitchFamily="34" charset="0"/>
              </a:rPr>
              <a:t> Лондон		</a:t>
            </a:r>
            <a:endParaRPr lang="ru-RU" sz="2400">
              <a:solidFill>
                <a:srgbClr val="FF0000"/>
              </a:solidFill>
              <a:latin typeface="Calibri" pitchFamily="34" charset="0"/>
            </a:endParaRPr>
          </a:p>
          <a:p>
            <a:r>
              <a:rPr lang="ru-RU" sz="2400">
                <a:latin typeface="Calibri" pitchFamily="34" charset="0"/>
              </a:rPr>
              <a:t> </a:t>
            </a:r>
          </a:p>
          <a:p>
            <a:r>
              <a:rPr lang="ru-RU" sz="2400">
                <a:latin typeface="Calibri" pitchFamily="34" charset="0"/>
              </a:rPr>
              <a:t>2. 	А) ядро</a:t>
            </a:r>
          </a:p>
          <a:p>
            <a:r>
              <a:rPr lang="ru-RU" sz="2400">
                <a:latin typeface="Calibri" pitchFamily="34" charset="0"/>
              </a:rPr>
              <a:t>	Б) ядро &amp; атом </a:t>
            </a:r>
          </a:p>
          <a:p>
            <a:r>
              <a:rPr lang="ru-RU" sz="2400">
                <a:latin typeface="Calibri" pitchFamily="34" charset="0"/>
              </a:rPr>
              <a:t>	В) ядро  &amp; атом &amp; формула</a:t>
            </a:r>
          </a:p>
          <a:p>
            <a:r>
              <a:rPr lang="ru-RU" sz="2400">
                <a:latin typeface="Calibri" pitchFamily="34" charset="0"/>
              </a:rPr>
              <a:t>	Г) ядро </a:t>
            </a:r>
            <a:r>
              <a:rPr lang="ru-RU" sz="2400">
                <a:latin typeface="Calibri" pitchFamily="34" charset="0"/>
                <a:sym typeface="Symbol" pitchFamily="18" charset="2"/>
              </a:rPr>
              <a:t></a:t>
            </a:r>
            <a:r>
              <a:rPr lang="ru-RU" sz="2400">
                <a:latin typeface="Calibri" pitchFamily="34" charset="0"/>
              </a:rPr>
              <a:t> атом				</a:t>
            </a:r>
            <a:endParaRPr lang="ru-RU" sz="2400">
              <a:solidFill>
                <a:srgbClr val="FF0000"/>
              </a:solidFill>
              <a:latin typeface="Calibri" pitchFamily="34" charset="0"/>
            </a:endParaRPr>
          </a:p>
          <a:p>
            <a:r>
              <a:rPr lang="ru-RU" sz="2400">
                <a:latin typeface="Calibri" pitchFamily="34" charset="0"/>
              </a:rPr>
              <a:t> </a:t>
            </a:r>
          </a:p>
          <a:p>
            <a:r>
              <a:rPr lang="ru-RU" sz="2400">
                <a:latin typeface="Calibri" pitchFamily="34" charset="0"/>
              </a:rPr>
              <a:t>3. 	А) литература </a:t>
            </a:r>
            <a:r>
              <a:rPr lang="ru-RU" sz="2400">
                <a:latin typeface="Calibri" pitchFamily="34" charset="0"/>
                <a:sym typeface="Symbol" pitchFamily="18" charset="2"/>
              </a:rPr>
              <a:t></a:t>
            </a:r>
            <a:r>
              <a:rPr lang="ru-RU" sz="2400">
                <a:latin typeface="Calibri" pitchFamily="34" charset="0"/>
              </a:rPr>
              <a:t> история </a:t>
            </a:r>
            <a:r>
              <a:rPr lang="ru-RU" sz="2400">
                <a:latin typeface="Calibri" pitchFamily="34" charset="0"/>
                <a:sym typeface="Symbol" pitchFamily="18" charset="2"/>
              </a:rPr>
              <a:t></a:t>
            </a:r>
            <a:r>
              <a:rPr lang="ru-RU" sz="2400">
                <a:latin typeface="Calibri" pitchFamily="34" charset="0"/>
              </a:rPr>
              <a:t> экзамен</a:t>
            </a:r>
          </a:p>
          <a:p>
            <a:r>
              <a:rPr lang="ru-RU" sz="2400">
                <a:latin typeface="Calibri" pitchFamily="34" charset="0"/>
              </a:rPr>
              <a:t>	Б) экзамен &amp; литература </a:t>
            </a:r>
          </a:p>
          <a:p>
            <a:r>
              <a:rPr lang="ru-RU" sz="2400">
                <a:latin typeface="Calibri" pitchFamily="34" charset="0"/>
              </a:rPr>
              <a:t>	В) экзамен </a:t>
            </a:r>
            <a:r>
              <a:rPr lang="ru-RU" sz="2400">
                <a:latin typeface="Calibri" pitchFamily="34" charset="0"/>
                <a:sym typeface="Symbol" pitchFamily="18" charset="2"/>
              </a:rPr>
              <a:t></a:t>
            </a:r>
            <a:r>
              <a:rPr lang="ru-RU" sz="2400">
                <a:latin typeface="Calibri" pitchFamily="34" charset="0"/>
              </a:rPr>
              <a:t> история </a:t>
            </a:r>
          </a:p>
          <a:p>
            <a:r>
              <a:rPr lang="ru-RU" sz="2400">
                <a:latin typeface="Calibri" pitchFamily="34" charset="0"/>
              </a:rPr>
              <a:t>	Г) история  &amp; литература &amp; экзамен</a:t>
            </a:r>
            <a:endParaRPr lang="ru-RU">
              <a:solidFill>
                <a:srgbClr val="FF0000"/>
              </a:solidFill>
              <a:latin typeface="Calibri" pitchFamily="34" charset="0"/>
            </a:endParaRPr>
          </a:p>
        </p:txBody>
      </p:sp>
      <p:sp>
        <p:nvSpPr>
          <p:cNvPr id="96260" name="Rectangle 4"/>
          <p:cNvSpPr>
            <a:spLocks noChangeArrowheads="1"/>
          </p:cNvSpPr>
          <p:nvPr/>
        </p:nvSpPr>
        <p:spPr bwMode="auto">
          <a:xfrm>
            <a:off x="6300788" y="2205038"/>
            <a:ext cx="1620837" cy="366712"/>
          </a:xfrm>
          <a:prstGeom prst="rect">
            <a:avLst/>
          </a:prstGeom>
          <a:noFill/>
          <a:ln w="9525">
            <a:noFill/>
            <a:miter lim="800000"/>
            <a:headEnd/>
            <a:tailEnd/>
          </a:ln>
        </p:spPr>
        <p:txBody>
          <a:bodyPr wrap="none">
            <a:spAutoFit/>
          </a:bodyPr>
          <a:lstStyle/>
          <a:p>
            <a:r>
              <a:rPr lang="ru-RU" b="1">
                <a:solidFill>
                  <a:srgbClr val="FF0000"/>
                </a:solidFill>
              </a:rPr>
              <a:t>Ответ: АВБГ</a:t>
            </a:r>
          </a:p>
        </p:txBody>
      </p:sp>
      <p:sp>
        <p:nvSpPr>
          <p:cNvPr id="96261" name="Rectangle 5"/>
          <p:cNvSpPr>
            <a:spLocks noChangeArrowheads="1"/>
          </p:cNvSpPr>
          <p:nvPr/>
        </p:nvSpPr>
        <p:spPr bwMode="auto">
          <a:xfrm>
            <a:off x="6443663" y="3644900"/>
            <a:ext cx="1620837" cy="366713"/>
          </a:xfrm>
          <a:prstGeom prst="rect">
            <a:avLst/>
          </a:prstGeom>
          <a:noFill/>
          <a:ln w="9525">
            <a:noFill/>
            <a:miter lim="800000"/>
            <a:headEnd/>
            <a:tailEnd/>
          </a:ln>
        </p:spPr>
        <p:txBody>
          <a:bodyPr wrap="none">
            <a:spAutoFit/>
          </a:bodyPr>
          <a:lstStyle/>
          <a:p>
            <a:r>
              <a:rPr lang="ru-RU" b="1">
                <a:solidFill>
                  <a:srgbClr val="FF0000"/>
                </a:solidFill>
              </a:rPr>
              <a:t>Ответ: ВБАГ</a:t>
            </a:r>
          </a:p>
        </p:txBody>
      </p:sp>
      <p:sp>
        <p:nvSpPr>
          <p:cNvPr id="96262" name="Rectangle 6"/>
          <p:cNvSpPr>
            <a:spLocks noChangeArrowheads="1"/>
          </p:cNvSpPr>
          <p:nvPr/>
        </p:nvSpPr>
        <p:spPr bwMode="auto">
          <a:xfrm>
            <a:off x="6804025" y="5300663"/>
            <a:ext cx="1620838" cy="366712"/>
          </a:xfrm>
          <a:prstGeom prst="rect">
            <a:avLst/>
          </a:prstGeom>
          <a:noFill/>
          <a:ln w="9525">
            <a:noFill/>
            <a:miter lim="800000"/>
            <a:headEnd/>
            <a:tailEnd/>
          </a:ln>
        </p:spPr>
        <p:txBody>
          <a:bodyPr wrap="none">
            <a:spAutoFit/>
          </a:bodyPr>
          <a:lstStyle/>
          <a:p>
            <a:r>
              <a:rPr lang="ru-RU" b="1">
                <a:solidFill>
                  <a:srgbClr val="FF0000"/>
                </a:solidFill>
              </a:rPr>
              <a:t>Ответ: ГБВА</a:t>
            </a:r>
          </a:p>
        </p:txBody>
      </p:sp>
      <p:pic>
        <p:nvPicPr>
          <p:cNvPr id="94213" name="Picture 6" descr="гот к экз"/>
          <p:cNvPicPr>
            <a:picLocks noChangeAspect="1" noChangeArrowheads="1"/>
          </p:cNvPicPr>
          <p:nvPr/>
        </p:nvPicPr>
        <p:blipFill>
          <a:blip r:embed="rId3" cstate="print"/>
          <a:srcRect/>
          <a:stretch>
            <a:fillRect/>
          </a:stretch>
        </p:blipFill>
        <p:spPr bwMode="auto">
          <a:xfrm>
            <a:off x="7451725" y="5689600"/>
            <a:ext cx="1692275" cy="1168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626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6261">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626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60"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7" name="Picture 4" descr="iFTIUH1FG"/>
          <p:cNvPicPr>
            <a:picLocks noChangeAspect="1" noChangeArrowheads="1"/>
          </p:cNvPicPr>
          <p:nvPr/>
        </p:nvPicPr>
        <p:blipFill>
          <a:blip r:embed="rId2" cstate="print"/>
          <a:srcRect/>
          <a:stretch>
            <a:fillRect/>
          </a:stretch>
        </p:blipFill>
        <p:spPr bwMode="auto">
          <a:xfrm>
            <a:off x="827088" y="549275"/>
            <a:ext cx="7416800" cy="5556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TextBox 1"/>
          <p:cNvSpPr txBox="1">
            <a:spLocks noChangeArrowheads="1"/>
          </p:cNvSpPr>
          <p:nvPr/>
        </p:nvSpPr>
        <p:spPr bwMode="auto">
          <a:xfrm>
            <a:off x="684213" y="404813"/>
            <a:ext cx="8280400" cy="2801937"/>
          </a:xfrm>
          <a:prstGeom prst="rect">
            <a:avLst/>
          </a:prstGeom>
          <a:noFill/>
          <a:ln w="9525">
            <a:noFill/>
            <a:miter lim="800000"/>
            <a:headEnd/>
            <a:tailEnd/>
          </a:ln>
        </p:spPr>
        <p:txBody>
          <a:bodyPr>
            <a:spAutoFit/>
          </a:bodyPr>
          <a:lstStyle/>
          <a:p>
            <a:pPr>
              <a:lnSpc>
                <a:spcPct val="200000"/>
              </a:lnSpc>
            </a:pPr>
            <a:r>
              <a:rPr lang="ru-RU" sz="3200">
                <a:latin typeface="Calibri" pitchFamily="34" charset="0"/>
              </a:rPr>
              <a:t>Источники:</a:t>
            </a:r>
          </a:p>
          <a:p>
            <a:pPr>
              <a:lnSpc>
                <a:spcPct val="200000"/>
              </a:lnSpc>
              <a:buFont typeface="Arial" charset="0"/>
              <a:buChar char="•"/>
            </a:pPr>
            <a:r>
              <a:rPr lang="ru-RU" sz="2400">
                <a:latin typeface="Calibri" pitchFamily="34" charset="0"/>
                <a:hlinkClick r:id="rId2"/>
              </a:rPr>
              <a:t> </a:t>
            </a:r>
            <a:r>
              <a:rPr lang="en-US" sz="2400">
                <a:latin typeface="Calibri" pitchFamily="34" charset="0"/>
                <a:hlinkClick r:id="rId2"/>
              </a:rPr>
              <a:t>http://www.fipi.ru/</a:t>
            </a:r>
            <a:endParaRPr lang="ru-RU" sz="2400">
              <a:latin typeface="Calibri" pitchFamily="34" charset="0"/>
            </a:endParaRPr>
          </a:p>
          <a:p>
            <a:pPr>
              <a:lnSpc>
                <a:spcPct val="200000"/>
              </a:lnSpc>
              <a:buFont typeface="Arial" charset="0"/>
              <a:buChar char="•"/>
            </a:pPr>
            <a:r>
              <a:rPr lang="ru-RU" sz="2400">
                <a:latin typeface="Calibri" pitchFamily="34" charset="0"/>
              </a:rPr>
              <a:t>Демоверсия </a:t>
            </a:r>
            <a:r>
              <a:rPr lang="ru-RU" sz="2400"/>
              <a:t>ОГЭ</a:t>
            </a:r>
            <a:r>
              <a:rPr lang="ru-RU" sz="2400">
                <a:latin typeface="Calibri" pitchFamily="34" charset="0"/>
              </a:rPr>
              <a:t>-</a:t>
            </a:r>
            <a:r>
              <a:rPr lang="ru-RU" sz="2400"/>
              <a:t>2016</a:t>
            </a:r>
            <a:r>
              <a:rPr lang="ru-RU" sz="2400">
                <a:latin typeface="Calibri" pitchFamily="34" charset="0"/>
              </a:rPr>
              <a:t>. Информатика</a:t>
            </a:r>
          </a:p>
          <a:p>
            <a:endParaRPr lang="ru-RU">
              <a:latin typeface="Calibri" pitchFamily="34" charset="0"/>
            </a:endParaRPr>
          </a:p>
        </p:txBody>
      </p:sp>
      <p:pic>
        <p:nvPicPr>
          <p:cNvPr id="97282" name="Picture 3" descr="0d5fa593"/>
          <p:cNvPicPr>
            <a:picLocks noChangeAspect="1" noChangeArrowheads="1"/>
          </p:cNvPicPr>
          <p:nvPr/>
        </p:nvPicPr>
        <p:blipFill>
          <a:blip r:embed="rId3" cstate="print"/>
          <a:srcRect/>
          <a:stretch>
            <a:fillRect/>
          </a:stretch>
        </p:blipFill>
        <p:spPr bwMode="auto">
          <a:xfrm>
            <a:off x="2339975" y="3068638"/>
            <a:ext cx="4248150" cy="35766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extBox 1"/>
          <p:cNvSpPr txBox="1">
            <a:spLocks noChangeArrowheads="1"/>
          </p:cNvSpPr>
          <p:nvPr/>
        </p:nvSpPr>
        <p:spPr bwMode="auto">
          <a:xfrm>
            <a:off x="468313" y="209550"/>
            <a:ext cx="8351837" cy="6278563"/>
          </a:xfrm>
          <a:prstGeom prst="rect">
            <a:avLst/>
          </a:prstGeom>
          <a:noFill/>
          <a:ln w="9525">
            <a:noFill/>
            <a:miter lim="800000"/>
            <a:headEnd/>
            <a:tailEnd/>
          </a:ln>
        </p:spPr>
        <p:txBody>
          <a:bodyPr>
            <a:spAutoFit/>
          </a:bodyPr>
          <a:lstStyle/>
          <a:p>
            <a:r>
              <a:rPr lang="ru-RU" sz="2400" u="sng">
                <a:latin typeface="Calibri" pitchFamily="34" charset="0"/>
              </a:rPr>
              <a:t>Задание В8.</a:t>
            </a:r>
            <a:endParaRPr lang="ru-RU" sz="2400">
              <a:latin typeface="Calibri" pitchFamily="34" charset="0"/>
            </a:endParaRPr>
          </a:p>
          <a:p>
            <a:r>
              <a:rPr lang="ru-RU" sz="2400">
                <a:latin typeface="Calibri" pitchFamily="34" charset="0"/>
              </a:rPr>
              <a:t> </a:t>
            </a:r>
          </a:p>
          <a:p>
            <a:r>
              <a:rPr lang="ru-RU" sz="2400">
                <a:latin typeface="Calibri" pitchFamily="34" charset="0"/>
              </a:rPr>
              <a:t>В алгоритме, записанном ниже, используются переменные </a:t>
            </a:r>
            <a:r>
              <a:rPr lang="en-US" sz="2400" b="1" i="1">
                <a:latin typeface="Calibri" pitchFamily="34" charset="0"/>
              </a:rPr>
              <a:t>a</a:t>
            </a:r>
            <a:r>
              <a:rPr lang="en-US" sz="2400">
                <a:latin typeface="Calibri" pitchFamily="34" charset="0"/>
              </a:rPr>
              <a:t> </a:t>
            </a:r>
            <a:r>
              <a:rPr lang="ru-RU" sz="2400">
                <a:latin typeface="Calibri" pitchFamily="34" charset="0"/>
              </a:rPr>
              <a:t>и </a:t>
            </a:r>
            <a:r>
              <a:rPr lang="en-US" sz="2400" b="1" i="1">
                <a:latin typeface="Calibri" pitchFamily="34" charset="0"/>
              </a:rPr>
              <a:t>b</a:t>
            </a:r>
            <a:r>
              <a:rPr lang="ru-RU" sz="2400">
                <a:latin typeface="Calibri" pitchFamily="34" charset="0"/>
              </a:rPr>
              <a:t>. </a:t>
            </a:r>
          </a:p>
          <a:p>
            <a:r>
              <a:rPr lang="ru-RU" sz="2400">
                <a:latin typeface="Calibri" pitchFamily="34" charset="0"/>
              </a:rPr>
              <a:t>Символ  «:=»  обозначает операцию присваивания, знаки «+», «-», «*» и «/» – операции сложения,  вычитания, умножения и деления. Правила выполнения операций и порядок действий соответствуют правилам арифметики. </a:t>
            </a:r>
          </a:p>
          <a:p>
            <a:r>
              <a:rPr lang="ru-RU" sz="2400">
                <a:latin typeface="Calibri" pitchFamily="34" charset="0"/>
              </a:rPr>
              <a:t>Определите значение переменной </a:t>
            </a:r>
            <a:r>
              <a:rPr lang="ru-RU" sz="2400" b="1" i="1">
                <a:latin typeface="Calibri" pitchFamily="34" charset="0"/>
              </a:rPr>
              <a:t>а</a:t>
            </a:r>
            <a:r>
              <a:rPr lang="ru-RU" sz="2400">
                <a:latin typeface="Calibri" pitchFamily="34" charset="0"/>
              </a:rPr>
              <a:t> после выполнения данного алгоритма:</a:t>
            </a:r>
          </a:p>
          <a:p>
            <a:r>
              <a:rPr lang="en-US" sz="2400">
                <a:latin typeface="Calibri" pitchFamily="34" charset="0"/>
              </a:rPr>
              <a:t>a</a:t>
            </a:r>
            <a:r>
              <a:rPr lang="ru-RU" sz="2400">
                <a:latin typeface="Calibri" pitchFamily="34" charset="0"/>
              </a:rPr>
              <a:t>:=3</a:t>
            </a:r>
          </a:p>
          <a:p>
            <a:r>
              <a:rPr lang="en-US" sz="2400">
                <a:latin typeface="Calibri" pitchFamily="34" charset="0"/>
              </a:rPr>
              <a:t>b</a:t>
            </a:r>
            <a:r>
              <a:rPr lang="ru-RU" sz="2400">
                <a:latin typeface="Calibri" pitchFamily="34" charset="0"/>
              </a:rPr>
              <a:t>:=2</a:t>
            </a:r>
          </a:p>
          <a:p>
            <a:r>
              <a:rPr lang="en-US" sz="2400">
                <a:latin typeface="Calibri" pitchFamily="34" charset="0"/>
              </a:rPr>
              <a:t>b</a:t>
            </a:r>
            <a:r>
              <a:rPr lang="ru-RU" sz="2400">
                <a:latin typeface="Calibri" pitchFamily="34" charset="0"/>
              </a:rPr>
              <a:t>:=9+</a:t>
            </a:r>
            <a:r>
              <a:rPr lang="en-US" sz="2400">
                <a:latin typeface="Calibri" pitchFamily="34" charset="0"/>
              </a:rPr>
              <a:t>a</a:t>
            </a:r>
            <a:r>
              <a:rPr lang="ru-RU" sz="2400">
                <a:latin typeface="Calibri" pitchFamily="34" charset="0"/>
              </a:rPr>
              <a:t>*</a:t>
            </a:r>
            <a:r>
              <a:rPr lang="en-US" sz="2400">
                <a:latin typeface="Calibri" pitchFamily="34" charset="0"/>
              </a:rPr>
              <a:t>b</a:t>
            </a:r>
            <a:endParaRPr lang="ru-RU" sz="2400">
              <a:latin typeface="Calibri" pitchFamily="34" charset="0"/>
            </a:endParaRPr>
          </a:p>
          <a:p>
            <a:r>
              <a:rPr lang="en-US" sz="2400">
                <a:latin typeface="Calibri" pitchFamily="34" charset="0"/>
              </a:rPr>
              <a:t>a</a:t>
            </a:r>
            <a:r>
              <a:rPr lang="ru-RU" sz="2400">
                <a:latin typeface="Calibri" pitchFamily="34" charset="0"/>
              </a:rPr>
              <a:t>:=</a:t>
            </a:r>
            <a:r>
              <a:rPr lang="en-US" sz="2400">
                <a:latin typeface="Calibri" pitchFamily="34" charset="0"/>
              </a:rPr>
              <a:t>b</a:t>
            </a:r>
            <a:r>
              <a:rPr lang="ru-RU" sz="2400">
                <a:latin typeface="Calibri" pitchFamily="34" charset="0"/>
              </a:rPr>
              <a:t>/5*</a:t>
            </a:r>
            <a:r>
              <a:rPr lang="en-US" sz="2400">
                <a:latin typeface="Calibri" pitchFamily="34" charset="0"/>
              </a:rPr>
              <a:t>a</a:t>
            </a:r>
            <a:endParaRPr lang="ru-RU" sz="2400">
              <a:latin typeface="Calibri" pitchFamily="34" charset="0"/>
            </a:endParaRPr>
          </a:p>
          <a:p>
            <a:r>
              <a:rPr lang="ru-RU" sz="2400">
                <a:latin typeface="Calibri" pitchFamily="34" charset="0"/>
              </a:rPr>
              <a:t>В ответе укажите одно целое число – значение переменной </a:t>
            </a:r>
            <a:r>
              <a:rPr lang="ru-RU" sz="2400" b="1" i="1">
                <a:latin typeface="Calibri" pitchFamily="34" charset="0"/>
              </a:rPr>
              <a:t>а</a:t>
            </a:r>
            <a:r>
              <a:rPr lang="ru-RU" sz="2400">
                <a:latin typeface="Calibri" pitchFamily="34" charset="0"/>
              </a:rPr>
              <a:t>.</a:t>
            </a:r>
          </a:p>
          <a:p>
            <a:r>
              <a:rPr lang="ru-RU" sz="2400">
                <a:latin typeface="Calibri" pitchFamily="34" charset="0"/>
              </a:rPr>
              <a:t>Ответ:  _______________</a:t>
            </a:r>
          </a:p>
          <a:p>
            <a:endParaRPr lang="ru-RU">
              <a:latin typeface="Calibri" pitchFamily="34" charset="0"/>
            </a:endParaRPr>
          </a:p>
        </p:txBody>
      </p:sp>
      <p:pic>
        <p:nvPicPr>
          <p:cNvPr id="18434" name="Picture 3" descr="гот к экз"/>
          <p:cNvPicPr>
            <a:picLocks noChangeAspect="1" noChangeArrowheads="1"/>
          </p:cNvPicPr>
          <p:nvPr/>
        </p:nvPicPr>
        <p:blipFill>
          <a:blip r:embed="rId2" cstate="print"/>
          <a:srcRect/>
          <a:stretch>
            <a:fillRect/>
          </a:stretch>
        </p:blipFill>
        <p:spPr bwMode="auto">
          <a:xfrm>
            <a:off x="7451725" y="5373688"/>
            <a:ext cx="1692275" cy="1168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4" name="TextBox 1"/>
          <p:cNvSpPr txBox="1">
            <a:spLocks noChangeArrowheads="1"/>
          </p:cNvSpPr>
          <p:nvPr/>
        </p:nvSpPr>
        <p:spPr bwMode="auto">
          <a:xfrm>
            <a:off x="611188" y="692150"/>
            <a:ext cx="7561262" cy="6208713"/>
          </a:xfrm>
          <a:prstGeom prst="rect">
            <a:avLst/>
          </a:prstGeom>
          <a:noFill/>
          <a:ln w="9525">
            <a:noFill/>
            <a:miter lim="800000"/>
            <a:headEnd/>
            <a:tailEnd/>
          </a:ln>
        </p:spPr>
        <p:txBody>
          <a:bodyPr>
            <a:spAutoFit/>
          </a:bodyPr>
          <a:lstStyle/>
          <a:p>
            <a:pPr>
              <a:lnSpc>
                <a:spcPct val="150000"/>
              </a:lnSpc>
            </a:pPr>
            <a:r>
              <a:rPr lang="ru-RU" sz="2400">
                <a:latin typeface="Calibri" pitchFamily="34" charset="0"/>
              </a:rPr>
              <a:t>Задачи такого плана на первый взгляд кажутся простыми. Но во втором выражении кроется «подводный камень» – оно требует особой внимательности. При поверхностном прочтении выражения часто ошибочно видят формулу               вместо правильной  </a:t>
            </a:r>
          </a:p>
          <a:p>
            <a:endParaRPr lang="ru-RU" sz="2400">
              <a:latin typeface="Calibri" pitchFamily="34" charset="0"/>
            </a:endParaRPr>
          </a:p>
          <a:p>
            <a:r>
              <a:rPr lang="ru-RU" sz="2400">
                <a:latin typeface="Calibri" pitchFamily="34" charset="0"/>
              </a:rPr>
              <a:t>Далее остается только сделать вычисления и записать ответ именно для той переменной, о которой говорится в задании.</a:t>
            </a:r>
          </a:p>
          <a:p>
            <a:r>
              <a:rPr lang="en-US" sz="2400">
                <a:latin typeface="Calibri" pitchFamily="34" charset="0"/>
              </a:rPr>
              <a:t>b = 9 + 3 * 2		b = 15	</a:t>
            </a:r>
            <a:endParaRPr lang="ru-RU" sz="2400">
              <a:latin typeface="Calibri" pitchFamily="34" charset="0"/>
            </a:endParaRPr>
          </a:p>
          <a:p>
            <a:r>
              <a:rPr lang="en-US" sz="2400">
                <a:latin typeface="Calibri" pitchFamily="34" charset="0"/>
              </a:rPr>
              <a:t>a = (15 / 5) * 3	a = 9</a:t>
            </a:r>
            <a:endParaRPr lang="ru-RU" sz="2400">
              <a:latin typeface="Calibri" pitchFamily="34" charset="0"/>
            </a:endParaRPr>
          </a:p>
          <a:p>
            <a:r>
              <a:rPr lang="ru-RU" sz="2400" b="1">
                <a:solidFill>
                  <a:srgbClr val="FF0000"/>
                </a:solidFill>
                <a:latin typeface="Calibri" pitchFamily="34" charset="0"/>
              </a:rPr>
              <a:t>Ответ</a:t>
            </a:r>
            <a:r>
              <a:rPr lang="en-US" sz="2400" b="1">
                <a:solidFill>
                  <a:srgbClr val="FF0000"/>
                </a:solidFill>
                <a:latin typeface="Calibri" pitchFamily="34" charset="0"/>
              </a:rPr>
              <a:t>: </a:t>
            </a:r>
            <a:r>
              <a:rPr lang="ru-RU" sz="2400" b="1">
                <a:solidFill>
                  <a:srgbClr val="FF0000"/>
                </a:solidFill>
                <a:latin typeface="Calibri" pitchFamily="34" charset="0"/>
              </a:rPr>
              <a:t>а</a:t>
            </a:r>
            <a:r>
              <a:rPr lang="en-US" sz="2400" b="1">
                <a:solidFill>
                  <a:srgbClr val="FF0000"/>
                </a:solidFill>
                <a:latin typeface="Calibri" pitchFamily="34" charset="0"/>
              </a:rPr>
              <a:t> = 9</a:t>
            </a:r>
            <a:endParaRPr lang="ru-RU" sz="2400" b="1">
              <a:solidFill>
                <a:srgbClr val="FF0000"/>
              </a:solidFill>
              <a:latin typeface="Calibri" pitchFamily="34" charset="0"/>
            </a:endParaRPr>
          </a:p>
          <a:p>
            <a:endParaRPr lang="ru-RU" b="1">
              <a:latin typeface="Calibri" pitchFamily="34" charset="0"/>
            </a:endParaRPr>
          </a:p>
        </p:txBody>
      </p:sp>
      <p:sp>
        <p:nvSpPr>
          <p:cNvPr id="51205" name="TextBox 2"/>
          <p:cNvSpPr txBox="1">
            <a:spLocks noChangeArrowheads="1"/>
          </p:cNvSpPr>
          <p:nvPr/>
        </p:nvSpPr>
        <p:spPr bwMode="auto">
          <a:xfrm>
            <a:off x="611188" y="260350"/>
            <a:ext cx="2736850" cy="461963"/>
          </a:xfrm>
          <a:prstGeom prst="rect">
            <a:avLst/>
          </a:prstGeom>
          <a:noFill/>
          <a:ln w="9525">
            <a:noFill/>
            <a:miter lim="800000"/>
            <a:headEnd/>
            <a:tailEnd/>
          </a:ln>
        </p:spPr>
        <p:txBody>
          <a:bodyPr>
            <a:spAutoFit/>
          </a:bodyPr>
          <a:lstStyle/>
          <a:p>
            <a:r>
              <a:rPr lang="ru-RU" sz="2400">
                <a:latin typeface="Calibri" pitchFamily="34" charset="0"/>
              </a:rPr>
              <a:t>Решение задачи:</a:t>
            </a:r>
          </a:p>
        </p:txBody>
      </p:sp>
      <p:graphicFrame>
        <p:nvGraphicFramePr>
          <p:cNvPr id="51202" name="Object 2"/>
          <p:cNvGraphicFramePr>
            <a:graphicFrameLocks noChangeAspect="1"/>
          </p:cNvGraphicFramePr>
          <p:nvPr/>
        </p:nvGraphicFramePr>
        <p:xfrm>
          <a:off x="6443663" y="2997200"/>
          <a:ext cx="977900" cy="723900"/>
        </p:xfrm>
        <a:graphic>
          <a:graphicData uri="http://schemas.openxmlformats.org/presentationml/2006/ole">
            <p:oleObj spid="_x0000_s51202" name="Формула" r:id="rId3" imgW="977760" imgH="723600" progId="Equation.3">
              <p:embed/>
            </p:oleObj>
          </a:graphicData>
        </a:graphic>
      </p:graphicFrame>
      <p:graphicFrame>
        <p:nvGraphicFramePr>
          <p:cNvPr id="51203" name="Object 3"/>
          <p:cNvGraphicFramePr>
            <a:graphicFrameLocks noChangeAspect="1"/>
          </p:cNvGraphicFramePr>
          <p:nvPr/>
        </p:nvGraphicFramePr>
        <p:xfrm>
          <a:off x="3348038" y="3500438"/>
          <a:ext cx="990600" cy="723900"/>
        </p:xfrm>
        <a:graphic>
          <a:graphicData uri="http://schemas.openxmlformats.org/presentationml/2006/ole">
            <p:oleObj spid="_x0000_s51203" name="Формула" r:id="rId4" imgW="990360" imgH="723600" progId="Equation.3">
              <p:embed/>
            </p:oleObj>
          </a:graphicData>
        </a:graphic>
      </p:graphicFrame>
      <p:pic>
        <p:nvPicPr>
          <p:cNvPr id="51206" name="Picture 7" descr="гот к экз"/>
          <p:cNvPicPr>
            <a:picLocks noChangeAspect="1" noChangeArrowheads="1"/>
          </p:cNvPicPr>
          <p:nvPr/>
        </p:nvPicPr>
        <p:blipFill>
          <a:blip r:embed="rId5" cstate="print"/>
          <a:srcRect/>
          <a:stretch>
            <a:fillRect/>
          </a:stretch>
        </p:blipFill>
        <p:spPr bwMode="auto">
          <a:xfrm>
            <a:off x="6804025" y="5157788"/>
            <a:ext cx="2016125" cy="13922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extBox 1"/>
          <p:cNvSpPr txBox="1">
            <a:spLocks noChangeArrowheads="1"/>
          </p:cNvSpPr>
          <p:nvPr/>
        </p:nvSpPr>
        <p:spPr bwMode="auto">
          <a:xfrm>
            <a:off x="827088" y="620713"/>
            <a:ext cx="7200900" cy="1552575"/>
          </a:xfrm>
          <a:prstGeom prst="rect">
            <a:avLst/>
          </a:prstGeom>
          <a:noFill/>
          <a:ln w="9525">
            <a:noFill/>
            <a:miter lim="800000"/>
            <a:headEnd/>
            <a:tailEnd/>
          </a:ln>
        </p:spPr>
        <p:txBody>
          <a:bodyPr>
            <a:spAutoFit/>
          </a:bodyPr>
          <a:lstStyle/>
          <a:p>
            <a:r>
              <a:rPr lang="ru-RU" sz="2400">
                <a:latin typeface="Calibri" pitchFamily="34" charset="0"/>
              </a:rPr>
              <a:t>Проверь себя</a:t>
            </a:r>
          </a:p>
          <a:p>
            <a:endParaRPr lang="ru-RU" sz="2400">
              <a:latin typeface="Calibri" pitchFamily="34" charset="0"/>
            </a:endParaRPr>
          </a:p>
          <a:p>
            <a:r>
              <a:rPr lang="ru-RU" sz="2400">
                <a:latin typeface="Calibri" pitchFamily="34" charset="0"/>
              </a:rPr>
              <a:t>Реши аналогичное задание для следующих алгоритмов и сверь с ответом:</a:t>
            </a:r>
            <a:endParaRPr lang="ru-RU">
              <a:latin typeface="Calibri" pitchFamily="34" charset="0"/>
            </a:endParaRPr>
          </a:p>
        </p:txBody>
      </p:sp>
      <p:graphicFrame>
        <p:nvGraphicFramePr>
          <p:cNvPr id="52236" name="Group 12"/>
          <p:cNvGraphicFramePr>
            <a:graphicFrameLocks noGrp="1"/>
          </p:cNvGraphicFramePr>
          <p:nvPr/>
        </p:nvGraphicFramePr>
        <p:xfrm>
          <a:off x="900113" y="2349500"/>
          <a:ext cx="7129462" cy="2808288"/>
        </p:xfrm>
        <a:graphic>
          <a:graphicData uri="http://schemas.openxmlformats.org/drawingml/2006/table">
            <a:tbl>
              <a:tblPr/>
              <a:tblGrid>
                <a:gridCol w="2520950"/>
                <a:gridCol w="2303462"/>
                <a:gridCol w="2305050"/>
              </a:tblGrid>
              <a:tr h="2808288">
                <a:tc>
                  <a:txBody>
                    <a:bodyPr/>
                    <a:lstStyle/>
                    <a:p>
                      <a:pPr marL="0" marR="0" lvl="0" indent="0" algn="l" defTabSz="914400" rtl="0" eaLnBrk="1" fontAlgn="base" latinLnBrk="0" hangingPunct="1">
                        <a:lnSpc>
                          <a:spcPct val="15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Arial" charset="0"/>
                        </a:rPr>
                        <a:t>a:=3</a:t>
                      </a:r>
                      <a:endParaRPr kumimoji="0" lang="ru-RU" sz="2200" b="0" i="0" u="none" strike="noStrike" cap="none" normalizeH="0" baseline="0" smtClean="0">
                        <a:ln>
                          <a:noFill/>
                        </a:ln>
                        <a:solidFill>
                          <a:schemeClr val="tx1"/>
                        </a:solidFill>
                        <a:effectLst/>
                        <a:latin typeface="Arial" charset="0"/>
                        <a:cs typeface="Arial" charset="0"/>
                      </a:endParaRPr>
                    </a:p>
                    <a:p>
                      <a:pPr marL="0" marR="0" lvl="0" indent="0" algn="l" defTabSz="914400" rtl="0" eaLnBrk="1" fontAlgn="base" latinLnBrk="0" hangingPunct="1">
                        <a:lnSpc>
                          <a:spcPct val="15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Arial" charset="0"/>
                        </a:rPr>
                        <a:t>b:=4+2*a</a:t>
                      </a:r>
                      <a:endParaRPr kumimoji="0" lang="ru-RU" sz="2200" b="0" i="0" u="none" strike="noStrike" cap="none" normalizeH="0" baseline="0" smtClean="0">
                        <a:ln>
                          <a:noFill/>
                        </a:ln>
                        <a:solidFill>
                          <a:schemeClr val="tx1"/>
                        </a:solidFill>
                        <a:effectLst/>
                        <a:latin typeface="Arial" charset="0"/>
                        <a:cs typeface="Arial" charset="0"/>
                      </a:endParaRPr>
                    </a:p>
                    <a:p>
                      <a:pPr marL="0" marR="0" lvl="0" indent="0" algn="l" defTabSz="914400" rtl="0" eaLnBrk="1" fontAlgn="base" latinLnBrk="0" hangingPunct="1">
                        <a:lnSpc>
                          <a:spcPct val="15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Arial" charset="0"/>
                        </a:rPr>
                        <a:t>a:=b/2*a</a:t>
                      </a:r>
                      <a:endParaRPr kumimoji="0" lang="ru-RU" sz="2200" b="0" i="0" u="none" strike="noStrike" cap="none" normalizeH="0" baseline="0" smtClean="0">
                        <a:ln>
                          <a:noFill/>
                        </a:ln>
                        <a:solidFill>
                          <a:schemeClr val="tx1"/>
                        </a:solidFill>
                        <a:effectLst/>
                        <a:latin typeface="Arial" charset="0"/>
                        <a:cs typeface="Arial" charset="0"/>
                      </a:endParaRPr>
                    </a:p>
                    <a:p>
                      <a:pPr marL="0" marR="0" lvl="0" indent="0" algn="l" defTabSz="914400" rtl="0" eaLnBrk="1" fontAlgn="base" latinLnBrk="0" hangingPunct="1">
                        <a:lnSpc>
                          <a:spcPct val="15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Arial" charset="0"/>
                        </a:rPr>
                        <a:t>a=?</a:t>
                      </a:r>
                      <a:endParaRPr kumimoji="0" lang="ru-RU" sz="2200" b="0" i="0" u="none" strike="noStrike" cap="none" normalizeH="0" baseline="0" smtClean="0">
                        <a:ln>
                          <a:noFill/>
                        </a:ln>
                        <a:solidFill>
                          <a:schemeClr val="tx1"/>
                        </a:solidFill>
                        <a:effectLst/>
                        <a:latin typeface="Arial" charset="0"/>
                        <a:cs typeface="Arial" charset="0"/>
                      </a:endParaRPr>
                    </a:p>
                    <a:p>
                      <a:pPr marL="0" marR="0" lvl="0" indent="0" algn="l" defTabSz="914400" rtl="0" eaLnBrk="1" fontAlgn="base" latinLnBrk="0" hangingPunct="1">
                        <a:lnSpc>
                          <a:spcPct val="150000"/>
                        </a:lnSpc>
                        <a:spcBef>
                          <a:spcPct val="0"/>
                        </a:spcBef>
                        <a:spcAft>
                          <a:spcPct val="0"/>
                        </a:spcAft>
                        <a:buClr>
                          <a:schemeClr val="accent1"/>
                        </a:buClr>
                        <a:buSzPct val="65000"/>
                        <a:buFont typeface="Wingdings" pitchFamily="2" charset="2"/>
                        <a:buNone/>
                        <a:tabLst/>
                      </a:pPr>
                      <a:endParaRPr kumimoji="0" lang="ru-RU" sz="2200" b="0" i="0" u="none" strike="noStrike" cap="none" normalizeH="0" baseline="0" smtClean="0">
                        <a:ln>
                          <a:noFill/>
                        </a:ln>
                        <a:solidFill>
                          <a:srgbClr val="FF0000"/>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5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Arial" charset="0"/>
                        </a:rPr>
                        <a:t>a:=7</a:t>
                      </a:r>
                      <a:endParaRPr kumimoji="0" lang="ru-RU" sz="2200" b="0" i="0" u="none" strike="noStrike" cap="none" normalizeH="0" baseline="0" smtClean="0">
                        <a:ln>
                          <a:noFill/>
                        </a:ln>
                        <a:solidFill>
                          <a:schemeClr val="tx1"/>
                        </a:solidFill>
                        <a:effectLst/>
                        <a:latin typeface="Arial" charset="0"/>
                        <a:cs typeface="Arial" charset="0"/>
                      </a:endParaRPr>
                    </a:p>
                    <a:p>
                      <a:pPr marL="0" marR="0" lvl="0" indent="0" algn="l" defTabSz="914400" rtl="0" eaLnBrk="1" fontAlgn="base" latinLnBrk="0" hangingPunct="1">
                        <a:lnSpc>
                          <a:spcPct val="15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Arial" charset="0"/>
                        </a:rPr>
                        <a:t>b:=7+9*a</a:t>
                      </a:r>
                      <a:endParaRPr kumimoji="0" lang="ru-RU" sz="2200" b="0" i="0" u="none" strike="noStrike" cap="none" normalizeH="0" baseline="0" smtClean="0">
                        <a:ln>
                          <a:noFill/>
                        </a:ln>
                        <a:solidFill>
                          <a:schemeClr val="tx1"/>
                        </a:solidFill>
                        <a:effectLst/>
                        <a:latin typeface="Arial" charset="0"/>
                        <a:cs typeface="Arial" charset="0"/>
                      </a:endParaRPr>
                    </a:p>
                    <a:p>
                      <a:pPr marL="0" marR="0" lvl="0" indent="0" algn="l" defTabSz="914400" rtl="0" eaLnBrk="1" fontAlgn="base" latinLnBrk="0" hangingPunct="1">
                        <a:lnSpc>
                          <a:spcPct val="15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Arial" charset="0"/>
                        </a:rPr>
                        <a:t>a:=b/7*a/5</a:t>
                      </a:r>
                      <a:endParaRPr kumimoji="0" lang="ru-RU" sz="2200" b="0" i="0" u="none" strike="noStrike" cap="none" normalizeH="0" baseline="0" smtClean="0">
                        <a:ln>
                          <a:noFill/>
                        </a:ln>
                        <a:solidFill>
                          <a:schemeClr val="tx1"/>
                        </a:solidFill>
                        <a:effectLst/>
                        <a:latin typeface="Arial" charset="0"/>
                        <a:cs typeface="Arial" charset="0"/>
                      </a:endParaRPr>
                    </a:p>
                    <a:p>
                      <a:pPr marL="0" marR="0" lvl="0" indent="0" algn="l" defTabSz="914400" rtl="0" eaLnBrk="1" fontAlgn="base" latinLnBrk="0" hangingPunct="1">
                        <a:lnSpc>
                          <a:spcPct val="15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Arial" charset="0"/>
                        </a:rPr>
                        <a:t>a=?</a:t>
                      </a:r>
                      <a:endParaRPr kumimoji="0" lang="ru-RU" sz="2200" b="0" i="0" u="none" strike="noStrike" cap="none" normalizeH="0" baseline="0" smtClean="0">
                        <a:ln>
                          <a:noFill/>
                        </a:ln>
                        <a:solidFill>
                          <a:schemeClr val="tx1"/>
                        </a:solidFill>
                        <a:effectLst/>
                        <a:latin typeface="Arial" charset="0"/>
                        <a:cs typeface="Arial" charset="0"/>
                      </a:endParaRPr>
                    </a:p>
                    <a:p>
                      <a:pPr marL="0" marR="0" lvl="0" indent="0" algn="l" defTabSz="914400" rtl="0" eaLnBrk="1" fontAlgn="base" latinLnBrk="0" hangingPunct="1">
                        <a:lnSpc>
                          <a:spcPct val="150000"/>
                        </a:lnSpc>
                        <a:spcBef>
                          <a:spcPct val="0"/>
                        </a:spcBef>
                        <a:spcAft>
                          <a:spcPct val="0"/>
                        </a:spcAft>
                        <a:buClr>
                          <a:schemeClr val="accent1"/>
                        </a:buClr>
                        <a:buSzPct val="65000"/>
                        <a:buFont typeface="Wingdings" pitchFamily="2" charset="2"/>
                        <a:buNone/>
                        <a:tabLst/>
                      </a:pPr>
                      <a:endParaRPr kumimoji="0" lang="ru-RU" sz="2200" b="0" i="0" u="none" strike="noStrike" cap="none" normalizeH="0" baseline="0" smtClean="0">
                        <a:ln>
                          <a:noFill/>
                        </a:ln>
                        <a:solidFill>
                          <a:srgbClr val="FF0000"/>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5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Arial" charset="0"/>
                        </a:rPr>
                        <a:t>a:=-2</a:t>
                      </a:r>
                      <a:endParaRPr kumimoji="0" lang="ru-RU" sz="2200" b="0" i="0" u="none" strike="noStrike" cap="none" normalizeH="0" baseline="0" smtClean="0">
                        <a:ln>
                          <a:noFill/>
                        </a:ln>
                        <a:solidFill>
                          <a:schemeClr val="tx1"/>
                        </a:solidFill>
                        <a:effectLst/>
                        <a:latin typeface="Arial" charset="0"/>
                        <a:cs typeface="Arial" charset="0"/>
                      </a:endParaRPr>
                    </a:p>
                    <a:p>
                      <a:pPr marL="0" marR="0" lvl="0" indent="0" algn="l" defTabSz="914400" rtl="0" eaLnBrk="1" fontAlgn="base" latinLnBrk="0" hangingPunct="1">
                        <a:lnSpc>
                          <a:spcPct val="15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Arial" charset="0"/>
                        </a:rPr>
                        <a:t>b:=(-8)/2*a</a:t>
                      </a:r>
                      <a:endParaRPr kumimoji="0" lang="ru-RU" sz="2200" b="0" i="0" u="none" strike="noStrike" cap="none" normalizeH="0" baseline="0" smtClean="0">
                        <a:ln>
                          <a:noFill/>
                        </a:ln>
                        <a:solidFill>
                          <a:schemeClr val="tx1"/>
                        </a:solidFill>
                        <a:effectLst/>
                        <a:latin typeface="Arial" charset="0"/>
                        <a:cs typeface="Arial" charset="0"/>
                      </a:endParaRPr>
                    </a:p>
                    <a:p>
                      <a:pPr marL="0" marR="0" lvl="0" indent="0" algn="l" defTabSz="914400" rtl="0" eaLnBrk="1" fontAlgn="base" latinLnBrk="0" hangingPunct="1">
                        <a:lnSpc>
                          <a:spcPct val="15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Arial" charset="0"/>
                        </a:rPr>
                        <a:t>a:=b/4/a*9</a:t>
                      </a:r>
                      <a:endParaRPr kumimoji="0" lang="ru-RU" sz="2200" b="0" i="0" u="none" strike="noStrike" cap="none" normalizeH="0" baseline="0" smtClean="0">
                        <a:ln>
                          <a:noFill/>
                        </a:ln>
                        <a:solidFill>
                          <a:schemeClr val="tx1"/>
                        </a:solidFill>
                        <a:effectLst/>
                        <a:latin typeface="Arial" charset="0"/>
                        <a:cs typeface="Arial" charset="0"/>
                      </a:endParaRPr>
                    </a:p>
                    <a:p>
                      <a:pPr marL="0" marR="0" lvl="0" indent="0" algn="l" defTabSz="914400" rtl="0" eaLnBrk="1" fontAlgn="base" latinLnBrk="0" hangingPunct="1">
                        <a:lnSpc>
                          <a:spcPct val="150000"/>
                        </a:lnSpc>
                        <a:spcBef>
                          <a:spcPct val="0"/>
                        </a:spcBef>
                        <a:spcAft>
                          <a:spcPct val="0"/>
                        </a:spcAft>
                        <a:buClr>
                          <a:schemeClr val="accent1"/>
                        </a:buClr>
                        <a:buSzPct val="65000"/>
                        <a:buFont typeface="Wingdings" pitchFamily="2" charset="2"/>
                        <a:buNone/>
                        <a:tabLst/>
                      </a:pPr>
                      <a:r>
                        <a:rPr kumimoji="0" lang="en-US" sz="2200" b="0" i="0" u="none" strike="noStrike" cap="none" normalizeH="0" baseline="0" smtClean="0">
                          <a:ln>
                            <a:noFill/>
                          </a:ln>
                          <a:solidFill>
                            <a:schemeClr val="tx1"/>
                          </a:solidFill>
                          <a:effectLst/>
                          <a:latin typeface="Arial" charset="0"/>
                          <a:cs typeface="Arial" charset="0"/>
                        </a:rPr>
                        <a:t>a=?</a:t>
                      </a:r>
                      <a:endParaRPr kumimoji="0" lang="ru-RU" sz="2200" b="0" i="0" u="none" strike="noStrike" cap="none" normalizeH="0" baseline="0" smtClean="0">
                        <a:ln>
                          <a:noFill/>
                        </a:ln>
                        <a:solidFill>
                          <a:schemeClr val="tx1"/>
                        </a:solidFill>
                        <a:effectLst/>
                        <a:latin typeface="Arial" charset="0"/>
                        <a:cs typeface="Arial" charset="0"/>
                      </a:endParaRPr>
                    </a:p>
                    <a:p>
                      <a:pPr marL="0" marR="0" lvl="0" indent="0" algn="l" defTabSz="914400" rtl="0" eaLnBrk="1" fontAlgn="base" latinLnBrk="0" hangingPunct="1">
                        <a:lnSpc>
                          <a:spcPct val="150000"/>
                        </a:lnSpc>
                        <a:spcBef>
                          <a:spcPct val="0"/>
                        </a:spcBef>
                        <a:spcAft>
                          <a:spcPct val="0"/>
                        </a:spcAft>
                        <a:buClr>
                          <a:schemeClr val="accent1"/>
                        </a:buClr>
                        <a:buSzPct val="65000"/>
                        <a:buFont typeface="Wingdings" pitchFamily="2" charset="2"/>
                        <a:buNone/>
                        <a:tabLst/>
                      </a:pPr>
                      <a:endParaRPr kumimoji="0" lang="ru-RU" sz="2200" b="0" i="0" u="none" strike="noStrike" cap="none" normalizeH="0" baseline="0" smtClean="0">
                        <a:ln>
                          <a:noFill/>
                        </a:ln>
                        <a:solidFill>
                          <a:srgbClr val="FF0000"/>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bl>
          </a:graphicData>
        </a:graphic>
      </p:graphicFrame>
      <p:sp>
        <p:nvSpPr>
          <p:cNvPr id="52233" name="Rectangle 9"/>
          <p:cNvSpPr>
            <a:spLocks noChangeArrowheads="1"/>
          </p:cNvSpPr>
          <p:nvPr/>
        </p:nvSpPr>
        <p:spPr bwMode="auto">
          <a:xfrm>
            <a:off x="323850" y="5589588"/>
            <a:ext cx="1509713" cy="366712"/>
          </a:xfrm>
          <a:prstGeom prst="rect">
            <a:avLst/>
          </a:prstGeom>
          <a:noFill/>
          <a:ln w="9525">
            <a:noFill/>
            <a:miter lim="800000"/>
            <a:headEnd/>
            <a:tailEnd/>
          </a:ln>
        </p:spPr>
        <p:txBody>
          <a:bodyPr wrap="none">
            <a:spAutoFit/>
          </a:bodyPr>
          <a:lstStyle/>
          <a:p>
            <a:r>
              <a:rPr lang="ru-RU" b="1">
                <a:solidFill>
                  <a:srgbClr val="FF0000"/>
                </a:solidFill>
              </a:rPr>
              <a:t>Ответ</a:t>
            </a:r>
            <a:r>
              <a:rPr lang="en-US" b="1">
                <a:solidFill>
                  <a:srgbClr val="FF0000"/>
                </a:solidFill>
              </a:rPr>
              <a:t>: a=15</a:t>
            </a:r>
            <a:endParaRPr lang="ru-RU" b="1">
              <a:solidFill>
                <a:srgbClr val="FF0000"/>
              </a:solidFill>
            </a:endParaRPr>
          </a:p>
        </p:txBody>
      </p:sp>
      <p:sp>
        <p:nvSpPr>
          <p:cNvPr id="52235" name="Rectangle 11"/>
          <p:cNvSpPr>
            <a:spLocks noChangeArrowheads="1"/>
          </p:cNvSpPr>
          <p:nvPr/>
        </p:nvSpPr>
        <p:spPr bwMode="auto">
          <a:xfrm>
            <a:off x="3132138" y="5661025"/>
            <a:ext cx="1509712" cy="366713"/>
          </a:xfrm>
          <a:prstGeom prst="rect">
            <a:avLst/>
          </a:prstGeom>
          <a:noFill/>
          <a:ln w="9525">
            <a:noFill/>
            <a:miter lim="800000"/>
            <a:headEnd/>
            <a:tailEnd/>
          </a:ln>
        </p:spPr>
        <p:txBody>
          <a:bodyPr wrap="none">
            <a:spAutoFit/>
          </a:bodyPr>
          <a:lstStyle/>
          <a:p>
            <a:r>
              <a:rPr lang="ru-RU" b="1">
                <a:solidFill>
                  <a:srgbClr val="FF0000"/>
                </a:solidFill>
              </a:rPr>
              <a:t>Ответ</a:t>
            </a:r>
            <a:r>
              <a:rPr lang="en-US" b="1">
                <a:solidFill>
                  <a:srgbClr val="FF0000"/>
                </a:solidFill>
              </a:rPr>
              <a:t>: a=14</a:t>
            </a:r>
            <a:endParaRPr lang="ru-RU" b="1">
              <a:solidFill>
                <a:srgbClr val="FF0000"/>
              </a:solidFill>
            </a:endParaRPr>
          </a:p>
        </p:txBody>
      </p:sp>
      <p:sp>
        <p:nvSpPr>
          <p:cNvPr id="52237" name="Rectangle 13"/>
          <p:cNvSpPr>
            <a:spLocks noChangeArrowheads="1"/>
          </p:cNvSpPr>
          <p:nvPr/>
        </p:nvSpPr>
        <p:spPr bwMode="auto">
          <a:xfrm>
            <a:off x="5867400" y="5734050"/>
            <a:ext cx="1458913" cy="366713"/>
          </a:xfrm>
          <a:prstGeom prst="rect">
            <a:avLst/>
          </a:prstGeom>
          <a:noFill/>
          <a:ln w="9525">
            <a:noFill/>
            <a:miter lim="800000"/>
            <a:headEnd/>
            <a:tailEnd/>
          </a:ln>
        </p:spPr>
        <p:txBody>
          <a:bodyPr wrap="none">
            <a:spAutoFit/>
          </a:bodyPr>
          <a:lstStyle/>
          <a:p>
            <a:r>
              <a:rPr lang="ru-RU" b="1">
                <a:solidFill>
                  <a:srgbClr val="FF0000"/>
                </a:solidFill>
              </a:rPr>
              <a:t>Ответ</a:t>
            </a:r>
            <a:r>
              <a:rPr lang="en-US" b="1">
                <a:solidFill>
                  <a:srgbClr val="FF0000"/>
                </a:solidFill>
              </a:rPr>
              <a:t>: a=-9</a:t>
            </a:r>
            <a:endParaRPr lang="ru-RU" b="1">
              <a:solidFill>
                <a:srgbClr val="FF0000"/>
              </a:solidFill>
            </a:endParaRPr>
          </a:p>
        </p:txBody>
      </p:sp>
      <p:pic>
        <p:nvPicPr>
          <p:cNvPr id="2" name="Picture 13" descr="гот к экз"/>
          <p:cNvPicPr>
            <a:picLocks noChangeAspect="1" noChangeArrowheads="1"/>
          </p:cNvPicPr>
          <p:nvPr/>
        </p:nvPicPr>
        <p:blipFill>
          <a:blip r:embed="rId2" cstate="print"/>
          <a:srcRect/>
          <a:stretch>
            <a:fillRect/>
          </a:stretch>
        </p:blipFill>
        <p:spPr bwMode="auto">
          <a:xfrm>
            <a:off x="7235825" y="5373688"/>
            <a:ext cx="1908175" cy="13176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3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223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223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3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ChangeArrowheads="1"/>
          </p:cNvSpPr>
          <p:nvPr/>
        </p:nvSpPr>
        <p:spPr bwMode="auto">
          <a:xfrm>
            <a:off x="323850" y="188913"/>
            <a:ext cx="2087563" cy="738187"/>
          </a:xfrm>
          <a:prstGeom prst="rect">
            <a:avLst/>
          </a:prstGeom>
          <a:noFill/>
          <a:ln w="9525">
            <a:noFill/>
            <a:miter lim="800000"/>
            <a:headEnd/>
            <a:tailEnd/>
          </a:ln>
        </p:spPr>
        <p:txBody>
          <a:bodyPr anchor="ctr">
            <a:spAutoFit/>
          </a:bodyPr>
          <a:lstStyle/>
          <a:p>
            <a:r>
              <a:rPr lang="ru-RU" sz="2400" u="sng">
                <a:cs typeface="Times New Roman" pitchFamily="18" charset="0"/>
              </a:rPr>
              <a:t>Задание В9</a:t>
            </a:r>
            <a:endParaRPr lang="ru-RU" sz="2400"/>
          </a:p>
          <a:p>
            <a:pPr eaLnBrk="0" hangingPunct="0"/>
            <a:endParaRPr lang="ru-RU"/>
          </a:p>
        </p:txBody>
      </p:sp>
      <p:sp>
        <p:nvSpPr>
          <p:cNvPr id="53250" name="TextBox 3"/>
          <p:cNvSpPr txBox="1">
            <a:spLocks noChangeArrowheads="1"/>
          </p:cNvSpPr>
          <p:nvPr/>
        </p:nvSpPr>
        <p:spPr bwMode="auto">
          <a:xfrm>
            <a:off x="395288" y="765175"/>
            <a:ext cx="8353425" cy="830263"/>
          </a:xfrm>
          <a:prstGeom prst="rect">
            <a:avLst/>
          </a:prstGeom>
          <a:noFill/>
          <a:ln w="9525">
            <a:noFill/>
            <a:miter lim="800000"/>
            <a:headEnd/>
            <a:tailEnd/>
          </a:ln>
        </p:spPr>
        <p:txBody>
          <a:bodyPr>
            <a:spAutoFit/>
          </a:bodyPr>
          <a:lstStyle/>
          <a:p>
            <a:r>
              <a:rPr lang="ru-RU" sz="2400">
                <a:latin typeface="Calibri" pitchFamily="34" charset="0"/>
              </a:rPr>
              <a:t>Определите, что будет напечатано в результате работы следующей программы, написанной на языке Паскаль.</a:t>
            </a:r>
          </a:p>
        </p:txBody>
      </p:sp>
      <p:sp>
        <p:nvSpPr>
          <p:cNvPr id="53251" name="TextBox 5"/>
          <p:cNvSpPr txBox="1">
            <a:spLocks noChangeArrowheads="1"/>
          </p:cNvSpPr>
          <p:nvPr/>
        </p:nvSpPr>
        <p:spPr bwMode="auto">
          <a:xfrm>
            <a:off x="611188" y="1773238"/>
            <a:ext cx="3313112" cy="2676525"/>
          </a:xfrm>
          <a:prstGeom prst="rect">
            <a:avLst/>
          </a:prstGeom>
          <a:noFill/>
          <a:ln w="9525">
            <a:noFill/>
            <a:miter lim="800000"/>
            <a:headEnd/>
            <a:tailEnd/>
          </a:ln>
        </p:spPr>
        <p:txBody>
          <a:bodyPr>
            <a:spAutoFit/>
          </a:bodyPr>
          <a:lstStyle/>
          <a:p>
            <a:r>
              <a:rPr lang="en-US" sz="2400">
                <a:latin typeface="Calibri" pitchFamily="34" charset="0"/>
              </a:rPr>
              <a:t>Var s, k: integer;</a:t>
            </a:r>
          </a:p>
          <a:p>
            <a:r>
              <a:rPr lang="en-US" sz="2400">
                <a:latin typeface="Calibri" pitchFamily="34" charset="0"/>
              </a:rPr>
              <a:t>Begin</a:t>
            </a:r>
          </a:p>
          <a:p>
            <a:r>
              <a:rPr lang="en-US" sz="2400">
                <a:latin typeface="Calibri" pitchFamily="34" charset="0"/>
              </a:rPr>
              <a:t>	s:=0;</a:t>
            </a:r>
          </a:p>
          <a:p>
            <a:r>
              <a:rPr lang="en-US" sz="2400">
                <a:latin typeface="Calibri" pitchFamily="34" charset="0"/>
              </a:rPr>
              <a:t>	for k:=1 to 11 do</a:t>
            </a:r>
          </a:p>
          <a:p>
            <a:r>
              <a:rPr lang="en-US" sz="2400">
                <a:latin typeface="Calibri" pitchFamily="34" charset="0"/>
              </a:rPr>
              <a:t>	s:=s + 12;</a:t>
            </a:r>
          </a:p>
          <a:p>
            <a:r>
              <a:rPr lang="en-US" sz="2400">
                <a:latin typeface="Calibri" pitchFamily="34" charset="0"/>
              </a:rPr>
              <a:t>	write(s);</a:t>
            </a:r>
          </a:p>
          <a:p>
            <a:r>
              <a:rPr lang="en-US" sz="2400">
                <a:latin typeface="Calibri" pitchFamily="34" charset="0"/>
              </a:rPr>
              <a:t>End.</a:t>
            </a:r>
            <a:endParaRPr lang="ru-RU" sz="2400">
              <a:latin typeface="Calibri" pitchFamily="34" charset="0"/>
            </a:endParaRPr>
          </a:p>
        </p:txBody>
      </p:sp>
      <p:pic>
        <p:nvPicPr>
          <p:cNvPr id="53252" name="Picture 5" descr="гот к экз"/>
          <p:cNvPicPr>
            <a:picLocks noChangeAspect="1" noChangeArrowheads="1"/>
          </p:cNvPicPr>
          <p:nvPr/>
        </p:nvPicPr>
        <p:blipFill>
          <a:blip r:embed="rId2" cstate="print"/>
          <a:srcRect/>
          <a:stretch>
            <a:fillRect/>
          </a:stretch>
        </p:blipFill>
        <p:spPr bwMode="auto">
          <a:xfrm>
            <a:off x="6300788" y="4797425"/>
            <a:ext cx="2538412" cy="1752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extBox 1"/>
          <p:cNvSpPr txBox="1">
            <a:spLocks noChangeArrowheads="1"/>
          </p:cNvSpPr>
          <p:nvPr/>
        </p:nvSpPr>
        <p:spPr bwMode="auto">
          <a:xfrm>
            <a:off x="539750" y="981075"/>
            <a:ext cx="7561263" cy="4462463"/>
          </a:xfrm>
          <a:prstGeom prst="rect">
            <a:avLst/>
          </a:prstGeom>
          <a:noFill/>
          <a:ln w="9525">
            <a:noFill/>
            <a:miter lim="800000"/>
            <a:headEnd/>
            <a:tailEnd/>
          </a:ln>
        </p:spPr>
        <p:txBody>
          <a:bodyPr>
            <a:spAutoFit/>
          </a:bodyPr>
          <a:lstStyle/>
          <a:p>
            <a:pPr>
              <a:spcBef>
                <a:spcPts val="1200"/>
              </a:spcBef>
            </a:pPr>
            <a:r>
              <a:rPr lang="ru-RU" sz="2400">
                <a:latin typeface="Calibri" pitchFamily="34" charset="0"/>
              </a:rPr>
              <a:t>Как видно из раздела описания переменных </a:t>
            </a:r>
            <a:r>
              <a:rPr lang="ru-RU" sz="2400" b="1" i="1">
                <a:latin typeface="Calibri" pitchFamily="34" charset="0"/>
              </a:rPr>
              <a:t>var</a:t>
            </a:r>
            <a:r>
              <a:rPr lang="ru-RU" sz="2400">
                <a:latin typeface="Calibri" pitchFamily="34" charset="0"/>
              </a:rPr>
              <a:t>, в программе используются две целочисленные переменные. Одна из них – переменная </a:t>
            </a:r>
            <a:r>
              <a:rPr lang="ru-RU" sz="2400" b="1" i="1">
                <a:latin typeface="Calibri" pitchFamily="34" charset="0"/>
              </a:rPr>
              <a:t>k</a:t>
            </a:r>
            <a:r>
              <a:rPr lang="ru-RU" sz="2400">
                <a:latin typeface="Calibri" pitchFamily="34" charset="0"/>
              </a:rPr>
              <a:t> – является параметром цикла, меняя свое значение от 1 до 11. Вторая – </a:t>
            </a:r>
            <a:r>
              <a:rPr lang="ru-RU" sz="2400" b="1" i="1">
                <a:latin typeface="Calibri" pitchFamily="34" charset="0"/>
              </a:rPr>
              <a:t>s</a:t>
            </a:r>
            <a:r>
              <a:rPr lang="ru-RU" sz="2400">
                <a:latin typeface="Calibri" pitchFamily="34" charset="0"/>
              </a:rPr>
              <a:t> – используется в теле цикла для подсчета накапливаемой суммы по формуле </a:t>
            </a:r>
            <a:r>
              <a:rPr lang="ru-RU" sz="2400" b="1" i="1">
                <a:latin typeface="Calibri" pitchFamily="34" charset="0"/>
              </a:rPr>
              <a:t>s:=s+12</a:t>
            </a:r>
            <a:r>
              <a:rPr lang="ru-RU" sz="2400">
                <a:latin typeface="Calibri" pitchFamily="34" charset="0"/>
              </a:rPr>
              <a:t>. </a:t>
            </a:r>
          </a:p>
          <a:p>
            <a:pPr>
              <a:spcBef>
                <a:spcPts val="1200"/>
              </a:spcBef>
            </a:pPr>
            <a:r>
              <a:rPr lang="ru-RU" sz="2400">
                <a:latin typeface="Calibri" pitchFamily="34" charset="0"/>
              </a:rPr>
              <a:t>На первом шаге </a:t>
            </a:r>
            <a:r>
              <a:rPr lang="ru-RU" sz="2400" b="1" i="1">
                <a:latin typeface="Calibri" pitchFamily="34" charset="0"/>
              </a:rPr>
              <a:t>s</a:t>
            </a:r>
            <a:r>
              <a:rPr lang="ru-RU" sz="2400">
                <a:latin typeface="Calibri" pitchFamily="34" charset="0"/>
              </a:rPr>
              <a:t>  будет равно 12. На втором шаге значение </a:t>
            </a:r>
            <a:r>
              <a:rPr lang="ru-RU" sz="2400" b="1" i="1">
                <a:latin typeface="Calibri" pitchFamily="34" charset="0"/>
              </a:rPr>
              <a:t>s</a:t>
            </a:r>
            <a:r>
              <a:rPr lang="ru-RU" sz="2400">
                <a:latin typeface="Calibri" pitchFamily="34" charset="0"/>
              </a:rPr>
              <a:t> станет равно 24. На третьем –­ 36. Поскольку тело цикла будет выполнено 11 раз, то по окончанию его работы значение </a:t>
            </a:r>
            <a:r>
              <a:rPr lang="ru-RU" sz="2400" b="1" i="1">
                <a:latin typeface="Calibri" pitchFamily="34" charset="0"/>
              </a:rPr>
              <a:t>s</a:t>
            </a:r>
            <a:r>
              <a:rPr lang="ru-RU" sz="2400">
                <a:latin typeface="Calibri" pitchFamily="34" charset="0"/>
              </a:rPr>
              <a:t> станет равным </a:t>
            </a:r>
            <a:r>
              <a:rPr lang="ru-RU" sz="2400" b="1" i="1">
                <a:latin typeface="Calibri" pitchFamily="34" charset="0"/>
              </a:rPr>
              <a:t>s</a:t>
            </a:r>
            <a:r>
              <a:rPr lang="ru-RU" sz="2400">
                <a:latin typeface="Calibri" pitchFamily="34" charset="0"/>
              </a:rPr>
              <a:t> =12*11, </a:t>
            </a:r>
            <a:r>
              <a:rPr lang="ru-RU" sz="2400" b="1" i="1">
                <a:latin typeface="Calibri" pitchFamily="34" charset="0"/>
              </a:rPr>
              <a:t>s</a:t>
            </a:r>
            <a:r>
              <a:rPr lang="ru-RU" sz="2400">
                <a:latin typeface="Calibri" pitchFamily="34" charset="0"/>
              </a:rPr>
              <a:t> =132.</a:t>
            </a:r>
          </a:p>
          <a:p>
            <a:pPr>
              <a:spcBef>
                <a:spcPts val="1200"/>
              </a:spcBef>
            </a:pPr>
            <a:r>
              <a:rPr lang="ru-RU" sz="2400">
                <a:solidFill>
                  <a:srgbClr val="FF0000"/>
                </a:solidFill>
                <a:latin typeface="Calibri" pitchFamily="34" charset="0"/>
              </a:rPr>
              <a:t>Ответ:</a:t>
            </a:r>
            <a:r>
              <a:rPr lang="ru-RU" sz="2400" b="1" i="1">
                <a:solidFill>
                  <a:srgbClr val="FF0000"/>
                </a:solidFill>
                <a:latin typeface="Calibri" pitchFamily="34" charset="0"/>
              </a:rPr>
              <a:t> s</a:t>
            </a:r>
            <a:r>
              <a:rPr lang="ru-RU" sz="2400">
                <a:solidFill>
                  <a:srgbClr val="FF0000"/>
                </a:solidFill>
                <a:latin typeface="Calibri" pitchFamily="34" charset="0"/>
              </a:rPr>
              <a:t> =132  </a:t>
            </a:r>
          </a:p>
        </p:txBody>
      </p:sp>
      <p:sp>
        <p:nvSpPr>
          <p:cNvPr id="54274" name="TextBox 2"/>
          <p:cNvSpPr txBox="1">
            <a:spLocks noChangeArrowheads="1"/>
          </p:cNvSpPr>
          <p:nvPr/>
        </p:nvSpPr>
        <p:spPr bwMode="auto">
          <a:xfrm>
            <a:off x="539750" y="260350"/>
            <a:ext cx="2736850" cy="461963"/>
          </a:xfrm>
          <a:prstGeom prst="rect">
            <a:avLst/>
          </a:prstGeom>
          <a:noFill/>
          <a:ln w="9525">
            <a:noFill/>
            <a:miter lim="800000"/>
            <a:headEnd/>
            <a:tailEnd/>
          </a:ln>
        </p:spPr>
        <p:txBody>
          <a:bodyPr>
            <a:spAutoFit/>
          </a:bodyPr>
          <a:lstStyle/>
          <a:p>
            <a:r>
              <a:rPr lang="ru-RU" sz="2400">
                <a:latin typeface="Calibri" pitchFamily="34" charset="0"/>
              </a:rPr>
              <a:t>Решение задачи:</a:t>
            </a:r>
          </a:p>
        </p:txBody>
      </p:sp>
      <p:pic>
        <p:nvPicPr>
          <p:cNvPr id="54275" name="Picture 4" descr="гот к экз"/>
          <p:cNvPicPr>
            <a:picLocks noChangeAspect="1" noChangeArrowheads="1"/>
          </p:cNvPicPr>
          <p:nvPr/>
        </p:nvPicPr>
        <p:blipFill>
          <a:blip r:embed="rId2" cstate="print"/>
          <a:srcRect/>
          <a:stretch>
            <a:fillRect/>
          </a:stretch>
        </p:blipFill>
        <p:spPr bwMode="auto">
          <a:xfrm>
            <a:off x="6948488" y="5403850"/>
            <a:ext cx="1871662" cy="1292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Край">
  <a:themeElements>
    <a:clrScheme name="Край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Край">
      <a:majorFont>
        <a:latin typeface="Garamond"/>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Край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Край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Край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Край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Край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Край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Край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Край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Край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Edge</Template>
  <TotalTime>456</TotalTime>
  <Words>3159</Words>
  <Application>Microsoft Office PowerPoint</Application>
  <PresentationFormat>Экран (4:3)</PresentationFormat>
  <Paragraphs>718</Paragraphs>
  <Slides>48</Slides>
  <Notes>3</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48</vt:i4>
      </vt:variant>
    </vt:vector>
  </HeadingPairs>
  <TitlesOfParts>
    <vt:vector size="50" baseType="lpstr">
      <vt:lpstr>Край</vt:lpstr>
      <vt:lpstr>Формула</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Слайд 40</vt:lpstr>
      <vt:lpstr>Слайд 41</vt:lpstr>
      <vt:lpstr>Слайд 42</vt:lpstr>
      <vt:lpstr>Слайд 43</vt:lpstr>
      <vt:lpstr>Слайд 44</vt:lpstr>
      <vt:lpstr>Слайд 45</vt:lpstr>
      <vt:lpstr>Слайд 46</vt:lpstr>
      <vt:lpstr>Слайд 47</vt:lpstr>
      <vt:lpstr>Слайд 48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Решение задач части В  в заданиях ГИА</dc:title>
  <dc:creator>MS</dc:creator>
  <cp:lastModifiedBy>прагма</cp:lastModifiedBy>
  <cp:revision>81</cp:revision>
  <dcterms:created xsi:type="dcterms:W3CDTF">2013-02-09T12:21:28Z</dcterms:created>
  <dcterms:modified xsi:type="dcterms:W3CDTF">2018-06-19T15:37:42Z</dcterms:modified>
</cp:coreProperties>
</file>