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59" r:id="rId2"/>
    <p:sldId id="358" r:id="rId3"/>
    <p:sldId id="361" r:id="rId4"/>
    <p:sldId id="365" r:id="rId5"/>
    <p:sldId id="368" r:id="rId6"/>
    <p:sldId id="367" r:id="rId7"/>
    <p:sldId id="374" r:id="rId8"/>
    <p:sldId id="379" r:id="rId9"/>
    <p:sldId id="382" r:id="rId10"/>
    <p:sldId id="384" r:id="rId11"/>
    <p:sldId id="385" r:id="rId12"/>
    <p:sldId id="387" r:id="rId13"/>
    <p:sldId id="393" r:id="rId14"/>
    <p:sldId id="394" r:id="rId15"/>
    <p:sldId id="40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3BED2-13F1-434C-AF6D-1E8717B32CBF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3FD31-65F4-48AC-9CC0-E966009DFB2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328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3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9E879-C3E9-4870-85FA-E0ABF2FA83CD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500AF-F5D3-433D-8061-F9412658BC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jpeg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img_url=http://kupisport.ru/images/goods/PalkaPG_BIG.jpg&amp;uinfo=sw-1333-sh-646-fw-0-fh-448-pd-1&amp;text=%D0%BA%D0%B0%D1%80%D1%82%D0%B8%D0%BD%D0%BA%D0%B0%20%D0%BF%D0%B0%D0%BB%D0%BA%D0%B0&amp;noreask=1&amp;pos=0&amp;lr=58&amp;rpt=simage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source=wiz&amp;img_url=http://www.proza.ru/pics/2011/04/16/1680.jpg&amp;uinfo=sw-1333-sh-646-fw-0-fh-448-pd-1&amp;text=%D0%BA%D0%B0%D1%80%D1%82%D0%B8%D0%BD%D0%BA%D0%B0%20%D1%81%D1%83%D0%BF&amp;noreask=1&amp;pos=24&amp;lr=58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2048" y="0"/>
            <a:ext cx="9144000" cy="6858000"/>
          </a:xfrm>
          <a:prstGeom prst="rect">
            <a:avLst/>
          </a:prstGeom>
          <a:blipFill dpi="0" rotWithShape="1">
            <a:blip r:embed="rId3" cstate="email">
              <a:alphaModFix amt="6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edu.likenul.com/tw_files2/urls_4/83/d-82915/82915_html_m4b3865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84394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edu.likenul.com/tw_files2/urls_4/83/d-82915/82915_html_m4b3865e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3898"/>
            <a:ext cx="45835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11560" y="1071546"/>
            <a:ext cx="7560840" cy="4770537"/>
          </a:xfrm>
          <a:prstGeom prst="rect">
            <a:avLst/>
          </a:prstGeom>
        </p:spPr>
        <p:txBody>
          <a:bodyPr wrap="square">
            <a:spAutoFit/>
            <a:scene3d>
              <a:camera prst="obliqueBottom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«Речевые игры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социально-личностном развитии дошкольников» </a:t>
            </a:r>
          </a:p>
          <a:p>
            <a:pPr algn="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</a:t>
            </a:r>
            <a:r>
              <a:rPr lang="ru-RU" sz="2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</a:t>
            </a:r>
          </a:p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МБДОУ «Детский сад «Колокольчик» Мищенко Л.Н.</a:t>
            </a:r>
          </a:p>
          <a:p>
            <a:pPr algn="ctr"/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2221330"/>
      </p:ext>
    </p:extLst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1763688" y="2276872"/>
            <a:ext cx="5632678" cy="389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3" name="TextBox 2"/>
          <p:cNvSpPr txBox="1"/>
          <p:nvPr/>
        </p:nvSpPr>
        <p:spPr>
          <a:xfrm>
            <a:off x="107504" y="836712"/>
            <a:ext cx="8464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Внимательно рассмотри рисунки.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Скажи, что было сначала, а что потом.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59170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340768"/>
            <a:ext cx="6480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Назови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первый </a:t>
            </a:r>
            <a:r>
              <a:rPr lang="ru-RU" sz="2800" b="1" dirty="0">
                <a:solidFill>
                  <a:srgbClr val="002060"/>
                </a:solidFill>
              </a:rPr>
              <a:t>звук в </a:t>
            </a:r>
            <a:r>
              <a:rPr lang="ru-RU" sz="2800" b="1" dirty="0" smtClean="0">
                <a:solidFill>
                  <a:srgbClr val="002060"/>
                </a:solidFill>
              </a:rPr>
              <a:t>слове УТКА </a:t>
            </a:r>
            <a:r>
              <a:rPr lang="ru-RU" sz="2800" b="1" dirty="0">
                <a:solidFill>
                  <a:srgbClr val="002060"/>
                </a:solidFill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</a:rPr>
              <a:t> (</a:t>
            </a:r>
            <a:r>
              <a:rPr lang="ru-RU" sz="2800" b="1" dirty="0">
                <a:solidFill>
                  <a:srgbClr val="002060"/>
                </a:solidFill>
              </a:rPr>
              <a:t>У)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первый звук в слове  ПАЛКА - (П)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последний звук в слове  СУП - (П)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19573" y="3028009"/>
            <a:ext cx="7476278" cy="4071956"/>
            <a:chOff x="719573" y="3028009"/>
            <a:chExt cx="7476278" cy="4071956"/>
          </a:xfrm>
        </p:grpSpPr>
        <p:pic>
          <p:nvPicPr>
            <p:cNvPr id="4" name="Рисунок 3" descr="Описание: http://im0-tub-ru.yandex.net/i?id=310946145-31-72&amp;n=21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38055" y="4005064"/>
              <a:ext cx="2157796" cy="2117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4" descr="Описание: http://im8-tub-ru.yandex.net/i?id=42473660-66-72&amp;n=21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27153" y="3028009"/>
              <a:ext cx="2643196" cy="4071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0" name="Picture 2" descr="http://sabyem.ru/wp-content/uploads/2013/01/%D2%AF%D1%80%D0%B4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73" y="4427438"/>
              <a:ext cx="3088002" cy="2010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5439171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46805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"Магазин посуды"</a:t>
            </a:r>
            <a:r>
              <a:rPr lang="ru-RU" sz="1600" i="1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1600" i="1" dirty="0">
                <a:solidFill>
                  <a:schemeClr val="tx2">
                    <a:satMod val="130000"/>
                  </a:schemeClr>
                </a:solidFill>
              </a:rPr>
            </a:br>
            <a:endParaRPr lang="ru-RU" sz="1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155930"/>
            <a:ext cx="71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Цель:</a:t>
            </a:r>
            <a:r>
              <a:rPr lang="ru-RU" b="1" dirty="0"/>
              <a:t>   </a:t>
            </a:r>
            <a:r>
              <a:rPr lang="ru-RU" dirty="0"/>
              <a:t>расширение словаря, развитие  умения </a:t>
            </a:r>
            <a:r>
              <a:rPr lang="ru-RU" dirty="0" smtClean="0"/>
              <a:t> подбирать обобщающее слово, развитие речевого внимания.  </a:t>
            </a:r>
            <a:endParaRPr lang="ru-RU" dirty="0"/>
          </a:p>
          <a:p>
            <a:pPr>
              <a:buNone/>
              <a:defRPr/>
            </a:pPr>
            <a:r>
              <a:rPr lang="ru-RU" dirty="0" smtClean="0"/>
              <a:t>Для </a:t>
            </a:r>
            <a:r>
              <a:rPr lang="ru-RU" dirty="0"/>
              <a:t>этой игры лучше использовать настоящую посуду. </a:t>
            </a:r>
          </a:p>
          <a:p>
            <a:pPr>
              <a:buNone/>
              <a:defRPr/>
            </a:pPr>
            <a:r>
              <a:rPr lang="ru-RU" dirty="0"/>
              <a:t>    Давай поиграем в магазин. Я буду покупателем, а ты продавцом. Мне     </a:t>
            </a:r>
          </a:p>
          <a:p>
            <a:pPr>
              <a:buNone/>
              <a:defRPr/>
            </a:pPr>
            <a:r>
              <a:rPr lang="ru-RU" dirty="0"/>
              <a:t>     нужна посуда для супа - супница. Посуда для салата - салатница; посуда    </a:t>
            </a:r>
          </a:p>
          <a:p>
            <a:pPr>
              <a:buNone/>
              <a:defRPr/>
            </a:pPr>
            <a:r>
              <a:rPr lang="ru-RU" dirty="0"/>
              <a:t>    для хлеба - хлебница; посуда для молока - молочник; посуда для масла – </a:t>
            </a:r>
          </a:p>
          <a:p>
            <a:pPr>
              <a:buNone/>
              <a:defRPr/>
            </a:pPr>
            <a:r>
              <a:rPr lang="ru-RU" dirty="0"/>
              <a:t>    маслёнка; посуда для конфет - конфетница; посуда для сухарей – </a:t>
            </a:r>
          </a:p>
          <a:p>
            <a:pPr>
              <a:buNone/>
              <a:defRPr/>
            </a:pPr>
            <a:r>
              <a:rPr lang="ru-RU" dirty="0"/>
              <a:t>    сухарница; посуда для соли - солонка; посуда для сахара - сахарница.</a:t>
            </a:r>
          </a:p>
          <a:p>
            <a:pPr>
              <a:buNone/>
              <a:defRPr/>
            </a:pPr>
            <a:r>
              <a:rPr lang="ru-RU" dirty="0"/>
              <a:t>После проговаривания всей имеющейся посуды, можно поменяться ролями. Наша задача побуждать ребёнка произносить названия посуды самостоятельно.</a:t>
            </a:r>
          </a:p>
        </p:txBody>
      </p:sp>
      <p:pic>
        <p:nvPicPr>
          <p:cNvPr id="4" name="Picture 2" descr="logoped5-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971939"/>
            <a:ext cx="2032465" cy="117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7412295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79356"/>
            <a:ext cx="68407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Цель:</a:t>
            </a:r>
            <a:r>
              <a:rPr lang="ru-RU" sz="2000" b="1" dirty="0"/>
              <a:t> закреплять представления о том, что слова состоят из звуков.</a:t>
            </a:r>
          </a:p>
          <a:p>
            <a:r>
              <a:rPr lang="ru-RU" sz="2000" b="1" dirty="0"/>
              <a:t>           Учить узнавать слова, в которых не хватает последнего звука.</a:t>
            </a:r>
          </a:p>
          <a:p>
            <a:r>
              <a:rPr lang="ru-RU" sz="2000" b="1" i="1" dirty="0">
                <a:solidFill>
                  <a:srgbClr val="FF0000"/>
                </a:solidFill>
              </a:rPr>
              <a:t>Ход игры</a:t>
            </a:r>
            <a:r>
              <a:rPr lang="ru-RU" sz="2000" b="1" dirty="0">
                <a:solidFill>
                  <a:srgbClr val="FF0000"/>
                </a:solidFill>
              </a:rPr>
              <a:t>: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/>
              <a:t>1</a:t>
            </a:r>
            <a:r>
              <a:rPr lang="ru-RU" sz="2000" b="1" dirty="0"/>
              <a:t>. Воспитатель читает слова, но в некоторых потерялся последний звук.</a:t>
            </a:r>
          </a:p>
          <a:p>
            <a:r>
              <a:rPr lang="ru-RU" sz="2000" b="1" dirty="0" smtClean="0"/>
              <a:t>Этот </a:t>
            </a:r>
            <a:r>
              <a:rPr lang="ru-RU" sz="2000" b="1" dirty="0"/>
              <a:t>звук должны назвать дети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 2. Дети должны не произносить все слово, а добавлять только звук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 3</a:t>
            </a:r>
            <a:r>
              <a:rPr lang="ru-RU" sz="2000" b="1" dirty="0" smtClean="0"/>
              <a:t>. В </a:t>
            </a:r>
            <a:r>
              <a:rPr lang="ru-RU" sz="2000" b="1" dirty="0"/>
              <a:t>начале игры звук подсказывают хором, а потом индивидуально.</a:t>
            </a:r>
          </a:p>
          <a:p>
            <a:r>
              <a:rPr lang="ru-RU" sz="2000" b="1" dirty="0"/>
              <a:t> </a:t>
            </a:r>
            <a:r>
              <a:rPr lang="ru-RU" sz="2000" b="1" dirty="0" smtClean="0"/>
              <a:t>Подсказывать </a:t>
            </a:r>
            <a:r>
              <a:rPr lang="ru-RU" sz="2000" b="1" dirty="0"/>
              <a:t>звук нужно быстро, чтобы слово звучало полностью.</a:t>
            </a:r>
          </a:p>
          <a:p>
            <a:pPr algn="ctr"/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980728"/>
            <a:ext cx="3683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«Подскажи звук»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59330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64087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«Цепочка </a:t>
            </a:r>
            <a:r>
              <a:rPr lang="ru-RU" sz="3600" b="1" dirty="0">
                <a:solidFill>
                  <a:srgbClr val="FF0000"/>
                </a:solidFill>
              </a:rPr>
              <a:t>слов (города</a:t>
            </a:r>
            <a:r>
              <a:rPr lang="ru-RU" sz="3600" b="1" dirty="0" smtClean="0">
                <a:solidFill>
                  <a:srgbClr val="FF0000"/>
                </a:solidFill>
              </a:rPr>
              <a:t>)»</a:t>
            </a:r>
          </a:p>
          <a:p>
            <a:pPr algn="ctr"/>
            <a:endParaRPr lang="ru-RU" sz="3600" dirty="0">
              <a:solidFill>
                <a:srgbClr val="FF0000"/>
              </a:solidFill>
            </a:endParaRPr>
          </a:p>
          <a:p>
            <a:r>
              <a:rPr lang="ru-RU" sz="2800" b="1" dirty="0"/>
              <a:t>Все игроки в свой ход придумывают слова, которые начинаются на последнюю букву предыдущего слова. Получается цепочка слов:</a:t>
            </a:r>
          </a:p>
          <a:p>
            <a:r>
              <a:rPr lang="ru-RU" sz="2800" b="1" dirty="0">
                <a:solidFill>
                  <a:srgbClr val="00B050"/>
                </a:solidFill>
              </a:rPr>
              <a:t>Арбуз – зебра – артист – театр – робот – телефон – нос – слон – небо – окно – океан</a:t>
            </a:r>
          </a:p>
          <a:p>
            <a:r>
              <a:rPr lang="ru-RU" sz="3200" b="1" dirty="0"/>
              <a:t/>
            </a:r>
            <a:br>
              <a:rPr lang="ru-RU" sz="32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47675800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5902" y="1484784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16453665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052736"/>
            <a:ext cx="6696744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Хорошая речь – важное условие  развития личности ребёнка. Чем богаче и правильнее у ребенка речь, тем легче высказывать  ему свои 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мысли</a:t>
            </a:r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речь ребёнка не является врождённой функцией. Она развивается постепенно , вместе с его ростом и развитием. Речь необходимо формировать и развивать в комплексе с общим развитием ребёнка </a:t>
            </a:r>
            <a:r>
              <a:rPr lang="ru-RU" sz="2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1422648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14422"/>
            <a:ext cx="7272808" cy="4093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/>
            <a:r>
              <a:rPr lang="ru-RU" sz="20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Значительную роль в  обогащении и развитии словаря  играют речевые игры. Именно в речевой игре ребёнок получает возможность совершенствовать, обогащать, закреплять, активизировать словарь. </a:t>
            </a:r>
            <a:endParaRPr lang="en-US" sz="2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eaLnBrk="0" hangingPunct="0"/>
            <a:r>
              <a:rPr lang="ru-RU" sz="20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Они так же формируют слуховое внимание, умение повторять звукосочетание и слова. </a:t>
            </a:r>
            <a:endParaRPr lang="en-US" sz="20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Важность речевых игр для развития детей трудно переоценить. Во время проведения таких игр решаются важные задачи:</a:t>
            </a:r>
          </a:p>
          <a:p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</a:t>
            </a:r>
            <a:r>
              <a:rPr lang="ru-RU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 воспитание звуковой культуры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речи;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• формирование грамматического строя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речи;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• обогащение словарного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запаса;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• развитие связной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речи.</a:t>
            </a:r>
            <a:endParaRPr lang="ru-RU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581733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99592" y="1451965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Речевые игры для старших дошкольников можно условно разделить на 5 групп: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1.Игры, развивающие умение выделять главные, существенные признаки предметов, </a:t>
            </a:r>
            <a:r>
              <a:rPr lang="ru-RU" sz="2000" b="1" dirty="0" smtClean="0">
                <a:solidFill>
                  <a:srgbClr val="FF0000"/>
                </a:solidFill>
              </a:rPr>
              <a:t>явлений.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2.Игры, развивающие у детей умение сравнивать, анализировать, выделять алогизмы.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3.Игры</a:t>
            </a:r>
            <a:r>
              <a:rPr lang="ru-RU" sz="2000" b="1" dirty="0">
                <a:solidFill>
                  <a:srgbClr val="FF0000"/>
                </a:solidFill>
              </a:rPr>
              <a:t>, с помощью которых развивается умение обобщать и классифицировать предметы по различным признакам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4.Игры</a:t>
            </a:r>
            <a:r>
              <a:rPr lang="ru-RU" sz="2000" b="1" dirty="0">
                <a:solidFill>
                  <a:srgbClr val="FF0000"/>
                </a:solidFill>
              </a:rPr>
              <a:t>, развивающие внимание, сообразительность, быстроту мышления, </a:t>
            </a:r>
            <a:r>
              <a:rPr lang="ru-RU" sz="2000" b="1" dirty="0" smtClean="0">
                <a:solidFill>
                  <a:srgbClr val="FF0000"/>
                </a:solidFill>
              </a:rPr>
              <a:t>воспитывающие самообладание.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5.Игры</a:t>
            </a:r>
            <a:r>
              <a:rPr lang="ru-RU" sz="2000" b="1" dirty="0">
                <a:solidFill>
                  <a:srgbClr val="FF0000"/>
                </a:solidFill>
              </a:rPr>
              <a:t>, направленные на развитие лексико-грамматических  категорий, развитие связной </a:t>
            </a:r>
            <a:r>
              <a:rPr lang="ru-RU" sz="2000" b="1" dirty="0" smtClean="0">
                <a:solidFill>
                  <a:srgbClr val="FF0000"/>
                </a:solidFill>
              </a:rPr>
              <a:t>речи.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01838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844824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Речевые игры в зависимости от цели воздействия, этапа работы делятся примерно на </a:t>
            </a:r>
            <a:r>
              <a:rPr lang="ru-RU" sz="2400" b="1" dirty="0" smtClean="0">
                <a:solidFill>
                  <a:srgbClr val="FF0000"/>
                </a:solidFill>
              </a:rPr>
              <a:t>5 </a:t>
            </a:r>
            <a:r>
              <a:rPr lang="ru-RU" sz="2400" b="1" dirty="0">
                <a:solidFill>
                  <a:srgbClr val="FF0000"/>
                </a:solidFill>
              </a:rPr>
              <a:t>основных </a:t>
            </a:r>
            <a:r>
              <a:rPr lang="ru-RU" sz="2400" b="1" dirty="0" smtClean="0">
                <a:solidFill>
                  <a:srgbClr val="FF0000"/>
                </a:solidFill>
              </a:rPr>
              <a:t>разделов.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1. </a:t>
            </a:r>
            <a:r>
              <a:rPr lang="ru-RU" sz="2400" b="1" dirty="0">
                <a:solidFill>
                  <a:srgbClr val="FF0000"/>
                </a:solidFill>
              </a:rPr>
              <a:t>Подготовительные игры.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</a:rPr>
              <a:t>. </a:t>
            </a:r>
            <a:r>
              <a:rPr lang="ru-RU" sz="2400" b="1" dirty="0">
                <a:solidFill>
                  <a:srgbClr val="FF0000"/>
                </a:solidFill>
              </a:rPr>
              <a:t>Игры на формирование правильного звукопроизношения.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3. </a:t>
            </a:r>
            <a:r>
              <a:rPr lang="ru-RU" sz="2400" b="1" dirty="0">
                <a:solidFill>
                  <a:srgbClr val="FF0000"/>
                </a:solidFill>
              </a:rPr>
              <a:t>Дидактические настольные игры.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4. </a:t>
            </a:r>
            <a:r>
              <a:rPr lang="ru-RU" sz="2400" b="1" dirty="0" err="1">
                <a:solidFill>
                  <a:srgbClr val="FF0000"/>
                </a:solidFill>
              </a:rPr>
              <a:t>Потешки</a:t>
            </a:r>
            <a:r>
              <a:rPr lang="ru-RU" sz="2400" b="1" dirty="0">
                <a:solidFill>
                  <a:srgbClr val="FF0000"/>
                </a:solidFill>
              </a:rPr>
              <a:t>, считалки, загадки.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5. </a:t>
            </a:r>
            <a:r>
              <a:rPr lang="ru-RU" sz="2400" b="1" dirty="0">
                <a:solidFill>
                  <a:srgbClr val="FF0000"/>
                </a:solidFill>
              </a:rPr>
              <a:t>Игры - диалоги.</a:t>
            </a:r>
          </a:p>
        </p:txBody>
      </p:sp>
    </p:spTree>
    <p:extLst>
      <p:ext uri="{BB962C8B-B14F-4D97-AF65-F5344CB8AC3E}">
        <p14:creationId xmlns:p14="http://schemas.microsoft.com/office/powerpoint/2010/main" val="4242793866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47391"/>
            <a:ext cx="676875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Речевые игры для детей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0646" y="2420888"/>
            <a:ext cx="52655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rgbClr val="00B050"/>
                </a:solidFill>
              </a:rPr>
              <a:t>«Кто как передвигается?»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rgbClr val="00B050"/>
                </a:solidFill>
              </a:rPr>
              <a:t>«Кто какой голос подаёт?»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dirty="0">
                <a:solidFill>
                  <a:srgbClr val="00B050"/>
                </a:solidFill>
              </a:rPr>
              <a:t>«Кто где живёт?»</a:t>
            </a:r>
          </a:p>
        </p:txBody>
      </p:sp>
      <p:pic>
        <p:nvPicPr>
          <p:cNvPr id="2050" name="Picture 2" descr="http://i43.tinypic.com/14b22xx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26" y="3714553"/>
            <a:ext cx="3730134" cy="282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itomnic-chehov.ru/gif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40" y="3362508"/>
            <a:ext cx="1585502" cy="98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5633/181450557.5a/0_a2fa3_ecc9f7f9_orig.jpg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49404"/>
            <a:ext cx="1584176" cy="191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g1.picmix.com/output/stamp/thumb/1/0/9/8/38901_c9b38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0905">
            <a:off x="5796137" y="5339080"/>
            <a:ext cx="2383441" cy="115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zdorovia-ua.info/wp-content/uploads/2015/02/kuznechik-kuznechik.gif"/>
          <p:cNvPicPr>
            <a:picLocks noChangeAspect="1" noChangeArrowheads="1" noCrop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017711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3697" y="1268760"/>
            <a:ext cx="68775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"</a:t>
            </a:r>
            <a:r>
              <a:rPr lang="ru-RU" sz="4000" b="1" dirty="0">
                <a:solidFill>
                  <a:srgbClr val="C00000"/>
                </a:solidFill>
              </a:rPr>
              <a:t>Назови одним словом"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110558" y="2564904"/>
            <a:ext cx="4524546" cy="3169924"/>
            <a:chOff x="-469205" y="491294"/>
            <a:chExt cx="7065156" cy="5789350"/>
          </a:xfrm>
        </p:grpSpPr>
        <p:pic>
          <p:nvPicPr>
            <p:cNvPr id="5" name="Picture 2" descr="http://img0.liveinternet.ru/images/foto/c/1/apps/5/10/5010522_getimage_19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-469205" y="537562"/>
              <a:ext cx="3423092" cy="2571767"/>
            </a:xfrm>
            <a:prstGeom prst="rect">
              <a:avLst/>
            </a:prstGeom>
            <a:noFill/>
          </p:spPr>
        </p:pic>
        <p:pic>
          <p:nvPicPr>
            <p:cNvPr id="6" name="Picture 4" descr="http://img0.liveinternet.ru/images/foto/c/1/apps/5/10/5010514_getimage_1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458437" y="3453335"/>
              <a:ext cx="3542781" cy="2827309"/>
            </a:xfrm>
            <a:prstGeom prst="rect">
              <a:avLst/>
            </a:prstGeom>
            <a:noFill/>
          </p:spPr>
        </p:pic>
        <p:pic>
          <p:nvPicPr>
            <p:cNvPr id="7" name="Picture 6" descr="http://img1.liveinternet.ru/images/foto/c/1/apps/5/10/5010521_getimage_1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359724" y="491294"/>
              <a:ext cx="3236227" cy="2571767"/>
            </a:xfrm>
            <a:prstGeom prst="rect">
              <a:avLst/>
            </a:prstGeom>
            <a:noFill/>
          </p:spPr>
        </p:pic>
        <p:pic>
          <p:nvPicPr>
            <p:cNvPr id="8" name="Picture 10" descr="http://img0.liveinternet.ru/images/foto/c/1/apps/5/10/5010516_getimage_1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3359724" y="3452062"/>
              <a:ext cx="3236227" cy="2804560"/>
            </a:xfrm>
            <a:prstGeom prst="rect">
              <a:avLst/>
            </a:prstGeom>
            <a:noFill/>
          </p:spPr>
        </p:pic>
      </p:grpSp>
      <p:pic>
        <p:nvPicPr>
          <p:cNvPr id="10" name="Picture 2" descr="http://img1.liveinternet.ru/images/foto/c/1/apps/5/10/5010515_getimage_1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77701" y="2590239"/>
            <a:ext cx="2083588" cy="1382822"/>
          </a:xfrm>
          <a:prstGeom prst="rect">
            <a:avLst/>
          </a:prstGeom>
          <a:noFill/>
        </p:spPr>
      </p:pic>
      <p:pic>
        <p:nvPicPr>
          <p:cNvPr id="11" name="Picture 4" descr="http://img0.liveinternet.ru/images/foto/c/1/apps/5/10/5010520_getimage_1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846534" y="4225056"/>
            <a:ext cx="2178568" cy="14714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9676186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489" y="1268760"/>
            <a:ext cx="6540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3200" b="1" i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Игра «Скажи наоборот»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8"/>
          <p:cNvPicPr>
            <a:picLocks noChangeAspect="1" noChangeArrowheads="1"/>
          </p:cNvPicPr>
          <p:nvPr/>
        </p:nvPicPr>
        <p:blipFill>
          <a:blip r:embed="rId4"/>
          <a:srcRect b="4935"/>
          <a:stretch>
            <a:fillRect/>
          </a:stretch>
        </p:blipFill>
        <p:spPr bwMode="auto">
          <a:xfrm>
            <a:off x="1043608" y="4002605"/>
            <a:ext cx="2880320" cy="218174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" name="Picture 6" descr="узкий - широки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4002605"/>
            <a:ext cx="2690812" cy="184308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Рисунок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808" y="2132856"/>
            <a:ext cx="2979737" cy="17145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3673824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59632" y="1196752"/>
            <a:ext cx="5439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90600" lvl="1" indent="-533400">
              <a:lnSpc>
                <a:spcPct val="80000"/>
              </a:lnSpc>
            </a:pPr>
            <a:r>
              <a:rPr lang="ru-RU" sz="4000" b="1" i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«Найди отличия»</a:t>
            </a:r>
          </a:p>
        </p:txBody>
      </p:sp>
      <p:pic>
        <p:nvPicPr>
          <p:cNvPr id="8" name="Рисунок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6871" y="2132856"/>
            <a:ext cx="2992416" cy="397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ight"/>
            <a:lightRig rig="threePt" dir="t"/>
          </a:scene3d>
          <a:sp3d>
            <a:bevelT prst="convex"/>
          </a:sp3d>
        </p:spPr>
      </p:pic>
      <p:pic>
        <p:nvPicPr>
          <p:cNvPr id="9" name="Рисунок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2216358"/>
            <a:ext cx="2777507" cy="393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Righ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1518469240"/>
      </p:ext>
    </p:extLst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505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«Речевое развитие 3-4летнего ребёнка. Профилактика нарушений  звукопроизношения»</dc:title>
  <dc:creator>HOME</dc:creator>
  <cp:lastModifiedBy>детский сад</cp:lastModifiedBy>
  <cp:revision>159</cp:revision>
  <dcterms:created xsi:type="dcterms:W3CDTF">2015-10-31T02:49:47Z</dcterms:created>
  <dcterms:modified xsi:type="dcterms:W3CDTF">2018-03-30T04:23:04Z</dcterms:modified>
</cp:coreProperties>
</file>