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58" r:id="rId5"/>
    <p:sldId id="259" r:id="rId6"/>
    <p:sldId id="261" r:id="rId7"/>
    <p:sldId id="265" r:id="rId8"/>
    <p:sldId id="266" r:id="rId9"/>
    <p:sldId id="263" r:id="rId10"/>
    <p:sldId id="264" r:id="rId11"/>
    <p:sldId id="262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jpeg"/><Relationship Id="rId7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Реформация в Европе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ru-RU" sz="1800" b="1" dirty="0" smtClean="0"/>
              <a:t>Урок подготовлен и проведен </a:t>
            </a:r>
          </a:p>
          <a:p>
            <a:pPr algn="r">
              <a:buNone/>
            </a:pPr>
            <a:r>
              <a:rPr lang="ru-RU" sz="1800" b="1" dirty="0" smtClean="0"/>
              <a:t>учителем истории Кудрявцевой С.Ю.</a:t>
            </a:r>
          </a:p>
          <a:p>
            <a:pPr algn="r">
              <a:buNone/>
            </a:pPr>
            <a:r>
              <a:rPr lang="ru-RU" sz="1800" b="1" dirty="0" smtClean="0"/>
              <a:t>МОУ «Центр образования «</a:t>
            </a:r>
            <a:r>
              <a:rPr lang="ru-RU" sz="1800" b="1" dirty="0" err="1" smtClean="0"/>
              <a:t>Тавла</a:t>
            </a:r>
            <a:r>
              <a:rPr lang="ru-RU" sz="1800" b="1" dirty="0" smtClean="0"/>
              <a:t>» – </a:t>
            </a:r>
          </a:p>
          <a:p>
            <a:pPr algn="r">
              <a:buNone/>
            </a:pPr>
            <a:r>
              <a:rPr lang="ru-RU" sz="1800" b="1" dirty="0" smtClean="0"/>
              <a:t>Средняя общеобразовательная школа №17</a:t>
            </a:r>
            <a:r>
              <a:rPr lang="ru-RU" sz="1800" dirty="0" smtClean="0"/>
              <a:t>»</a:t>
            </a:r>
            <a:endParaRPr lang="ru-RU" sz="1800" dirty="0"/>
          </a:p>
        </p:txBody>
      </p:sp>
      <p:pic>
        <p:nvPicPr>
          <p:cNvPr id="14338" name="Picture 2" descr="http://www.vsehpozdravil.ru/res/files/postcards/1238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3356992"/>
            <a:ext cx="4132515" cy="32481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bigslide.ru/images/15/14042/960/img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32656"/>
            <a:ext cx="8616956" cy="6462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dok.opredelim.com/pars_docs/refs/62/61652/img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60648"/>
            <a:ext cx="8496944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900igr.net/datas/filosofija/Ispolzovanie-tekhnologii-kriticheskogo-myshlenija/0017-017-Tema-odnim-slovom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0"/>
            <a:ext cx="8640960" cy="64807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ds02.infourok.ru/uploads/ex/026f/0004a9d6-ae6eeac2/img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404664"/>
            <a:ext cx="7999743" cy="5999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506487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/>
              <a:t>                                      4=Р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6012160" y="4293096"/>
            <a:ext cx="1760240" cy="216024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pic>
        <p:nvPicPr>
          <p:cNvPr id="1034" name="Рисунок 3" descr="ребус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9540" y="692696"/>
            <a:ext cx="1060135" cy="1669504"/>
          </a:xfrm>
          <a:prstGeom prst="rect">
            <a:avLst/>
          </a:prstGeom>
          <a:noFill/>
        </p:spPr>
      </p:pic>
      <p:pic>
        <p:nvPicPr>
          <p:cNvPr id="1033" name="Рисунок 4" descr="ребусы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692696"/>
            <a:ext cx="1708664" cy="1512168"/>
          </a:xfrm>
          <a:prstGeom prst="rect">
            <a:avLst/>
          </a:prstGeom>
          <a:noFill/>
        </p:spPr>
      </p:pic>
      <p:pic>
        <p:nvPicPr>
          <p:cNvPr id="1032" name="Рисунок 6" descr="ребусы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7864" y="692696"/>
            <a:ext cx="1760984" cy="1540861"/>
          </a:xfrm>
          <a:prstGeom prst="rect">
            <a:avLst/>
          </a:prstGeom>
          <a:noFill/>
        </p:spPr>
      </p:pic>
      <p:pic>
        <p:nvPicPr>
          <p:cNvPr id="1031" name="Рисунок 7" descr="ребусы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20072" y="332656"/>
            <a:ext cx="238125" cy="1905000"/>
          </a:xfrm>
          <a:prstGeom prst="rect">
            <a:avLst/>
          </a:prstGeom>
          <a:noFill/>
        </p:spPr>
      </p:pic>
      <p:pic>
        <p:nvPicPr>
          <p:cNvPr id="1030" name="Рисунок 9" descr="ребусы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52120" y="692696"/>
            <a:ext cx="1688976" cy="1646752"/>
          </a:xfrm>
          <a:prstGeom prst="rect">
            <a:avLst/>
          </a:prstGeom>
          <a:noFill/>
        </p:spPr>
      </p:pic>
      <p:pic>
        <p:nvPicPr>
          <p:cNvPr id="1029" name="Рисунок 10" descr="ребусы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452320" y="260648"/>
            <a:ext cx="238125" cy="1905000"/>
          </a:xfrm>
          <a:prstGeom prst="rect">
            <a:avLst/>
          </a:prstGeom>
          <a:noFill/>
        </p:spPr>
      </p:pic>
      <p:pic>
        <p:nvPicPr>
          <p:cNvPr id="1028" name="Рисунок 12" descr="ребусы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812360" y="548680"/>
            <a:ext cx="1219200" cy="1905000"/>
          </a:xfrm>
          <a:prstGeom prst="rect">
            <a:avLst/>
          </a:prstGeom>
          <a:noFill/>
        </p:spPr>
      </p:pic>
      <p:pic>
        <p:nvPicPr>
          <p:cNvPr id="1027" name="Рисунок 5" descr="ребусы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691680" y="2348880"/>
            <a:ext cx="400050" cy="152400"/>
          </a:xfrm>
          <a:prstGeom prst="rect">
            <a:avLst/>
          </a:prstGeom>
          <a:noFill/>
        </p:spPr>
      </p:pic>
      <p:pic>
        <p:nvPicPr>
          <p:cNvPr id="1026" name="Рисунок 8" descr="ребусы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20072" y="2204864"/>
            <a:ext cx="238125" cy="1905000"/>
          </a:xfrm>
          <a:prstGeom prst="rect">
            <a:avLst/>
          </a:prstGeom>
          <a:noFill/>
        </p:spPr>
      </p:pic>
      <p:pic>
        <p:nvPicPr>
          <p:cNvPr id="1025" name="Рисунок 11" descr="ребусы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452320" y="2132856"/>
            <a:ext cx="238125" cy="1905000"/>
          </a:xfrm>
          <a:prstGeom prst="rect">
            <a:avLst/>
          </a:prstGeom>
          <a:noFill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1329409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450850" y="15801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50850" y="17706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2200" b="1" dirty="0" smtClean="0"/>
              <a:t>Внимательно прочитайте текст и подчеркните те черты в деятельности католической церкви и в повседневной жизни священнослужителей и монахов, которые вызывали протест у большинства европейцев.</a:t>
            </a:r>
            <a:br>
              <a:rPr lang="ru-RU" sz="2200" b="1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6000" b="1" dirty="0" smtClean="0"/>
              <a:t>Городской поэт </a:t>
            </a:r>
            <a:r>
              <a:rPr lang="ru-RU" sz="6000" b="1" dirty="0" err="1" smtClean="0"/>
              <a:t>Фрейданк</a:t>
            </a:r>
            <a:r>
              <a:rPr lang="ru-RU" sz="6000" b="1" dirty="0" smtClean="0"/>
              <a:t> писал о папской власти: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pPr>
              <a:buNone/>
            </a:pPr>
            <a:r>
              <a:rPr lang="ru-RU" sz="5000" i="1" dirty="0" smtClean="0"/>
              <a:t>Ручьи сокровищ в Рим бегут,</a:t>
            </a:r>
            <a:endParaRPr lang="ru-RU" sz="5000" dirty="0" smtClean="0"/>
          </a:p>
          <a:p>
            <a:pPr>
              <a:buNone/>
            </a:pPr>
            <a:r>
              <a:rPr lang="ru-RU" sz="5000" i="1" dirty="0" smtClean="0"/>
              <a:t>Здесь вечный находя приют.</a:t>
            </a:r>
            <a:endParaRPr lang="ru-RU" sz="5000" dirty="0" smtClean="0"/>
          </a:p>
          <a:p>
            <a:pPr>
              <a:buNone/>
            </a:pPr>
            <a:r>
              <a:rPr lang="ru-RU" sz="5000" i="1" dirty="0" smtClean="0"/>
              <a:t>Но на дыру без дна похож,</a:t>
            </a:r>
            <a:endParaRPr lang="ru-RU" sz="5000" dirty="0" smtClean="0"/>
          </a:p>
          <a:p>
            <a:pPr>
              <a:buNone/>
            </a:pPr>
            <a:r>
              <a:rPr lang="ru-RU" sz="5000" i="1" dirty="0" smtClean="0"/>
              <a:t>Безбожный Рим не полон все ж.</a:t>
            </a:r>
            <a:endParaRPr lang="ru-RU" sz="5000" dirty="0" smtClean="0"/>
          </a:p>
          <a:p>
            <a:pPr>
              <a:buNone/>
            </a:pPr>
            <a:r>
              <a:rPr lang="ru-RU" sz="5000" i="1" dirty="0" smtClean="0"/>
              <a:t>Ручьи грехов сюда стекают,</a:t>
            </a:r>
            <a:endParaRPr lang="ru-RU" sz="5000" dirty="0" smtClean="0"/>
          </a:p>
          <a:p>
            <a:pPr>
              <a:buNone/>
            </a:pPr>
            <a:r>
              <a:rPr lang="ru-RU" sz="5000" i="1" dirty="0" smtClean="0"/>
              <a:t>И здесь их людям отпускают...</a:t>
            </a:r>
            <a:endParaRPr lang="ru-RU" sz="5000" dirty="0" smtClean="0"/>
          </a:p>
          <a:p>
            <a:pPr>
              <a:buNone/>
            </a:pPr>
            <a:r>
              <a:rPr lang="ru-RU" sz="5000" i="1" dirty="0" smtClean="0"/>
              <a:t>Кто нравы Рима узнает,</a:t>
            </a:r>
            <a:endParaRPr lang="ru-RU" sz="5000" dirty="0" smtClean="0"/>
          </a:p>
          <a:p>
            <a:pPr>
              <a:buNone/>
            </a:pPr>
            <a:r>
              <a:rPr lang="ru-RU" sz="5000" i="1" dirty="0" smtClean="0"/>
              <a:t>Охладевает к вере тот.</a:t>
            </a:r>
            <a:endParaRPr lang="ru-RU" sz="5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316288" cy="54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dirty="0" smtClean="0"/>
              <a:t>Немецкий городской поэт </a:t>
            </a:r>
            <a:r>
              <a:rPr lang="ru-RU" sz="1400" b="1" dirty="0" err="1" smtClean="0"/>
              <a:t>Ганс</a:t>
            </a:r>
            <a:r>
              <a:rPr lang="ru-RU" sz="1400" b="1" dirty="0" smtClean="0"/>
              <a:t> Сакс (XVI в.) писал:</a:t>
            </a:r>
            <a:br>
              <a:rPr lang="ru-RU" sz="1400" b="1" dirty="0" smtClean="0"/>
            </a:br>
            <a:r>
              <a:rPr lang="ru-RU" sz="1200" i="1" dirty="0" smtClean="0"/>
              <a:t>Есть у попов про всех товар,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Лишь покупай — и млад и стар!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Известно, каждый поп и инок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Дом Божий превращают в рынок: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Дают реликвии доход,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А главное — в церквах идет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Продажа индульгенций бойко,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Вот что и есть овечья дойка!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Толпа церковников жадна.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Привыкнув грабить издавна,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Живя бессовестным обманом,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Церковник ловко лжет мирянам: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За мощи выдав зуб быка,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Он им притронется слегка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К болящему — и дань </a:t>
            </a:r>
            <a:r>
              <a:rPr lang="ru-RU" sz="1200" i="1" dirty="0" err="1" smtClean="0"/>
              <a:t>сберет</a:t>
            </a:r>
            <a:r>
              <a:rPr lang="ru-RU" sz="1200" i="1" dirty="0" smtClean="0"/>
              <a:t>...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Страдает от попов народ,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Не перечесть его невзгод: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Зимой и летом гнет он спину,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Чтоб отдавать им десятину.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Коль не заплатишь — проклянут,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Изгонят, свечи вслед швырнут,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Другим чтоб было неповадно.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Трудиться разве не досадно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Крестьянину по целым дням,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Чтобы поповским холуям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Сидеть в трактирах было можно,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Курить и пьянствовать безбожно?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Какие причины привели к борьбе за переустройство церкви? Отметьте те положения, которые вы считаете правильными:</a:t>
            </a:r>
          </a:p>
          <a:p>
            <a:r>
              <a:rPr lang="ru-RU" dirty="0" smtClean="0"/>
              <a:t>б) сбор десятины;</a:t>
            </a:r>
          </a:p>
          <a:p>
            <a:r>
              <a:rPr lang="ru-RU" dirty="0" smtClean="0"/>
              <a:t>в) торговля индульгенциями;</a:t>
            </a:r>
          </a:p>
          <a:p>
            <a:r>
              <a:rPr lang="ru-RU" dirty="0" smtClean="0"/>
              <a:t>г) организация крестовых походов;</a:t>
            </a:r>
          </a:p>
          <a:p>
            <a:r>
              <a:rPr lang="ru-RU" dirty="0" err="1" smtClean="0"/>
              <a:t>д</a:t>
            </a:r>
            <a:r>
              <a:rPr lang="ru-RU" dirty="0" smtClean="0"/>
              <a:t>) вмешательство духовенства в вопросы светской власти;</a:t>
            </a:r>
          </a:p>
          <a:p>
            <a:r>
              <a:rPr lang="ru-RU" dirty="0" smtClean="0"/>
              <a:t>е) потребность верующих в духовном обновлении;</a:t>
            </a:r>
          </a:p>
          <a:p>
            <a:r>
              <a:rPr lang="ru-RU" dirty="0" smtClean="0"/>
              <a:t>ж) подавление церковью крестьянских и городских движений протеста;</a:t>
            </a:r>
          </a:p>
          <a:p>
            <a:r>
              <a:rPr lang="ru-RU" dirty="0" err="1" smtClean="0"/>
              <a:t>з</a:t>
            </a:r>
            <a:r>
              <a:rPr lang="ru-RU" dirty="0" smtClean="0"/>
              <a:t>) запрет со стороны церкви на строительство мануфактур, поддержка ею цеховых ограничений.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Заполните пропуски в тексте: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ru-RU" dirty="0" smtClean="0"/>
              <a:t>Реформация________________________________________________________________.</a:t>
            </a:r>
          </a:p>
          <a:p>
            <a:r>
              <a:rPr lang="ru-RU" dirty="0" smtClean="0"/>
              <a:t>Родина </a:t>
            </a:r>
            <a:r>
              <a:rPr lang="ru-RU" dirty="0" err="1" smtClean="0"/>
              <a:t>Реформации</a:t>
            </a:r>
            <a:r>
              <a:rPr lang="ru-RU" b="1" dirty="0" err="1" smtClean="0"/>
              <a:t>_____________</a:t>
            </a:r>
            <a:r>
              <a:rPr lang="ru-RU" b="1" dirty="0" smtClean="0"/>
              <a:t>. </a:t>
            </a:r>
          </a:p>
          <a:p>
            <a:r>
              <a:rPr lang="ru-RU" dirty="0" smtClean="0"/>
              <a:t>Начало </a:t>
            </a:r>
            <a:r>
              <a:rPr lang="ru-RU" dirty="0" err="1" smtClean="0"/>
              <a:t>Реформации____________г</a:t>
            </a:r>
            <a:r>
              <a:rPr lang="ru-RU" dirty="0" smtClean="0"/>
              <a:t>., когда </a:t>
            </a:r>
            <a:r>
              <a:rPr lang="ru-RU" dirty="0" err="1" smtClean="0"/>
              <a:t>_______________________выступил</a:t>
            </a:r>
            <a:r>
              <a:rPr lang="ru-RU" dirty="0" smtClean="0"/>
              <a:t> с «95 тезисами» против продажи индульгенций.</a:t>
            </a:r>
          </a:p>
          <a:p>
            <a:endParaRPr lang="ru-RU" dirty="0"/>
          </a:p>
        </p:txBody>
      </p:sp>
      <p:pic>
        <p:nvPicPr>
          <p:cNvPr id="4" name="Picture 2" descr="http://images.myshared.ru/6/724945/slide_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60" y="4365104"/>
            <a:ext cx="3780420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4" name="Picture 4" descr="https://cf.ppt-online.org/files/slide/m/MceFWCHsBLp43gqKim1EwaYuTXrOVZGlfNS69j/slide-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1032" y="260648"/>
            <a:ext cx="8377432" cy="6274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bigslide.ru/images/35/34371/960/img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332656"/>
            <a:ext cx="8304922" cy="62286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ds04.infourok.ru/uploads/ex/0b2e/0007fa6d-fb5e12f7/1/img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60648"/>
            <a:ext cx="8424936" cy="63187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images.myshared.ru/5/453394/slide_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0371" y="260647"/>
            <a:ext cx="8682109" cy="65115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132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Реформация в Европе</vt:lpstr>
      <vt:lpstr>                                      4=Р</vt:lpstr>
      <vt:lpstr>    Внимательно прочитайте текст и подчеркните те черты в деятельности католической церкви и в повседневной жизни священнослужителей и монахов, которые вызывали протест у большинства европейцев.    </vt:lpstr>
      <vt:lpstr>Слайд 4</vt:lpstr>
      <vt:lpstr>Заполните пропуски в тексте: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Реформация в Европе</dc:title>
  <dc:creator>Компьютер</dc:creator>
  <cp:lastModifiedBy>Компьютер</cp:lastModifiedBy>
  <cp:revision>7</cp:revision>
  <dcterms:created xsi:type="dcterms:W3CDTF">2017-10-18T18:10:57Z</dcterms:created>
  <dcterms:modified xsi:type="dcterms:W3CDTF">2018-06-19T18:11:55Z</dcterms:modified>
</cp:coreProperties>
</file>