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8" r:id="rId2"/>
    <p:sldId id="265" r:id="rId3"/>
    <p:sldId id="266" r:id="rId4"/>
    <p:sldId id="267" r:id="rId5"/>
    <p:sldId id="268" r:id="rId6"/>
    <p:sldId id="271" r:id="rId7"/>
    <p:sldId id="280" r:id="rId8"/>
    <p:sldId id="273" r:id="rId9"/>
    <p:sldId id="274" r:id="rId10"/>
    <p:sldId id="27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E8DAC57-7B36-4033-B16F-D13F427E9DE0}">
          <p14:sldIdLst>
            <p14:sldId id="258"/>
            <p14:sldId id="265"/>
            <p14:sldId id="266"/>
            <p14:sldId id="267"/>
            <p14:sldId id="268"/>
            <p14:sldId id="271"/>
            <p14:sldId id="280"/>
            <p14:sldId id="273"/>
            <p14:sldId id="274"/>
            <p14:sldId id="279"/>
            <p14:sldId id="270"/>
          </p14:sldIdLst>
        </p14:section>
        <p14:section name="Раздел без заголовка" id="{DEDF02AD-F501-4B0B-B1AF-4BBFAFEC5DE1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922" autoAdjust="0"/>
  </p:normalViewPr>
  <p:slideViewPr>
    <p:cSldViewPr>
      <p:cViewPr>
        <p:scale>
          <a:sx n="75" d="100"/>
          <a:sy n="75" d="100"/>
        </p:scale>
        <p:origin x="-288" y="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9FEE0-83C2-4B25-90A7-6909913A5E29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C74AE-87E3-4A9A-97BF-84FF889A5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341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734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522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45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194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067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076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2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764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553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586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89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4D67C-7EBE-49B1-8B77-7DA72A01EE13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507B5-8412-4790-AF8C-E74A7245A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84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33.png"/><Relationship Id="rId4" Type="http://schemas.openxmlformats.org/officeDocument/2006/relationships/image" Target="../media/image32.jpeg"/><Relationship Id="rId9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microsoft.com/office/2007/relationships/hdphoto" Target="../media/hdphoto3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microsoft.com/office/2007/relationships/hdphoto" Target="../media/hdphoto5.wdp"/><Relationship Id="rId9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левтина\Desktop\роботы\ai-safety-f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928992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39952" y="548680"/>
            <a:ext cx="4175992" cy="2585323"/>
          </a:xfrm>
          <a:prstGeom prst="rect">
            <a:avLst/>
          </a:prstGeom>
          <a:ln/>
          <a:scene3d>
            <a:camera prst="perspectiveHeroicExtremeLeftFacing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Роботы против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нас...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620688"/>
            <a:ext cx="197971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07904" y="5572397"/>
            <a:ext cx="33123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Караванов Даниил,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ченик 4 класса ГБОУ СОШ №2, </a:t>
            </a:r>
          </a:p>
          <a:p>
            <a:pPr algn="ctr"/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п.г.т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Усть-Кинельский</a:t>
            </a:r>
            <a:endParaRPr lang="ru-R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Гусева А.М.,</a:t>
            </a:r>
          </a:p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учитель внеурочной деятельности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179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949280"/>
            <a:ext cx="7920880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indent="174625" algn="ctr">
              <a:spcAft>
                <a:spcPts val="0"/>
              </a:spcAft>
            </a:pPr>
            <a:r>
              <a:rPr lang="ru-RU" sz="1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Игры </a:t>
            </a:r>
            <a:r>
              <a:rPr lang="ru-RU" sz="1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 роботами – это ступенька в мир современных технологий, такие игрушки стимулируют у детей интерес к технике и программированию. Возможно, именно игрушечный робот позволит </a:t>
            </a:r>
            <a:r>
              <a:rPr lang="ru-RU" sz="1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стать </a:t>
            </a:r>
            <a:r>
              <a:rPr lang="ru-RU" sz="1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 будущем программистом или конструктором. </a:t>
            </a:r>
            <a:endParaRPr lang="ru-RU" sz="14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4098" name="Picture 2" descr="G:\НИР\рбт\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1468" y="1390681"/>
            <a:ext cx="2633019" cy="19663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НИР\рбт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7734" y="3605906"/>
            <a:ext cx="2866434" cy="21308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G:\НИР\рбт\д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89362" l="0" r="997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3011560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14715" y="268577"/>
            <a:ext cx="5849771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Эра роботов</a:t>
            </a:r>
          </a:p>
        </p:txBody>
      </p:sp>
      <p:pic>
        <p:nvPicPr>
          <p:cNvPr id="4104" name="Picture 8" descr="G:\НИР\рбт\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8533" y="1354950"/>
            <a:ext cx="2846931" cy="19888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G:\НИР\рбт\р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47" y="2025910"/>
            <a:ext cx="2886066" cy="2635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G:\НИР\рбт\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1582" y="3652492"/>
            <a:ext cx="2502906" cy="20376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19758671">
            <a:off x="77914" y="553477"/>
            <a:ext cx="23631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Настоящее</a:t>
            </a:r>
          </a:p>
        </p:txBody>
      </p:sp>
    </p:spTree>
    <p:extLst>
      <p:ext uri="{BB962C8B-B14F-4D97-AF65-F5344CB8AC3E}">
        <p14:creationId xmlns:p14="http://schemas.microsoft.com/office/powerpoint/2010/main" val="26122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048672" cy="1143000"/>
          </a:xfr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Результаты исследования</a:t>
            </a:r>
            <a:endParaRPr lang="ru-RU" i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22997"/>
            <a:ext cx="8147248" cy="3703166"/>
          </a:xfr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результате исследования предположения не подтвердились. Нельзя сказать,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роботы – </a:t>
            </a: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плохо, и надо отказаться от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них. </a:t>
            </a: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 нельзя сказать, что хорошо, и можно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играть с ними </a:t>
            </a: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сколько хочется. Влияние 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роботов </a:t>
            </a: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 детей неоднозначно. Кто–то развивает логическое мышление, кто-то забывает про окружающий реальный мир. Здесь нужно придерживаться главного принципа – не навреди.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Роботы, </a:t>
            </a: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и всё, что окружает нас,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могут </a:t>
            </a: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быть и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полезными, </a:t>
            </a: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вредными.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3314" name="Picture 2" descr="G:\НИР\Новая папка\image_1121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1727448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484784"/>
            <a:ext cx="21463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378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45" y="-1168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18654"/>
            <a:ext cx="5832648" cy="77809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  <a:latin typeface="Constantia"/>
              </a:rPr>
              <a:t> </a:t>
            </a:r>
            <a:r>
              <a:rPr lang="ru-RU" sz="4900" b="1" dirty="0">
                <a:solidFill>
                  <a:srgbClr val="C00000"/>
                </a:solidFill>
                <a:latin typeface="Monotype Corsiva" pitchFamily="66" charset="0"/>
              </a:rPr>
              <a:t>Обоснование выбора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99" y="620539"/>
            <a:ext cx="309721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2412278"/>
            <a:ext cx="7128792" cy="4154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1600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Тема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данной работы является актуальной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так как развитие робототехники происходит постоянно. Ведь с момента своего появления полвека назад роботы прошли путь от примитивных механизмов до сложных, эффективных устройств, во многом превзойдя по своим возможностям человека. В ближайшие десятилетия всё более совершенные роботы станут незаменимыми помощниками людей и смогут взять на себя обеспечение большей части потребностей цивилизации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…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1600" b="1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16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5085184"/>
            <a:ext cx="2895851" cy="2005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303753"/>
            <a:ext cx="2146029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47864" y="788020"/>
            <a:ext cx="4248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7632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76672"/>
            <a:ext cx="5400600" cy="648072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274320" lvl="0" indent="-274320" algn="l">
              <a:spcBef>
                <a:spcPct val="20000"/>
              </a:spcBef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Ц 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е л ь</a:t>
            </a:r>
            <a:r>
              <a:rPr lang="ru-RU" sz="4800" b="1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 </a:t>
            </a:r>
            <a:r>
              <a:rPr lang="ru-RU" sz="4800" b="1" dirty="0">
                <a:solidFill>
                  <a:srgbClr val="7030A0"/>
                </a:solidFill>
                <a:latin typeface="Arial"/>
                <a:ea typeface="+mn-ea"/>
                <a:cs typeface="+mn-cs"/>
              </a:rPr>
              <a:t> </a:t>
            </a:r>
            <a:r>
              <a:rPr lang="ru-RU" sz="4800" b="1" i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исследования: </a:t>
            </a:r>
            <a:br>
              <a:rPr lang="ru-RU" sz="4800" b="1" i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232" y="2184955"/>
            <a:ext cx="7643192" cy="4268381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lvl="0" indent="0" algn="just">
              <a:lnSpc>
                <a:spcPct val="110000"/>
              </a:lnSpc>
              <a:buClr>
                <a:srgbClr val="4584D3"/>
              </a:buClr>
              <a:buSzPct val="85000"/>
              <a:buNone/>
              <a:defRPr/>
            </a:pPr>
            <a:endParaRPr lang="ru-RU" sz="2000" b="1" dirty="0" smtClean="0">
              <a:solidFill>
                <a:srgbClr val="7030A0"/>
              </a:solidFill>
              <a:latin typeface="Franklin Gothic Book" pitchFamily="34" charset="0"/>
            </a:endParaRPr>
          </a:p>
          <a:p>
            <a:pPr marL="0" lvl="0" indent="0" algn="ctr">
              <a:lnSpc>
                <a:spcPct val="110000"/>
              </a:lnSpc>
              <a:buClr>
                <a:srgbClr val="4584D3"/>
              </a:buClr>
              <a:buSzPct val="8500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положительные и отрицательные стороны влияния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роботов на детей.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0000"/>
              </a:lnSpc>
              <a:buClr>
                <a:srgbClr val="4584D3"/>
              </a:buClr>
              <a:buSzPct val="85000"/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Franklin Gothic Book" pitchFamily="34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два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предположения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 algn="just">
              <a:lnSpc>
                <a:spcPct val="110000"/>
              </a:lnSpc>
              <a:buClr>
                <a:srgbClr val="4584D3"/>
              </a:buClr>
              <a:buSzPct val="85000"/>
              <a:buNone/>
              <a:defRPr/>
            </a:pP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Предположим</a:t>
            </a: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игрушки-роботы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плохо, т.к.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вредят 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здоровью и отрицательно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влияют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психику детей.</a:t>
            </a:r>
          </a:p>
          <a:p>
            <a:pPr marL="0" lvl="0" indent="0" algn="just">
              <a:lnSpc>
                <a:spcPct val="110000"/>
              </a:lnSpc>
              <a:buClr>
                <a:srgbClr val="4584D3"/>
              </a:buClr>
              <a:buSzPct val="85000"/>
              <a:buNone/>
              <a:defRPr/>
            </a:pP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Возможно,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игрушки-роботы – это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т.к. это общение  развивает детей.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655" l="0" r="9931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844" y="548680"/>
            <a:ext cx="3096343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9489" y="5013176"/>
            <a:ext cx="2895600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8850" y="1194643"/>
            <a:ext cx="21463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281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332037"/>
            <a:ext cx="7344816" cy="3977283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lvl="0" indent="0" algn="just">
              <a:buClr>
                <a:srgbClr val="4584D3"/>
              </a:buClr>
              <a:buSzPct val="85000"/>
              <a:buNone/>
            </a:pPr>
            <a:endParaRPr lang="ru-RU" sz="2400" b="1" dirty="0" smtClean="0">
              <a:solidFill>
                <a:srgbClr val="7030A0"/>
              </a:solidFill>
              <a:latin typeface="Franklin Gothic Book" pitchFamily="34" charset="0"/>
              <a:cs typeface="Times New Roman" pitchFamily="18" charset="0"/>
            </a:endParaRPr>
          </a:p>
          <a:p>
            <a:pPr lvl="0" algn="just">
              <a:buClr>
                <a:srgbClr val="4584D3"/>
              </a:buClr>
              <a:buSzPct val="850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какую пользу и какой вред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несут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игрушки-роботы.</a:t>
            </a: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4584D3"/>
              </a:buClr>
              <a:buSzPct val="85000"/>
              <a:buFont typeface="Wingdings" panose="05000000000000000000" pitchFamily="2" charset="2"/>
              <a:buChar char="Ø"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4584D3"/>
              </a:buClr>
              <a:buSzPct val="850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какие правила безопасного поведения должны соблюдаться.</a:t>
            </a:r>
          </a:p>
          <a:p>
            <a:pPr lvl="0" algn="just">
              <a:buClr>
                <a:srgbClr val="4584D3"/>
              </a:buClr>
              <a:buSzPct val="85000"/>
              <a:buFont typeface="Wingdings" panose="05000000000000000000" pitchFamily="2" charset="2"/>
              <a:buChar char="Ø"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4584D3"/>
              </a:buClr>
              <a:buSzPct val="850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программах </a:t>
            </a:r>
            <a:r>
              <a:rPr lang="ru-RU" sz="20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338273"/>
            <a:ext cx="5422842" cy="648072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Задачи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1" b="89844" l="684" r="99512">
                        <a14:foregroundMark x1="90430" y1="26855" x2="90430" y2="26855"/>
                        <a14:foregroundMark x1="90430" y1="28809" x2="90430" y2="28809"/>
                        <a14:foregroundMark x1="49609" y1="25098" x2="58496" y2="55273"/>
                        <a14:foregroundMark x1="63845" y1="41494" x2="63845" y2="41494"/>
                        <a14:foregroundMark x1="62984" y1="47718" x2="62984" y2="47718"/>
                        <a14:foregroundMark x1="73458" y1="27593" x2="73458" y2="27593"/>
                        <a14:foregroundMark x1="77331" y1="24896" x2="77331" y2="24896"/>
                        <a14:foregroundMark x1="68723" y1="25519" x2="68723" y2="25519"/>
                        <a14:foregroundMark x1="65280" y1="29046" x2="65280" y2="29046"/>
                        <a14:foregroundMark x1="74462" y1="24896" x2="74462" y2="24896"/>
                        <a14:foregroundMark x1="79197" y1="24896" x2="79197" y2="24896"/>
                        <a14:foregroundMark x1="66714" y1="24896" x2="66714" y2="24896"/>
                        <a14:foregroundMark x1="69154" y1="28216" x2="69154" y2="28216"/>
                        <a14:backgroundMark x1="32715" y1="47266" x2="32422" y2="46484"/>
                        <a14:backgroundMark x1="48926" y1="52734" x2="48926" y2="52734"/>
                        <a14:backgroundMark x1="56055" y1="27148" x2="56055" y2="27148"/>
                        <a14:backgroundMark x1="56055" y1="32520" x2="56055" y2="32520"/>
                        <a14:backgroundMark x1="56934" y1="38477" x2="56934" y2="38477"/>
                        <a14:backgroundMark x1="49316" y1="29102" x2="49316" y2="29102"/>
                        <a14:backgroundMark x1="52246" y1="24609" x2="52246" y2="24609"/>
                        <a14:backgroundMark x1="57520" y1="44434" x2="57520" y2="444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3017" y="4851648"/>
            <a:ext cx="2897082" cy="2006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09721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4485" y="1196826"/>
            <a:ext cx="21463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57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404664"/>
            <a:ext cx="5256584" cy="86895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</a:rPr>
              <a:t>План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92896"/>
            <a:ext cx="8064896" cy="4065315"/>
          </a:xfrm>
          <a:ln>
            <a:beve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>
              <a:buClr>
                <a:srgbClr val="4584D3"/>
              </a:buClr>
              <a:buSzPct val="85000"/>
              <a:buFont typeface="+mj-lt"/>
              <a:buAutoNum type="arabicPeriod"/>
              <a:defRPr/>
            </a:pPr>
            <a:endParaRPr lang="ru-RU" sz="1600" b="1" dirty="0" smtClean="0">
              <a:solidFill>
                <a:srgbClr val="7030A0"/>
              </a:solidFill>
              <a:latin typeface="Franklin Gothic Book" pitchFamily="34" charset="0"/>
              <a:cs typeface="Times New Roman" pitchFamily="18" charset="0"/>
            </a:endParaRPr>
          </a:p>
          <a:p>
            <a:pPr marL="0" lvl="0" indent="0" algn="just">
              <a:buClr>
                <a:srgbClr val="4584D3"/>
              </a:buClr>
              <a:buSzPct val="85000"/>
              <a:buNone/>
              <a:defRPr/>
            </a:pPr>
            <a:r>
              <a:rPr lang="ru-RU" sz="1600" b="1" dirty="0" smtClean="0">
                <a:solidFill>
                  <a:srgbClr val="7030A0"/>
                </a:solidFill>
                <a:latin typeface="Franklin Gothic Book" pitchFamily="34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latin typeface="Franklin Gothic Book" pitchFamily="34" charset="0"/>
                <a:cs typeface="Times New Roman" pitchFamily="18" charset="0"/>
              </a:rPr>
              <a:t> 1.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ли особые правила, которые необходимо </a:t>
            </a: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4584D3"/>
              </a:buClr>
              <a:buSzPct val="85000"/>
              <a:buNone/>
              <a:defRPr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детям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любят играть  с роботами.</a:t>
            </a: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4584D3"/>
              </a:buClr>
              <a:buSzPct val="85000"/>
              <a:buNone/>
              <a:defRPr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2. Провести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у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одноклассников и их родителей, с целью выяснить их    отношение      к  игрушкам-роботам.</a:t>
            </a: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4584D3"/>
              </a:buClr>
              <a:buSzPct val="85000"/>
              <a:buNone/>
              <a:defRPr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3. Проанализировать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собранную информацию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buClr>
                <a:srgbClr val="4584D3"/>
              </a:buClr>
              <a:buSzPct val="85000"/>
              <a:buNone/>
              <a:defRPr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4. Выполнить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 собранному материалу.</a:t>
            </a:r>
            <a:endParaRPr lang="en-US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4584D3"/>
              </a:buClr>
              <a:buSzPct val="85000"/>
              <a:buNone/>
              <a:defRPr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5. Участвовать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проведении классного часа с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 презентации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buClr>
                <a:srgbClr val="4584D3"/>
              </a:buClr>
              <a:buSzPct val="85000"/>
              <a:buNone/>
              <a:defRPr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6. Представить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проектно-исследовательской работы на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школьной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конференции.</a:t>
            </a:r>
          </a:p>
          <a:p>
            <a:pPr marL="0" lvl="0" indent="0" algn="just">
              <a:buClr>
                <a:srgbClr val="4584D3"/>
              </a:buClr>
              <a:buSzPct val="85000"/>
              <a:buNone/>
              <a:defRPr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7. Найти и изучить в литературе  и в сети интернет сведения</a:t>
            </a:r>
          </a:p>
          <a:p>
            <a:pPr marL="0" lvl="0" indent="0" algn="just">
              <a:buClr>
                <a:srgbClr val="4584D3"/>
              </a:buClr>
              <a:buSzPct val="85000"/>
              <a:buNone/>
              <a:defRPr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 влиянии    роботов  на детей.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3097213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085184"/>
            <a:ext cx="2895600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422513"/>
            <a:ext cx="21463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350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6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6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336704" cy="114300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Как дети относятся к игрушкам-роботам?</a:t>
            </a:r>
            <a:r>
              <a:rPr lang="ru-RU" sz="20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6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    Если судить по результатам анкетирования одноклассников, </a:t>
            </a:r>
            <a:br>
              <a:rPr lang="ru-RU" sz="16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6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    то ….</a:t>
            </a:r>
            <a:endParaRPr lang="ru-RU" sz="16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3" y="5376118"/>
            <a:ext cx="8784976" cy="107721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Результаты </a:t>
            </a: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проведенного исследования показали</a:t>
            </a:r>
            <a:r>
              <a:rPr lang="ru-RU" sz="16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почти все ребята в классе (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95%) </a:t>
            </a: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имеют дома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игрушки-роботы. Но отношение девочек и мальчиков к этим игрушкам разное.   К обычным игрушкам и те и другие относятся одинаково положительно. А вот  мягкие игрушки  девочки любят больше.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31" y="44624"/>
            <a:ext cx="2381137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60849"/>
            <a:ext cx="3888432" cy="28083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2060848"/>
            <a:ext cx="4032448" cy="2888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608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32" y="-46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3424" y="301216"/>
            <a:ext cx="6059016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32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Цель анкетирования: </a:t>
            </a:r>
            <a:br>
              <a:rPr lang="ru-RU" sz="3200" b="1" dirty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выяснить,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относится старшее поколение к роботам?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Алевтина\Desktop\iMO6HGF0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917" l="500" r="100000">
                        <a14:foregroundMark x1="17450" y1="43161" x2="17450" y2="43161"/>
                        <a14:foregroundMark x1="29195" y1="49848" x2="29195" y2="49848"/>
                        <a14:foregroundMark x1="74664" y1="47416" x2="74664" y2="47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80" y="0"/>
            <a:ext cx="2357778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5805264"/>
            <a:ext cx="8391611" cy="101566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  </a:t>
            </a:r>
            <a:r>
              <a:rPr lang="ru-RU" sz="1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Пожилые </a:t>
            </a:r>
            <a:r>
              <a:rPr lang="ru-RU" sz="14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люди опасаются развития робототехники и считают, что домашние роботы оказывают отрицательное воздействие на детей и подростков, способствуя негативной физической и эмоциональной привязанности</a:t>
            </a:r>
            <a:r>
              <a:rPr lang="ru-RU" sz="1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sz="1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вывод будет тормозить распространение бытовых роботов и </a:t>
            </a:r>
            <a:r>
              <a:rPr lang="ru-RU" sz="1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роботов-компаньонов. </a:t>
            </a:r>
            <a:endParaRPr lang="ru-RU" sz="1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0688" y="1910459"/>
            <a:ext cx="8098160" cy="382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22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0530" y="8137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1600" dirty="0"/>
          </a:p>
        </p:txBody>
      </p:sp>
      <p:pic>
        <p:nvPicPr>
          <p:cNvPr id="6" name="Объект 5" descr="http://img01.deviantart.net/820e/i/2014/200/f/4/al_jazari_by_mkazmiz-d7rbefr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727" y="1931467"/>
            <a:ext cx="1800200" cy="1656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6450" y="1918464"/>
            <a:ext cx="1915510" cy="1656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4510" y="1918464"/>
            <a:ext cx="1804343" cy="16836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9256" y="1902506"/>
            <a:ext cx="1933376" cy="16561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Рисунок 9" descr="http://family-history.ru/pic/biograph/felipe_ii/felipe_ii_01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727" y="4527376"/>
            <a:ext cx="1724025" cy="16379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4524253"/>
            <a:ext cx="1925960" cy="1641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4511" y="4527376"/>
            <a:ext cx="1607690" cy="16379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6811" y="4527376"/>
            <a:ext cx="2029644" cy="16379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62368" y="4005064"/>
            <a:ext cx="1480854" cy="3400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XVIII век </a:t>
            </a:r>
            <a:endParaRPr lang="ru-RU" sz="14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72213" y="4031520"/>
            <a:ext cx="1366593" cy="3243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XV—XVI века</a:t>
            </a:r>
            <a:endParaRPr lang="ru-RU" sz="14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3704" y="1447313"/>
            <a:ext cx="806567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>
                <a:ea typeface="Calibri"/>
                <a:cs typeface="Times New Roman"/>
              </a:rPr>
              <a:t> </a:t>
            </a:r>
            <a:r>
              <a:rPr lang="ru-RU" sz="1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XV век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41273" y="1410154"/>
            <a:ext cx="780983" cy="3400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XII век</a:t>
            </a:r>
            <a:endParaRPr lang="ru-RU" sz="14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720052"/>
            <a:ext cx="3960440" cy="291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Аль-</a:t>
            </a:r>
            <a:r>
              <a:rPr lang="ru-RU" sz="1200" b="1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Джазари</a:t>
            </a:r>
            <a:r>
              <a:rPr lang="ru-RU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(1136-1206) и плавающий оркестр</a:t>
            </a:r>
            <a:endParaRPr lang="ru-RU" sz="12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39502" y="3720052"/>
            <a:ext cx="4283968" cy="291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Робот-рыцарь Леонардо да Винчи (1452—1519 </a:t>
            </a:r>
            <a:r>
              <a:rPr lang="ru-RU" sz="1200" b="1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г.г</a:t>
            </a:r>
            <a:r>
              <a:rPr lang="ru-RU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.).</a:t>
            </a:r>
            <a:endParaRPr lang="ru-RU" sz="12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239053"/>
            <a:ext cx="4572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Испанский король </a:t>
            </a:r>
            <a:r>
              <a:rPr lang="ru-RU" sz="1200" b="1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Филлип</a:t>
            </a:r>
            <a:r>
              <a:rPr lang="ru-RU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II</a:t>
            </a:r>
            <a:r>
              <a:rPr lang="ru-RU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ru-RU" sz="1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придворный</a:t>
            </a:r>
          </a:p>
          <a:p>
            <a:pPr algn="ctr">
              <a:spcAft>
                <a:spcPts val="0"/>
              </a:spcAft>
            </a:pPr>
            <a:r>
              <a:rPr lang="ru-RU" sz="1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инженер-часовщик </a:t>
            </a:r>
            <a:r>
              <a:rPr lang="ru-RU" sz="1200" b="1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Хуанело</a:t>
            </a:r>
            <a:r>
              <a:rPr lang="ru-RU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Турриано</a:t>
            </a:r>
            <a:r>
              <a:rPr lang="ru-RU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: </a:t>
            </a:r>
            <a:endParaRPr lang="ru-RU" sz="12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«Механический монах»</a:t>
            </a:r>
            <a:endParaRPr lang="ru-RU" sz="12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25281" y="6326769"/>
            <a:ext cx="1755031" cy="2912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sz="1200" b="1" dirty="0" err="1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Автоматон</a:t>
            </a:r>
            <a:r>
              <a:rPr lang="ru-RU" sz="12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b="1" dirty="0" err="1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Вокансона</a:t>
            </a:r>
            <a:r>
              <a:rPr lang="ru-RU" sz="12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12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52398" y="155772"/>
            <a:ext cx="6740082" cy="10833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4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По историческим сведениям, довольно сложные механизмы были знакомы людям ещё во времена Античности. С наступлением Средних веков работа человеческой фантазии не остановилась: до начала XIX века в странах Европы и Ближнего Востока создавали примитивных «роботов» и другие механизмы. </a:t>
            </a:r>
            <a:endParaRPr lang="ru-RU" sz="1400" b="1" i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1026" name="Picture 2" descr="C:\Users\Алевтина\Desktop\888f8861d89b41262e5878c588ffa8df_RSZ_690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727" y="84920"/>
            <a:ext cx="1627546" cy="13247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02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7" y="329403"/>
            <a:ext cx="6410275" cy="93935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  России 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автоматоны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sz="24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появились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достаточно  рано</a:t>
            </a:r>
            <a:r>
              <a:rPr lang="ru-RU" sz="24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b="1" i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5" name="Объект 4" descr="http://www.the-submarine.ru/images/topics/photos/b/2015/08/4033_1_1438857039_411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632070"/>
            <a:ext cx="2664296" cy="21569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://cdn.drunkcow.net/uploads/posts/2015-08/1438891777_00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063" y="1619316"/>
            <a:ext cx="2629074" cy="21697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s://otvet.imgsmail.ru/download/08262527b9a3d8835d6fd693ea6f2044_i-7263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2956" y="4048844"/>
            <a:ext cx="5143500" cy="2476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084168" y="1782976"/>
            <a:ext cx="2809875" cy="193495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5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Заморские купцы и послы рассказывали удивительные истории о том, </a:t>
            </a:r>
            <a:endParaRPr lang="ru-RU" sz="1500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5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что  </a:t>
            </a:r>
            <a: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Ивана Грозного</a:t>
            </a:r>
            <a:r>
              <a:rPr lang="ru-RU" sz="15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5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был механический автомат-слуга — «железный мужик».</a:t>
            </a:r>
            <a:r>
              <a:rPr lang="ru-RU" sz="15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5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endParaRPr lang="ru-RU" sz="15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137191"/>
            <a:ext cx="2880320" cy="24601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1500" b="1" dirty="0">
                <a:solidFill>
                  <a:srgbClr val="C00000"/>
                </a:solidFill>
                <a:latin typeface="Times New Roman"/>
                <a:ea typeface="Times New Roman"/>
              </a:rPr>
              <a:t>А у царя Алексея Михайловича в Коломенском дворце по разные стороны от трона стояла пара механических львов, способных копировать некоторые движения настоящих животных.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C00000"/>
                </a:solidFill>
                <a:latin typeface="Times New Roman"/>
                <a:ea typeface="Times New Roman"/>
              </a:rPr>
              <a:t> </a:t>
            </a:r>
            <a:endParaRPr lang="ru-RU" sz="1500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-56193" y="191285"/>
            <a:ext cx="2369702" cy="1149483"/>
            <a:chOff x="-56193" y="191285"/>
            <a:chExt cx="2369702" cy="1149483"/>
          </a:xfrm>
        </p:grpSpPr>
        <p:pic>
          <p:nvPicPr>
            <p:cNvPr id="2050" name="Picture 2" descr="C:\Users\Алевтина\Desktop\888f8861d89b41262e5878c588ffa8df_RSZ_690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91285"/>
              <a:ext cx="1773957" cy="1149483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chemeClr val="accent6">
                  <a:lumMod val="60000"/>
                  <a:lumOff val="4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pic>
        <p:pic>
          <p:nvPicPr>
            <p:cNvPr id="1026" name="Picture 2" descr="C:\Users\Алевтина\Desktop\МОЁ\роботы\snews_101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93" y="401411"/>
              <a:ext cx="1075540" cy="882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9402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3081</TotalTime>
  <Words>610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</vt:lpstr>
      <vt:lpstr> Обоснование выбора</vt:lpstr>
      <vt:lpstr> Ц е л ь  исследования:  </vt:lpstr>
      <vt:lpstr>Задачи</vt:lpstr>
      <vt:lpstr>План исследования</vt:lpstr>
      <vt:lpstr> Как дети относятся к игрушкам-роботам?      Если судить по результатам анкетирования одноклассников,       то ….</vt:lpstr>
      <vt:lpstr>Цель анкетирования:  выяснить,  как относится старшее поколение к роботам? </vt:lpstr>
      <vt:lpstr> </vt:lpstr>
      <vt:lpstr>В  России  автоматоны  появились  достаточно  рано.</vt:lpstr>
      <vt:lpstr> </vt:lpstr>
      <vt:lpstr>Результаты исследования</vt:lpstr>
    </vt:vector>
  </TitlesOfParts>
  <Company>МОУ СОШ №2 г.о. Кинель Самарской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Алевтина</dc:creator>
  <cp:lastModifiedBy>учительская</cp:lastModifiedBy>
  <cp:revision>257</cp:revision>
  <cp:lastPrinted>2017-11-10T08:23:03Z</cp:lastPrinted>
  <dcterms:created xsi:type="dcterms:W3CDTF">2016-07-05T15:04:34Z</dcterms:created>
  <dcterms:modified xsi:type="dcterms:W3CDTF">2018-06-19T05:11:17Z</dcterms:modified>
</cp:coreProperties>
</file>