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3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Роль слуха в развитии речи  ребенка. </a:t>
            </a:r>
            <a:br>
              <a:rPr lang="ru-RU" dirty="0"/>
            </a:br>
            <a:r>
              <a:rPr lang="ru-RU" dirty="0"/>
              <a:t>Особенности речевых нарушений у слабослышащих.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984124"/>
            <a:ext cx="8915399" cy="9195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Выполнила:</a:t>
            </a:r>
          </a:p>
          <a:p>
            <a:r>
              <a:rPr lang="ru-RU" dirty="0"/>
              <a:t> Сироткина Дарья</a:t>
            </a:r>
          </a:p>
          <a:p>
            <a:r>
              <a:rPr lang="ru-RU" dirty="0"/>
              <a:t>Учитель-логопед</a:t>
            </a:r>
          </a:p>
        </p:txBody>
      </p:sp>
    </p:spTree>
    <p:extLst>
      <p:ext uri="{BB962C8B-B14F-4D97-AF65-F5344CB8AC3E}">
        <p14:creationId xmlns:p14="http://schemas.microsoft.com/office/powerpoint/2010/main" val="114609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1679" y="334851"/>
            <a:ext cx="9662933" cy="5576371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Речь слабослышащих детей находится в зависимости от степени и от времени снижения слуха. </a:t>
            </a:r>
          </a:p>
          <a:p>
            <a:pPr algn="just"/>
            <a:r>
              <a:rPr lang="ru-RU" sz="2400" dirty="0"/>
              <a:t>Если нарушение слуха произошло </a:t>
            </a:r>
            <a:r>
              <a:rPr lang="ru-RU" sz="2400" b="1" dirty="0"/>
              <a:t>до 3 лет</a:t>
            </a:r>
            <a:r>
              <a:rPr lang="ru-RU" sz="2400" dirty="0"/>
              <a:t>, то речь самостоятельно не развивается. Если слух нарушен </a:t>
            </a:r>
            <a:r>
              <a:rPr lang="ru-RU" sz="2400" b="1" dirty="0"/>
              <a:t>после 3 лет</a:t>
            </a:r>
            <a:r>
              <a:rPr lang="ru-RU" sz="2400" dirty="0"/>
              <a:t>, то у ребенка сохранится фразовая речь, но будут отклонения в словаре, грамматическом строе речи и звукопроизношении. </a:t>
            </a:r>
          </a:p>
          <a:p>
            <a:pPr algn="just"/>
            <a:r>
              <a:rPr lang="ru-RU" sz="2400" dirty="0"/>
              <a:t>Если слух нарушен </a:t>
            </a:r>
            <a:r>
              <a:rPr lang="ru-RU" sz="2400" b="1" dirty="0"/>
              <a:t>в школьном возрасте</a:t>
            </a:r>
            <a:r>
              <a:rPr lang="ru-RU" sz="2400" dirty="0"/>
              <a:t>, то ребенок будет владеть фразовой речью, но будут ошибки оглушения звонких согласных и при произношении слов сложной слоговой структуры. Уровень развития речи также зависит от условий воспитания, от начала коррекционной работы: чем раньше предприняты коррекционные мероприятия, тем успешнее развивается речь.</a:t>
            </a:r>
          </a:p>
        </p:txBody>
      </p:sp>
    </p:spTree>
    <p:extLst>
      <p:ext uri="{BB962C8B-B14F-4D97-AF65-F5344CB8AC3E}">
        <p14:creationId xmlns:p14="http://schemas.microsoft.com/office/powerpoint/2010/main" val="2400932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6073" y="309093"/>
            <a:ext cx="9598539" cy="6349284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Состояние речи детей зависит от </a:t>
            </a:r>
            <a:r>
              <a:rPr lang="ru-RU" sz="2000" u="sng" dirty="0"/>
              <a:t>разных факторов. </a:t>
            </a:r>
          </a:p>
          <a:p>
            <a:pPr marL="0" indent="0" algn="just">
              <a:buNone/>
            </a:pPr>
            <a:r>
              <a:rPr lang="ru-RU" sz="2000" dirty="0"/>
              <a:t>Основные из них следующие:</a:t>
            </a:r>
          </a:p>
          <a:p>
            <a:pPr algn="just"/>
            <a:r>
              <a:rPr lang="ru-RU" sz="2000" b="1" dirty="0"/>
              <a:t>1) степень снижения слуха </a:t>
            </a:r>
            <a:r>
              <a:rPr lang="ru-RU" sz="2000" dirty="0"/>
              <a:t>— чем хуже ребенок слышит, тем хуже он говорит;</a:t>
            </a:r>
          </a:p>
          <a:p>
            <a:pPr algn="just"/>
            <a:r>
              <a:rPr lang="ru-RU" sz="2000" b="1" dirty="0"/>
              <a:t>2) время возникновения дефекта слуха</a:t>
            </a:r>
            <a:r>
              <a:rPr lang="ru-RU" sz="2000" dirty="0"/>
              <a:t>: если слух был нарушен после 3 лет. у ребенка может быть фразовая речь с незначительными отклонениями в словаре, грамматическом строе, звукопроизношении. Если поражение слуха произошло в школьном возрасте, то при хорошем владении фразовой речью ошибки в основном выражаются в оглушении звонких согласных, невнятном произношении безударных слогов, смазанной артикуляции и т. п. Снижение слуха в раннем возрасте приводит к тяжелому расстройству речи;</a:t>
            </a:r>
          </a:p>
          <a:p>
            <a:pPr algn="just"/>
            <a:r>
              <a:rPr lang="ru-RU" sz="2000" b="1" dirty="0"/>
              <a:t>3) условия, в которых развивается ребенок после поражения слуха</a:t>
            </a:r>
            <a:r>
              <a:rPr lang="ru-RU" sz="2000" dirty="0"/>
              <a:t>: своевременно начатые занятия дают наибольшую эффективность в работе;</a:t>
            </a:r>
          </a:p>
          <a:p>
            <a:pPr algn="just"/>
            <a:r>
              <a:rPr lang="ru-RU" sz="2000" b="1" dirty="0"/>
              <a:t>4) физическое и психическое состояние слабослышащего ребенка </a:t>
            </a:r>
            <a:r>
              <a:rPr lang="ru-RU" sz="2000" dirty="0"/>
              <a:t>— у соматически ослабленных детей, психически малоактивных формирование речи происходит менее активно.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151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6828" y="0"/>
            <a:ext cx="9997784" cy="5911222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Речь слабослышащего ребенка имеет свои особенности, характеризуется неразборчивостью, глухостью, замедленным темпом. Слабослышащий ребенок, потерявший речь в раннем возрасте, имеет недоразвитие всех компонентов языковой системы (лексики, грамматики, фонетики). </a:t>
            </a:r>
          </a:p>
          <a:p>
            <a:pPr algn="just"/>
            <a:r>
              <a:rPr lang="ru-RU" sz="2400" dirty="0"/>
              <a:t>Неполноценность восприятия слов на слух приводит к </a:t>
            </a:r>
            <a:r>
              <a:rPr lang="ru-RU" sz="2400" b="1" dirty="0"/>
              <a:t>бедности и искаженности словарного запаса</a:t>
            </a:r>
            <a:r>
              <a:rPr lang="ru-RU" sz="2400" dirty="0"/>
              <a:t>, к ограниченности значений слов, даже употребляемых в речи. Так, наряду с многозначностью, расширенностью значений ряда слов словарю ребенка присуща конкретность: почти отсутствуют обобщающие понятия (транспорт, посуда, животные и т. д.). смешиваются названия целого предмета и его частей, наблюдается </a:t>
            </a:r>
            <a:r>
              <a:rPr lang="ru-RU" sz="2400" dirty="0" err="1"/>
              <a:t>взаимозамещение</a:t>
            </a:r>
            <a:r>
              <a:rPr lang="ru-RU" sz="2400" dirty="0"/>
              <a:t> названий предметов и действий (рисовать — карандаш: раскладушка — лежать; обложка — тетрадь и т.п.). Затруднено усвоение служебных слов и слов с отвлеченным значением</a:t>
            </a:r>
          </a:p>
        </p:txBody>
      </p:sp>
    </p:spTree>
    <p:extLst>
      <p:ext uri="{BB962C8B-B14F-4D97-AF65-F5344CB8AC3E}">
        <p14:creationId xmlns:p14="http://schemas.microsoft.com/office/powerpoint/2010/main" val="154276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437" y="489397"/>
            <a:ext cx="9637175" cy="5421825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/>
              <a:t>Грамматический строй речи </a:t>
            </a:r>
            <a:r>
              <a:rPr lang="ru-RU" sz="2400" dirty="0"/>
              <a:t>у слабослышащих детей не сформирован в той степени, какая характерна для нормально развивающихся детей того же возраста. </a:t>
            </a:r>
          </a:p>
          <a:p>
            <a:pPr marL="0" indent="0" algn="just">
              <a:buNone/>
            </a:pPr>
            <a:r>
              <a:rPr lang="ru-RU" sz="2400" dirty="0"/>
              <a:t>Неточность слухового восприятия слов, в особенности их окончаний, суффиксов и приставок препятствует вычленению грамматических форм слова, усвоению грамматических связей между словами. Грубые нарушения проявляются по-разному: от употребления только однословных предложений до развернутой фразы с ошибками в падежах, родовых, числовых, временных согласованиях, в употреблении предложных конструкций («</a:t>
            </a:r>
            <a:r>
              <a:rPr lang="ru-RU" sz="2400" dirty="0" err="1"/>
              <a:t>Матык</a:t>
            </a:r>
            <a:r>
              <a:rPr lang="ru-RU" sz="2400" dirty="0"/>
              <a:t> мат» вместо Мальчик бросил мяч).</a:t>
            </a:r>
          </a:p>
        </p:txBody>
      </p:sp>
    </p:spTree>
    <p:extLst>
      <p:ext uri="{BB962C8B-B14F-4D97-AF65-F5344CB8AC3E}">
        <p14:creationId xmlns:p14="http://schemas.microsoft.com/office/powerpoint/2010/main" val="300613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5008" y="206063"/>
            <a:ext cx="10792495" cy="57051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/>
              <a:t>Фонетическая сторона речи </a:t>
            </a:r>
            <a:r>
              <a:rPr lang="ru-RU" dirty="0"/>
              <a:t>изобилует многочисленными ошибками в звукопроизношении, в воспроизведении слов различной слоговой структуры и </a:t>
            </a:r>
            <a:r>
              <a:rPr lang="ru-RU" dirty="0" err="1"/>
              <a:t>звуконаполняемости</a:t>
            </a:r>
            <a:r>
              <a:rPr lang="ru-RU" dirty="0"/>
              <a:t>. Дети со сниженным слухом часто смешивают в произношении слова, фонетически сходные, но различные в смысловом отношении (песок — носок).</a:t>
            </a:r>
          </a:p>
          <a:p>
            <a:pPr algn="just"/>
            <a:r>
              <a:rPr lang="ru-RU" dirty="0"/>
              <a:t>Затруднения в дифференциации звуков на слух порождают многочисленные нарушения звукопроизношения:</a:t>
            </a:r>
          </a:p>
          <a:p>
            <a:pPr algn="just"/>
            <a:r>
              <a:rPr lang="ru-RU" dirty="0"/>
              <a:t>а) </a:t>
            </a:r>
            <a:r>
              <a:rPr lang="ru-RU" b="1" dirty="0"/>
              <a:t>смешение звуков</a:t>
            </a:r>
            <a:r>
              <a:rPr lang="ru-RU" dirty="0"/>
              <a:t>, чаще звонких с глухими, шипящих со свистящими, твердых с мягкими;</a:t>
            </a:r>
          </a:p>
          <a:p>
            <a:pPr algn="just"/>
            <a:r>
              <a:rPr lang="ru-RU" dirty="0"/>
              <a:t>б) часто встречается </a:t>
            </a:r>
            <a:r>
              <a:rPr lang="ru-RU" b="1" dirty="0"/>
              <a:t>замена одних звуков другими</a:t>
            </a:r>
            <a:r>
              <a:rPr lang="ru-RU" dirty="0"/>
              <a:t>, например свистящих с-з взрывными т-д и т. п.;</a:t>
            </a:r>
          </a:p>
          <a:p>
            <a:pPr algn="just"/>
            <a:r>
              <a:rPr lang="ru-RU" dirty="0"/>
              <a:t>в) </a:t>
            </a:r>
            <a:r>
              <a:rPr lang="ru-RU" b="1" dirty="0"/>
              <a:t>дефекты смягчения </a:t>
            </a:r>
            <a:r>
              <a:rPr lang="ru-RU" dirty="0"/>
              <a:t>(«тетушка» вместо дедушка, «</a:t>
            </a:r>
            <a:r>
              <a:rPr lang="ru-RU" dirty="0" err="1"/>
              <a:t>тота</a:t>
            </a:r>
            <a:r>
              <a:rPr lang="ru-RU" dirty="0"/>
              <a:t>» вместо тетя); дефекты озвончения;</a:t>
            </a:r>
          </a:p>
          <a:p>
            <a:pPr algn="just"/>
            <a:r>
              <a:rPr lang="ru-RU" dirty="0"/>
              <a:t>г) отсутствие одного из составных звуков в связи с поздним формированием аффрикат;</a:t>
            </a:r>
          </a:p>
          <a:p>
            <a:pPr algn="just"/>
            <a:r>
              <a:rPr lang="ru-RU" dirty="0"/>
              <a:t>д) </a:t>
            </a:r>
            <a:r>
              <a:rPr lang="ru-RU" b="1" dirty="0"/>
              <a:t>искаженное произнесение </a:t>
            </a:r>
            <a:r>
              <a:rPr lang="ru-RU" dirty="0"/>
              <a:t>звуков.</a:t>
            </a:r>
          </a:p>
          <a:p>
            <a:pPr algn="just"/>
            <a:r>
              <a:rPr lang="ru-RU" dirty="0"/>
              <a:t>Наряду с этим слабослышащие дети не овладевают произношением сложных по артикуляции звуков (р, л, ч, щ, ц и др.).</a:t>
            </a:r>
          </a:p>
          <a:p>
            <a:pPr marL="0" indent="0" algn="just">
              <a:buNone/>
            </a:pPr>
            <a:r>
              <a:rPr lang="ru-RU" dirty="0"/>
              <a:t>Для речи слабослышащих характерна общая </a:t>
            </a:r>
            <a:r>
              <a:rPr lang="ru-RU" dirty="0" err="1"/>
              <a:t>смазанность</a:t>
            </a:r>
            <a:r>
              <a:rPr lang="ru-RU" dirty="0"/>
              <a:t>, </a:t>
            </a:r>
            <a:r>
              <a:rPr lang="ru-RU" dirty="0" err="1"/>
              <a:t>обедненность</a:t>
            </a:r>
            <a:r>
              <a:rPr lang="ru-RU" dirty="0"/>
              <a:t> интонации. Голос у таких детей глухой и </a:t>
            </a:r>
            <a:r>
              <a:rPr lang="ru-RU" dirty="0" err="1"/>
              <a:t>слабомодулированный</a:t>
            </a:r>
            <a:r>
              <a:rPr lang="ru-RU" dirty="0"/>
              <a:t>. Темп речи, как правило, замедленный.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01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1071" y="347730"/>
            <a:ext cx="10457644" cy="632352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/>
              <a:t>Письменная речь </a:t>
            </a:r>
            <a:r>
              <a:rPr lang="ru-RU" sz="2000" dirty="0"/>
              <a:t>слабослышащих детей по мере ее формирования во многом отражает дефекты устной речи. Трудности усвоения письма и чтения обусловлены не только неполноценностью слуха, но и недоразвитием фонематического восприятия речи.</a:t>
            </a:r>
          </a:p>
          <a:p>
            <a:pPr algn="just"/>
            <a:r>
              <a:rPr lang="ru-RU" sz="2000" dirty="0"/>
              <a:t>К числу характерных ошибок на письме относятся </a:t>
            </a:r>
            <a:r>
              <a:rPr lang="ru-RU" sz="2000" u="sng" dirty="0"/>
              <a:t>замены букв </a:t>
            </a:r>
            <a:r>
              <a:rPr lang="ru-RU" sz="2000" dirty="0"/>
              <a:t>(«</a:t>
            </a:r>
            <a:r>
              <a:rPr lang="ru-RU" sz="2000" dirty="0" err="1"/>
              <a:t>капутка</a:t>
            </a:r>
            <a:r>
              <a:rPr lang="ru-RU" sz="2000" dirty="0"/>
              <a:t>» вместо бабушка). Не овладев в достаточной мере звуковым составом слов, дети нередко в</a:t>
            </a:r>
            <a:r>
              <a:rPr lang="ru-RU" sz="2000" u="sng" dirty="0"/>
              <a:t>оспроизводят</a:t>
            </a:r>
            <a:r>
              <a:rPr lang="ru-RU" sz="2000" dirty="0"/>
              <a:t> на письме только </a:t>
            </a:r>
            <a:r>
              <a:rPr lang="ru-RU" sz="2000" u="sng" dirty="0"/>
              <a:t>ударную часть слова </a:t>
            </a:r>
            <a:r>
              <a:rPr lang="ru-RU" sz="2000" dirty="0"/>
              <a:t>(«</a:t>
            </a:r>
            <a:r>
              <a:rPr lang="ru-RU" sz="2000" dirty="0" err="1"/>
              <a:t>алок</a:t>
            </a:r>
            <a:r>
              <a:rPr lang="ru-RU" sz="2000" dirty="0"/>
              <a:t>» вместо потолок), а подчас </a:t>
            </a:r>
            <a:r>
              <a:rPr lang="ru-RU" sz="2000" b="1" dirty="0"/>
              <a:t>искажают</a:t>
            </a:r>
            <a:r>
              <a:rPr lang="ru-RU" sz="2000" dirty="0"/>
              <a:t> слово до неузнаваемости («</a:t>
            </a:r>
            <a:r>
              <a:rPr lang="ru-RU" sz="2000" dirty="0" err="1"/>
              <a:t>дрки</a:t>
            </a:r>
            <a:r>
              <a:rPr lang="ru-RU" sz="2000" dirty="0"/>
              <a:t>» вместо круги).</a:t>
            </a:r>
          </a:p>
          <a:p>
            <a:pPr algn="just"/>
            <a:r>
              <a:rPr lang="ru-RU" sz="2000" dirty="0"/>
              <a:t>Ограниченный запас слов и недостаточное овладение грамматическим строем языка влекут за собой и </a:t>
            </a:r>
            <a:r>
              <a:rPr lang="ru-RU" sz="2000" u="sng" dirty="0"/>
              <a:t>ограниченное понимание читаемого текста.</a:t>
            </a:r>
          </a:p>
          <a:p>
            <a:pPr algn="just"/>
            <a:r>
              <a:rPr lang="ru-RU" sz="2000" dirty="0"/>
              <a:t>У слабослышащих детей можно наблюдать и другие дефекты речи, не связанные с состоянием слуха: </a:t>
            </a:r>
            <a:r>
              <a:rPr lang="ru-RU" sz="2000" dirty="0" err="1"/>
              <a:t>ринолалию</a:t>
            </a:r>
            <a:r>
              <a:rPr lang="ru-RU" sz="2000" dirty="0"/>
              <a:t> (открытую и закрытую), нарушение темпа речи.</a:t>
            </a:r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916978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792</Words>
  <Application>Microsoft Macintosh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Роль слуха в развитии речи  ребенка.  Особенности речевых нарушений у слабослышащих.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слуха в развитии речи  ребенка.  Особенности речевых нарушений у слабослышащих.</dc:title>
  <dc:creator>Acer</dc:creator>
  <cp:lastModifiedBy>Кожурин Роман</cp:lastModifiedBy>
  <cp:revision>5</cp:revision>
  <dcterms:created xsi:type="dcterms:W3CDTF">2017-04-21T08:51:35Z</dcterms:created>
  <dcterms:modified xsi:type="dcterms:W3CDTF">2018-05-02T08:35:27Z</dcterms:modified>
</cp:coreProperties>
</file>