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57" r:id="rId5"/>
    <p:sldId id="258" r:id="rId6"/>
    <p:sldId id="259" r:id="rId7"/>
    <p:sldId id="261" r:id="rId8"/>
    <p:sldId id="26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16" autoAdjust="0"/>
    <p:restoredTop sz="94660" autoAdjust="0"/>
  </p:normalViewPr>
  <p:slideViewPr>
    <p:cSldViewPr>
      <p:cViewPr varScale="1">
        <p:scale>
          <a:sx n="92" d="100"/>
          <a:sy n="92" d="100"/>
        </p:scale>
        <p:origin x="-100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171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04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cs typeface="+mn-cs"/>
              </a:defRPr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zh-CN" noProof="0" smtClean="0"/>
              <a:t>Click to edit Master text styles</a:t>
            </a:r>
          </a:p>
          <a:p>
            <a:pPr lvl="1"/>
            <a:r>
              <a:rPr lang="ru-RU" altLang="zh-CN" noProof="0" smtClean="0"/>
              <a:t>Second level</a:t>
            </a:r>
          </a:p>
          <a:p>
            <a:pPr lvl="2"/>
            <a:r>
              <a:rPr lang="ru-RU" altLang="zh-CN" noProof="0" smtClean="0"/>
              <a:t>Third level</a:t>
            </a:r>
          </a:p>
          <a:p>
            <a:pPr lvl="3"/>
            <a:r>
              <a:rPr lang="ru-RU" altLang="zh-CN" noProof="0" smtClean="0"/>
              <a:t>Fourth level</a:t>
            </a:r>
          </a:p>
          <a:p>
            <a:pPr lvl="4"/>
            <a:r>
              <a:rPr lang="ru-RU" altLang="zh-CN" noProof="0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cs typeface="+mn-cs"/>
              </a:defRPr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333A6EA2-DD1F-4129-8DBB-629FD6813B0E}" type="slidenum">
              <a:rPr lang="ru-RU" altLang="zh-CN"/>
              <a:pPr>
                <a:defRPr/>
              </a:pPr>
              <a:t>‹#›</a:t>
            </a:fld>
            <a:endParaRPr lang="ru-RU" altLang="zh-CN"/>
          </a:p>
        </p:txBody>
      </p:sp>
    </p:spTree>
    <p:extLst>
      <p:ext uri="{BB962C8B-B14F-4D97-AF65-F5344CB8AC3E}">
        <p14:creationId xmlns:p14="http://schemas.microsoft.com/office/powerpoint/2010/main" val="1327017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92950" y="400050"/>
            <a:ext cx="1871663" cy="6269038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476375" y="400050"/>
            <a:ext cx="5464175" cy="6269038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0"/>
          <p:cNvSpPr/>
          <p:nvPr userDrawn="1"/>
        </p:nvSpPr>
        <p:spPr bwMode="auto">
          <a:xfrm>
            <a:off x="571500" y="4232275"/>
            <a:ext cx="3429000" cy="21939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cs typeface="+mn-cs"/>
            </a:endParaRPr>
          </a:p>
        </p:txBody>
      </p:sp>
      <p:sp>
        <p:nvSpPr>
          <p:cNvPr id="7" name="矩形 8"/>
          <p:cNvSpPr/>
          <p:nvPr userDrawn="1"/>
        </p:nvSpPr>
        <p:spPr bwMode="auto">
          <a:xfrm>
            <a:off x="571500" y="1785938"/>
            <a:ext cx="3429000" cy="21939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cs typeface="+mn-cs"/>
            </a:endParaRPr>
          </a:p>
        </p:txBody>
      </p:sp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714401" y="1928813"/>
            <a:ext cx="3429024" cy="2125993"/>
          </a:xfrm>
          <a:prstGeom prst="snip2DiagRect">
            <a:avLst/>
          </a:prstGeom>
          <a:ln w="38100">
            <a:solidFill>
              <a:schemeClr val="bg1"/>
            </a:solidFill>
          </a:ln>
        </p:spPr>
        <p:txBody>
          <a:bodyPr/>
          <a:lstStyle/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6" name="图片占位符 4"/>
          <p:cNvSpPr>
            <a:spLocks noGrp="1"/>
          </p:cNvSpPr>
          <p:nvPr>
            <p:ph type="pic" sz="quarter" idx="11"/>
          </p:nvPr>
        </p:nvSpPr>
        <p:spPr>
          <a:xfrm>
            <a:off x="714349" y="4374841"/>
            <a:ext cx="3429024" cy="2125993"/>
          </a:xfrm>
          <a:prstGeom prst="snip2Diag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lang="zh-CN" altLang="en-US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六边形 6"/>
          <p:cNvSpPr/>
          <p:nvPr userDrawn="1"/>
        </p:nvSpPr>
        <p:spPr bwMode="auto">
          <a:xfrm>
            <a:off x="3571875" y="1714500"/>
            <a:ext cx="4286250" cy="3714750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cs typeface="+mn-cs"/>
            </a:endParaRPr>
          </a:p>
        </p:txBody>
      </p:sp>
      <p:sp>
        <p:nvSpPr>
          <p:cNvPr id="7" name="六边形 5"/>
          <p:cNvSpPr/>
          <p:nvPr userDrawn="1"/>
        </p:nvSpPr>
        <p:spPr bwMode="auto">
          <a:xfrm>
            <a:off x="1000125" y="1714500"/>
            <a:ext cx="2714625" cy="2286000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cs typeface="+mn-cs"/>
            </a:endParaRPr>
          </a:p>
        </p:txBody>
      </p:sp>
      <p:sp>
        <p:nvSpPr>
          <p:cNvPr id="4" name="图片占位符 4"/>
          <p:cNvSpPr>
            <a:spLocks noGrp="1"/>
          </p:cNvSpPr>
          <p:nvPr>
            <p:ph type="pic" sz="quarter" idx="12"/>
          </p:nvPr>
        </p:nvSpPr>
        <p:spPr>
          <a:xfrm>
            <a:off x="785786" y="1857364"/>
            <a:ext cx="2786082" cy="2214562"/>
          </a:xfrm>
          <a:prstGeom prst="hexagon">
            <a:avLst/>
          </a:prstGeom>
          <a:ln w="28575">
            <a:solidFill>
              <a:schemeClr val="bg1"/>
            </a:solidFill>
          </a:ln>
        </p:spPr>
        <p:txBody>
          <a:bodyPr/>
          <a:lstStyle/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5" name="图片占位符 4"/>
          <p:cNvSpPr>
            <a:spLocks noGrp="1"/>
          </p:cNvSpPr>
          <p:nvPr>
            <p:ph type="pic" sz="quarter" idx="13"/>
          </p:nvPr>
        </p:nvSpPr>
        <p:spPr>
          <a:xfrm>
            <a:off x="3357553" y="1857364"/>
            <a:ext cx="4286281" cy="3643338"/>
          </a:xfrm>
          <a:prstGeom prst="hexagon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lang="zh-CN" altLang="en-US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 userDrawn="1"/>
        </p:nvSpPr>
        <p:spPr bwMode="auto">
          <a:xfrm>
            <a:off x="928688" y="1857375"/>
            <a:ext cx="7215187" cy="435768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cs typeface="+mn-cs"/>
            </a:endParaRPr>
          </a:p>
        </p:txBody>
      </p:sp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1071562" y="2000255"/>
            <a:ext cx="3429000" cy="2000264"/>
          </a:xfr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lang="zh-CN" altLang="en-US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8" name="图片占位符 6"/>
          <p:cNvSpPr>
            <a:spLocks noGrp="1"/>
          </p:cNvSpPr>
          <p:nvPr>
            <p:ph type="pic" sz="quarter" idx="11"/>
          </p:nvPr>
        </p:nvSpPr>
        <p:spPr>
          <a:xfrm>
            <a:off x="4572024" y="2000240"/>
            <a:ext cx="3429000" cy="2000264"/>
          </a:xfr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lang="zh-CN" altLang="en-US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9" name="图片占位符 6"/>
          <p:cNvSpPr>
            <a:spLocks noGrp="1"/>
          </p:cNvSpPr>
          <p:nvPr>
            <p:ph type="pic" sz="quarter" idx="12"/>
          </p:nvPr>
        </p:nvSpPr>
        <p:spPr>
          <a:xfrm>
            <a:off x="1071513" y="4071957"/>
            <a:ext cx="3429000" cy="2000264"/>
          </a:xfr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lang="zh-CN" altLang="en-US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10" name="图片占位符 6"/>
          <p:cNvSpPr>
            <a:spLocks noGrp="1"/>
          </p:cNvSpPr>
          <p:nvPr>
            <p:ph type="pic" sz="quarter" idx="13"/>
          </p:nvPr>
        </p:nvSpPr>
        <p:spPr>
          <a:xfrm>
            <a:off x="4571975" y="4071942"/>
            <a:ext cx="3429000" cy="2000264"/>
          </a:xfr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lang="zh-CN" altLang="en-US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8450" y="400050"/>
            <a:ext cx="7488238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ru-RU" altLang="zh-C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8450" y="1484313"/>
            <a:ext cx="7488238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ru-RU" altLang="zh-CN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64" r:id="rId11"/>
  </p:sldLayoutIdLst>
  <p:transition spd="med" advClick="0" advTm="6000">
    <p:wheel spokes="8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AID\Documents\baseofmp3.com_BABY_DANCE_-_TANETS_MATRESHEK.mp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8" name="Rectangle 12"/>
          <p:cNvSpPr>
            <a:spLocks noGrp="1" noChangeArrowheads="1"/>
          </p:cNvSpPr>
          <p:nvPr>
            <p:ph type="ctrTitle" idx="4294967295"/>
          </p:nvPr>
        </p:nvSpPr>
        <p:spPr>
          <a:xfrm>
            <a:off x="468313" y="2133600"/>
            <a:ext cx="8429625" cy="928688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/>
              <a:t>«В гостях у Матрёшки.»</a:t>
            </a:r>
            <a:endParaRPr lang="en-US" sz="4800" dirty="0" smtClean="0"/>
          </a:p>
        </p:txBody>
      </p:sp>
      <p:sp>
        <p:nvSpPr>
          <p:cNvPr id="15362" name="Rectangle 13"/>
          <p:cNvSpPr>
            <a:spLocks noGrp="1" noChangeArrowheads="1"/>
          </p:cNvSpPr>
          <p:nvPr>
            <p:ph type="subTitle" idx="4294967295"/>
          </p:nvPr>
        </p:nvSpPr>
        <p:spPr>
          <a:xfrm>
            <a:off x="468313" y="3879850"/>
            <a:ext cx="8247062" cy="1133475"/>
          </a:xfrm>
        </p:spPr>
        <p:txBody>
          <a:bodyPr/>
          <a:lstStyle/>
          <a:p>
            <a:pPr eaLnBrk="1" hangingPunct="1"/>
            <a:r>
              <a:rPr lang="uk-UA" dirty="0" err="1" smtClean="0"/>
              <a:t>Интегрированное</a:t>
            </a:r>
            <a:r>
              <a:rPr lang="uk-UA" dirty="0" smtClean="0"/>
              <a:t> </a:t>
            </a:r>
            <a:r>
              <a:rPr lang="uk-UA" dirty="0" err="1" smtClean="0"/>
              <a:t>непосредственно-образовательная</a:t>
            </a:r>
            <a:r>
              <a:rPr lang="uk-UA" dirty="0" smtClean="0"/>
              <a:t> </a:t>
            </a:r>
            <a:r>
              <a:rPr lang="uk-UA" dirty="0" err="1" smtClean="0"/>
              <a:t>деятельность</a:t>
            </a:r>
            <a:r>
              <a:rPr lang="uk-UA" dirty="0" smtClean="0"/>
              <a:t> (</a:t>
            </a:r>
            <a:r>
              <a:rPr lang="uk-UA" dirty="0" err="1" smtClean="0"/>
              <a:t>познание</a:t>
            </a:r>
            <a:r>
              <a:rPr lang="uk-UA" dirty="0" smtClean="0"/>
              <a:t>).</a:t>
            </a:r>
          </a:p>
        </p:txBody>
      </p:sp>
      <p:pic>
        <p:nvPicPr>
          <p:cNvPr id="15367" name="baseofmp3.com_BABY_DANCE_-_TANETS_MATRESHEK.mp3"/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75688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6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3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8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55763" y="1268413"/>
            <a:ext cx="7488237" cy="508000"/>
          </a:xfrm>
        </p:spPr>
        <p:txBody>
          <a:bodyPr/>
          <a:lstStyle/>
          <a:p>
            <a:pPr>
              <a:defRPr/>
            </a:pPr>
            <a:r>
              <a:rPr lang="ru-RU" sz="3200" smtClean="0"/>
              <a:t>Образовательные области: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2133600"/>
            <a:ext cx="5545138" cy="2374900"/>
          </a:xfrm>
        </p:spPr>
        <p:txBody>
          <a:bodyPr/>
          <a:lstStyle/>
          <a:p>
            <a:r>
              <a:rPr lang="ru-RU" sz="2400" smtClean="0"/>
              <a:t>Социализация</a:t>
            </a:r>
          </a:p>
          <a:p>
            <a:r>
              <a:rPr lang="ru-RU" sz="2400" smtClean="0"/>
              <a:t>Коммуникация</a:t>
            </a:r>
          </a:p>
          <a:p>
            <a:r>
              <a:rPr lang="ru-RU" sz="2400" smtClean="0"/>
              <a:t>Познание</a:t>
            </a:r>
          </a:p>
          <a:p>
            <a:r>
              <a:rPr lang="ru-RU" sz="2400" smtClean="0"/>
              <a:t>Художественное творчество</a:t>
            </a:r>
          </a:p>
          <a:p>
            <a:r>
              <a:rPr lang="ru-RU" sz="2400" smtClean="0"/>
              <a:t>Музыка</a:t>
            </a:r>
          </a:p>
        </p:txBody>
      </p:sp>
    </p:spTree>
  </p:cSld>
  <p:clrMapOvr>
    <a:masterClrMapping/>
  </p:clrMapOvr>
  <p:transition spd="med" advClick="0" advTm="6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08400" y="1196975"/>
            <a:ext cx="2232025" cy="508000"/>
          </a:xfrm>
        </p:spPr>
        <p:txBody>
          <a:bodyPr/>
          <a:lstStyle/>
          <a:p>
            <a:pPr>
              <a:defRPr/>
            </a:pPr>
            <a:r>
              <a:rPr lang="ru-RU" sz="3200" smtClean="0"/>
              <a:t>Задачи: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989138"/>
            <a:ext cx="6911975" cy="4103687"/>
          </a:xfrm>
        </p:spPr>
        <p:txBody>
          <a:bodyPr/>
          <a:lstStyle/>
          <a:p>
            <a:r>
              <a:rPr lang="ru-RU" sz="1800" dirty="0" smtClean="0"/>
              <a:t>Развитие игровой деятельности, приобщение к нормам поведения взаимоотношения.</a:t>
            </a:r>
          </a:p>
          <a:p>
            <a:r>
              <a:rPr lang="ru-RU" sz="1800" dirty="0" smtClean="0"/>
              <a:t>Развитие свободного общения со взрослыми, высказываться, повторять слова и фразы.</a:t>
            </a:r>
          </a:p>
          <a:p>
            <a:r>
              <a:rPr lang="ru-RU" sz="1800" dirty="0" smtClean="0"/>
              <a:t>Развитие познавательных интересов, развивать сенсорные способности: восприятие цвета, размера.</a:t>
            </a:r>
          </a:p>
          <a:p>
            <a:r>
              <a:rPr lang="ru-RU" sz="1800" dirty="0" smtClean="0"/>
              <a:t>Развитие продуктивной деятельности, детского творчества.</a:t>
            </a:r>
          </a:p>
          <a:p>
            <a:r>
              <a:rPr lang="ru-RU" sz="1800" dirty="0" smtClean="0"/>
              <a:t>Развитие музыкальности детей, способности эмоционально воспринимать музыку.</a:t>
            </a:r>
          </a:p>
          <a:p>
            <a:endParaRPr lang="ru-RU" sz="1800" dirty="0" smtClean="0"/>
          </a:p>
        </p:txBody>
      </p:sp>
    </p:spTree>
  </p:cSld>
  <p:clrMapOvr>
    <a:masterClrMapping/>
  </p:clrMapOvr>
  <p:transition spd="med" advClick="0" advTm="600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sz="4400" smtClean="0"/>
              <a:t>Игра “ Знакомство”.</a:t>
            </a:r>
          </a:p>
        </p:txBody>
      </p:sp>
      <p:sp>
        <p:nvSpPr>
          <p:cNvPr id="18434" name="Rectangle 1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427538" y="1673225"/>
            <a:ext cx="3384550" cy="4995863"/>
          </a:xfrm>
        </p:spPr>
        <p:txBody>
          <a:bodyPr/>
          <a:lstStyle/>
          <a:p>
            <a:r>
              <a:rPr lang="ru-RU" sz="2400" smtClean="0"/>
              <a:t>- Я хочу с вами познакомится. Как вас зовут, нам поможет «волшебная палочка», которую мы будем передавать друг другу, и называть свои имена.</a:t>
            </a:r>
          </a:p>
        </p:txBody>
      </p:sp>
      <p:pic>
        <p:nvPicPr>
          <p:cNvPr id="18435" name="Picture 7" descr="DSC0305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916113"/>
            <a:ext cx="3097212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8" descr="DSC0305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4365625"/>
            <a:ext cx="3097212" cy="231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6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矩形 8"/>
          <p:cNvSpPr>
            <a:spLocks noChangeArrowheads="1"/>
          </p:cNvSpPr>
          <p:nvPr/>
        </p:nvSpPr>
        <p:spPr bwMode="auto">
          <a:xfrm>
            <a:off x="5580063" y="2636838"/>
            <a:ext cx="3563937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</a:rPr>
              <a:t>Матрёшка пригласила детей к себе в гости:</a:t>
            </a:r>
          </a:p>
          <a:p>
            <a:r>
              <a:rPr lang="ru-RU" sz="2400">
                <a:solidFill>
                  <a:schemeClr val="bg1"/>
                </a:solidFill>
              </a:rPr>
              <a:t>«Садитесь рядком,</a:t>
            </a:r>
          </a:p>
          <a:p>
            <a:r>
              <a:rPr lang="ru-RU" sz="2400">
                <a:solidFill>
                  <a:schemeClr val="bg1"/>
                </a:solidFill>
              </a:rPr>
              <a:t>Слушайте ладком,</a:t>
            </a:r>
          </a:p>
          <a:p>
            <a:r>
              <a:rPr lang="ru-RU" sz="2400">
                <a:solidFill>
                  <a:schemeClr val="bg1"/>
                </a:solidFill>
              </a:rPr>
              <a:t>Да смотрите глазками».</a:t>
            </a:r>
          </a:p>
          <a:p>
            <a:r>
              <a:rPr lang="ru-RU" sz="2400">
                <a:solidFill>
                  <a:schemeClr val="bg1"/>
                </a:solidFill>
              </a:rPr>
              <a:t>(воспитатель достаёт из корзины Матрёшку).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428625" y="350838"/>
            <a:ext cx="4214813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endParaRPr lang="uk-UA" sz="4400">
              <a:solidFill>
                <a:schemeClr val="bg1"/>
              </a:solidFill>
              <a:latin typeface="Tahoma" pitchFamily="34" charset="0"/>
            </a:endParaRPr>
          </a:p>
        </p:txBody>
      </p:sp>
      <p:pic>
        <p:nvPicPr>
          <p:cNvPr id="19459" name="Picture 6" descr="DSC0305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700213"/>
            <a:ext cx="540067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6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28625" y="350838"/>
            <a:ext cx="4214813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uk-UA" sz="2000">
                <a:solidFill>
                  <a:schemeClr val="bg1"/>
                </a:solidFill>
              </a:rPr>
              <a:t>Продуктивная деятельность “Украсим фартук”.</a:t>
            </a:r>
          </a:p>
        </p:txBody>
      </p:sp>
      <p:pic>
        <p:nvPicPr>
          <p:cNvPr id="20482" name="Picture 8" descr="DSC0305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1916113"/>
            <a:ext cx="3024188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9" descr="DSC0305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1916113"/>
            <a:ext cx="3016250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10" descr="DSC0305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4221163"/>
            <a:ext cx="3024188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1" descr="DSC0305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4292600"/>
            <a:ext cx="3017837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6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3" descr="DSC0305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916113"/>
            <a:ext cx="44196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932363" y="3357563"/>
            <a:ext cx="3816350" cy="581025"/>
          </a:xfrm>
        </p:spPr>
        <p:txBody>
          <a:bodyPr/>
          <a:lstStyle/>
          <a:p>
            <a:pPr>
              <a:defRPr/>
            </a:pPr>
            <a:r>
              <a:rPr lang="ru-RU" sz="3200" smtClean="0"/>
              <a:t>Пляска под музыку «Матрёшки».</a:t>
            </a:r>
          </a:p>
        </p:txBody>
      </p:sp>
    </p:spTree>
  </p:cSld>
  <p:clrMapOvr>
    <a:masterClrMapping/>
  </p:clrMapOvr>
  <p:transition spd="med" advClick="0" advTm="6000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DSC0306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133600"/>
            <a:ext cx="3881438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5148263" y="3068638"/>
            <a:ext cx="2709862" cy="508000"/>
          </a:xfrm>
        </p:spPr>
        <p:txBody>
          <a:bodyPr/>
          <a:lstStyle/>
          <a:p>
            <a:pPr>
              <a:defRPr/>
            </a:pPr>
            <a:r>
              <a:rPr lang="ru-RU" sz="3200" smtClean="0"/>
              <a:t>Матрёшка дарит подарки.</a:t>
            </a:r>
          </a:p>
        </p:txBody>
      </p:sp>
    </p:spTree>
  </p:cSld>
  <p:clrMapOvr>
    <a:masterClrMapping/>
  </p:clrMapOvr>
  <p:transition spd="med" advClick="0" advTm="6000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В гостях у Матрёшки">
  <a:themeElements>
    <a:clrScheme name="template 11">
      <a:dk1>
        <a:srgbClr val="4D4D4D"/>
      </a:dk1>
      <a:lt1>
        <a:srgbClr val="FFFFFF"/>
      </a:lt1>
      <a:dk2>
        <a:srgbClr val="000000"/>
      </a:dk2>
      <a:lt2>
        <a:srgbClr val="582302"/>
      </a:lt2>
      <a:accent1>
        <a:srgbClr val="E77619"/>
      </a:accent1>
      <a:accent2>
        <a:srgbClr val="5D700A"/>
      </a:accent2>
      <a:accent3>
        <a:srgbClr val="FFFFFF"/>
      </a:accent3>
      <a:accent4>
        <a:srgbClr val="404040"/>
      </a:accent4>
      <a:accent5>
        <a:srgbClr val="F1BDAB"/>
      </a:accent5>
      <a:accent6>
        <a:srgbClr val="536508"/>
      </a:accent6>
      <a:hlink>
        <a:srgbClr val="C25318"/>
      </a:hlink>
      <a:folHlink>
        <a:srgbClr val="FFDD99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 1">
        <a:dk1>
          <a:srgbClr val="111111"/>
        </a:dk1>
        <a:lt1>
          <a:srgbClr val="FFFFFF"/>
        </a:lt1>
        <a:dk2>
          <a:srgbClr val="000000"/>
        </a:dk2>
        <a:lt2>
          <a:srgbClr val="FF6600"/>
        </a:lt2>
        <a:accent1>
          <a:srgbClr val="FF8001"/>
        </a:accent1>
        <a:accent2>
          <a:srgbClr val="D31908"/>
        </a:accent2>
        <a:accent3>
          <a:srgbClr val="FFFFFF"/>
        </a:accent3>
        <a:accent4>
          <a:srgbClr val="0D0D0D"/>
        </a:accent4>
        <a:accent5>
          <a:srgbClr val="FFC0AA"/>
        </a:accent5>
        <a:accent6>
          <a:srgbClr val="BF1606"/>
        </a:accent6>
        <a:hlink>
          <a:srgbClr val="FFCC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00000"/>
        </a:dk2>
        <a:lt2>
          <a:srgbClr val="D5E1F3"/>
        </a:lt2>
        <a:accent1>
          <a:srgbClr val="BC4417"/>
        </a:accent1>
        <a:accent2>
          <a:srgbClr val="CF9C1C"/>
        </a:accent2>
        <a:accent3>
          <a:srgbClr val="FFFFFF"/>
        </a:accent3>
        <a:accent4>
          <a:srgbClr val="404040"/>
        </a:accent4>
        <a:accent5>
          <a:srgbClr val="DAB0AB"/>
        </a:accent5>
        <a:accent6>
          <a:srgbClr val="BB8D18"/>
        </a:accent6>
        <a:hlink>
          <a:srgbClr val="E8C97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00000"/>
        </a:dk2>
        <a:lt2>
          <a:srgbClr val="986615"/>
        </a:lt2>
        <a:accent1>
          <a:srgbClr val="BF4413"/>
        </a:accent1>
        <a:accent2>
          <a:srgbClr val="FFAB21"/>
        </a:accent2>
        <a:accent3>
          <a:srgbClr val="FFFFFF"/>
        </a:accent3>
        <a:accent4>
          <a:srgbClr val="404040"/>
        </a:accent4>
        <a:accent5>
          <a:srgbClr val="DCB0AA"/>
        </a:accent5>
        <a:accent6>
          <a:srgbClr val="E79B1D"/>
        </a:accent6>
        <a:hlink>
          <a:srgbClr val="C5A37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000000"/>
        </a:dk2>
        <a:lt2>
          <a:srgbClr val="4A1B17"/>
        </a:lt2>
        <a:accent1>
          <a:srgbClr val="C66C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DFBAAA"/>
        </a:accent5>
        <a:accent6>
          <a:srgbClr val="E6C013"/>
        </a:accent6>
        <a:hlink>
          <a:srgbClr val="FFDE9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9B6902"/>
        </a:lt2>
        <a:accent1>
          <a:srgbClr val="C75E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E0B6AA"/>
        </a:accent5>
        <a:accent6>
          <a:srgbClr val="E6C013"/>
        </a:accent6>
        <a:hlink>
          <a:srgbClr val="EE66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C5780F"/>
        </a:lt2>
        <a:accent1>
          <a:srgbClr val="BE3600"/>
        </a:accent1>
        <a:accent2>
          <a:srgbClr val="FEA405"/>
        </a:accent2>
        <a:accent3>
          <a:srgbClr val="FFFFFF"/>
        </a:accent3>
        <a:accent4>
          <a:srgbClr val="404040"/>
        </a:accent4>
        <a:accent5>
          <a:srgbClr val="DBAEAA"/>
        </a:accent5>
        <a:accent6>
          <a:srgbClr val="E69404"/>
        </a:accent6>
        <a:hlink>
          <a:srgbClr val="F4BA52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570301"/>
        </a:lt2>
        <a:accent1>
          <a:srgbClr val="D37E00"/>
        </a:accent1>
        <a:accent2>
          <a:srgbClr val="F5CB03"/>
        </a:accent2>
        <a:accent3>
          <a:srgbClr val="FFFFFF"/>
        </a:accent3>
        <a:accent4>
          <a:srgbClr val="404040"/>
        </a:accent4>
        <a:accent5>
          <a:srgbClr val="E6C0AA"/>
        </a:accent5>
        <a:accent6>
          <a:srgbClr val="DEB802"/>
        </a:accent6>
        <a:hlink>
          <a:srgbClr val="D860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000000"/>
        </a:dk2>
        <a:lt2>
          <a:srgbClr val="713C0C"/>
        </a:lt2>
        <a:accent1>
          <a:srgbClr val="E4B058"/>
        </a:accent1>
        <a:accent2>
          <a:srgbClr val="FDD912"/>
        </a:accent2>
        <a:accent3>
          <a:srgbClr val="FFFFFF"/>
        </a:accent3>
        <a:accent4>
          <a:srgbClr val="404040"/>
        </a:accent4>
        <a:accent5>
          <a:srgbClr val="EFD4B4"/>
        </a:accent5>
        <a:accent6>
          <a:srgbClr val="E5C40F"/>
        </a:accent6>
        <a:hlink>
          <a:srgbClr val="E063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000000"/>
        </a:dk2>
        <a:lt2>
          <a:srgbClr val="370200"/>
        </a:lt2>
        <a:accent1>
          <a:srgbClr val="7D0A01"/>
        </a:accent1>
        <a:accent2>
          <a:srgbClr val="CA6900"/>
        </a:accent2>
        <a:accent3>
          <a:srgbClr val="FFFFFF"/>
        </a:accent3>
        <a:accent4>
          <a:srgbClr val="404040"/>
        </a:accent4>
        <a:accent5>
          <a:srgbClr val="BFAAAA"/>
        </a:accent5>
        <a:accent6>
          <a:srgbClr val="B75E00"/>
        </a:accent6>
        <a:hlink>
          <a:srgbClr val="E8A64E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000000"/>
        </a:dk2>
        <a:lt2>
          <a:srgbClr val="9D4719"/>
        </a:lt2>
        <a:accent1>
          <a:srgbClr val="FC5C01"/>
        </a:accent1>
        <a:accent2>
          <a:srgbClr val="CD6724"/>
        </a:accent2>
        <a:accent3>
          <a:srgbClr val="FFFFFF"/>
        </a:accent3>
        <a:accent4>
          <a:srgbClr val="404040"/>
        </a:accent4>
        <a:accent5>
          <a:srgbClr val="FDB5AA"/>
        </a:accent5>
        <a:accent6>
          <a:srgbClr val="BA5D20"/>
        </a:accent6>
        <a:hlink>
          <a:srgbClr val="F79F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000000"/>
        </a:dk2>
        <a:lt2>
          <a:srgbClr val="582302"/>
        </a:lt2>
        <a:accent1>
          <a:srgbClr val="E77619"/>
        </a:accent1>
        <a:accent2>
          <a:srgbClr val="5D700A"/>
        </a:accent2>
        <a:accent3>
          <a:srgbClr val="FFFFFF"/>
        </a:accent3>
        <a:accent4>
          <a:srgbClr val="404040"/>
        </a:accent4>
        <a:accent5>
          <a:srgbClr val="F1BDAB"/>
        </a:accent5>
        <a:accent6>
          <a:srgbClr val="536508"/>
        </a:accent6>
        <a:hlink>
          <a:srgbClr val="C25318"/>
        </a:hlink>
        <a:folHlink>
          <a:srgbClr val="FFDD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В гостях у Матрёшки</Template>
  <TotalTime>2</TotalTime>
  <Words>150</Words>
  <Application>Microsoft Office PowerPoint</Application>
  <PresentationFormat>Экран (4:3)</PresentationFormat>
  <Paragraphs>24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Презентация В гостях у Матрёшки</vt:lpstr>
      <vt:lpstr>«В гостях у Матрёшки.»</vt:lpstr>
      <vt:lpstr>Образовательные области:</vt:lpstr>
      <vt:lpstr>Задачи:</vt:lpstr>
      <vt:lpstr>Игра “ Знакомство”.</vt:lpstr>
      <vt:lpstr>Презентация PowerPoint</vt:lpstr>
      <vt:lpstr>Презентация PowerPoint</vt:lpstr>
      <vt:lpstr>Пляска под музыку «Матрёшки».</vt:lpstr>
      <vt:lpstr>Матрёшка дарит подарки.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 гостях у Матрёшки.»</dc:title>
  <dc:creator>SAID CHTIOUI</dc:creator>
  <cp:lastModifiedBy>SAID CHTIOUI</cp:lastModifiedBy>
  <cp:revision>1</cp:revision>
  <dcterms:created xsi:type="dcterms:W3CDTF">2018-06-19T19:20:47Z</dcterms:created>
  <dcterms:modified xsi:type="dcterms:W3CDTF">2018-06-19T19:23:00Z</dcterms:modified>
</cp:coreProperties>
</file>