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3" r:id="rId16"/>
    <p:sldId id="272" r:id="rId17"/>
    <p:sldId id="274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5 класс</c:v>
                </c:pt>
                <c:pt idx="1">
                  <c:v>6 класс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5 класс</c:v>
                </c:pt>
                <c:pt idx="1">
                  <c:v>6 класс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1">
                  <c:v>27</c:v>
                </c:pt>
              </c:numCache>
            </c:numRef>
          </c:val>
        </c:ser>
        <c:axId val="46720512"/>
        <c:axId val="46722048"/>
      </c:barChart>
      <c:catAx>
        <c:axId val="46720512"/>
        <c:scaling>
          <c:orientation val="minMax"/>
        </c:scaling>
        <c:axPos val="b"/>
        <c:tickLblPos val="nextTo"/>
        <c:crossAx val="46722048"/>
        <c:crosses val="autoZero"/>
        <c:auto val="1"/>
        <c:lblAlgn val="ctr"/>
        <c:lblOffset val="100"/>
      </c:catAx>
      <c:valAx>
        <c:axId val="46722048"/>
        <c:scaling>
          <c:orientation val="minMax"/>
        </c:scaling>
        <c:axPos val="l"/>
        <c:majorGridlines/>
        <c:numFmt formatCode="General" sourceLinked="1"/>
        <c:tickLblPos val="nextTo"/>
        <c:crossAx val="4672051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1">
                  <c:v>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2">
                  <c:v>46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Столбец4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Лист1!$E$2:$E$13</c:f>
              <c:numCache>
                <c:formatCode>General</c:formatCode>
                <c:ptCount val="12"/>
                <c:pt idx="3">
                  <c:v>81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Столбец5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Лист1!$F$2:$F$13</c:f>
              <c:numCache>
                <c:formatCode>General</c:formatCode>
                <c:ptCount val="12"/>
                <c:pt idx="4">
                  <c:v>35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Столбец6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Лист1!$G$2:$G$13</c:f>
              <c:numCache>
                <c:formatCode>General</c:formatCode>
                <c:ptCount val="12"/>
                <c:pt idx="5">
                  <c:v>46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Столбец7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Лист1!$H$2:$H$13</c:f>
              <c:numCache>
                <c:formatCode>General</c:formatCode>
                <c:ptCount val="12"/>
                <c:pt idx="6">
                  <c:v>50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Столбец8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Лист1!$I$2:$I$13</c:f>
              <c:numCache>
                <c:formatCode>General</c:formatCode>
                <c:ptCount val="12"/>
                <c:pt idx="7">
                  <c:v>77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Столбец9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Лист1!$J$2:$J$13</c:f>
              <c:numCache>
                <c:formatCode>General</c:formatCode>
                <c:ptCount val="12"/>
                <c:pt idx="8">
                  <c:v>50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Столбец10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Лист1!$K$2:$K$13</c:f>
              <c:numCache>
                <c:formatCode>General</c:formatCode>
                <c:ptCount val="12"/>
                <c:pt idx="9">
                  <c:v>85</c:v>
                </c:pt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Столбец11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Лист1!$L$2:$L$13</c:f>
              <c:numCache>
                <c:formatCode>General</c:formatCode>
                <c:ptCount val="12"/>
                <c:pt idx="10">
                  <c:v>47</c:v>
                </c:pt>
              </c:numCache>
            </c:numRef>
          </c:val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Столбец12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русский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эрзянский</c:v>
                </c:pt>
                <c:pt idx="4">
                  <c:v>история</c:v>
                </c:pt>
                <c:pt idx="5">
                  <c:v>география</c:v>
                </c:pt>
                <c:pt idx="6">
                  <c:v>биология</c:v>
                </c:pt>
                <c:pt idx="7">
                  <c:v>ИЗО</c:v>
                </c:pt>
                <c:pt idx="8">
                  <c:v>технология</c:v>
                </c:pt>
                <c:pt idx="9">
                  <c:v>физкультура</c:v>
                </c:pt>
                <c:pt idx="10">
                  <c:v>анг.яз</c:v>
                </c:pt>
                <c:pt idx="11">
                  <c:v>фр.яз</c:v>
                </c:pt>
              </c:strCache>
            </c:strRef>
          </c:cat>
          <c:val>
            <c:numRef>
              <c:f>Лист1!$M$2:$M$13</c:f>
              <c:numCache>
                <c:formatCode>General</c:formatCode>
                <c:ptCount val="12"/>
                <c:pt idx="11">
                  <c:v>45</c:v>
                </c:pt>
              </c:numCache>
            </c:numRef>
          </c:val>
        </c:ser>
        <c:axId val="49292032"/>
        <c:axId val="49293568"/>
      </c:barChart>
      <c:catAx>
        <c:axId val="49292032"/>
        <c:scaling>
          <c:orientation val="minMax"/>
        </c:scaling>
        <c:axPos val="b"/>
        <c:numFmt formatCode="General" sourceLinked="1"/>
        <c:tickLblPos val="nextTo"/>
        <c:crossAx val="49293568"/>
        <c:crosses val="autoZero"/>
        <c:auto val="1"/>
        <c:lblAlgn val="ctr"/>
        <c:lblOffset val="100"/>
      </c:catAx>
      <c:valAx>
        <c:axId val="49293568"/>
        <c:scaling>
          <c:orientation val="minMax"/>
        </c:scaling>
        <c:axPos val="l"/>
        <c:majorGridlines/>
        <c:numFmt formatCode="General" sourceLinked="1"/>
        <c:tickLblPos val="nextTo"/>
        <c:crossAx val="492920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327D5-8A26-4333-9E70-9747B6AFA2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A8A45-3D8A-4320-8AE6-DA660A6C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tod-kopilka.ru/go.html?href=http://www.selezneva-lichnost.ru/soveti-shkolnogo-psichologa/razvivaem-pamyat-shkolnika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Встреча </a:t>
            </a:r>
            <a:r>
              <a:rPr lang="ru-RU" smtClean="0"/>
              <a:t>с родителями</a:t>
            </a:r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5800" y="548681"/>
            <a:ext cx="7772400" cy="3051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Итоги работы 6а класса</a:t>
            </a:r>
            <a:b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 1 четверти 2015-2016 уч.г.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Урок здоровья в библиотеке им. А.Гайдара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Компьютер\Desktop\октябрь кудрявцева\урок здоровья\IMG_65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980728"/>
            <a:ext cx="4032448" cy="3537012"/>
          </a:xfrm>
          <a:prstGeom prst="rect">
            <a:avLst/>
          </a:prstGeom>
          <a:noFill/>
        </p:spPr>
      </p:pic>
      <p:pic>
        <p:nvPicPr>
          <p:cNvPr id="6147" name="Picture 3" descr="C:\Users\Компьютер\Desktop\октябрь кудрявцева\урок здоровья\IMG_65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980728"/>
            <a:ext cx="4320480" cy="3456384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696" y="4293096"/>
            <a:ext cx="4608512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амый Большой Урок в Мире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268760"/>
            <a:ext cx="3593372" cy="269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1988840"/>
            <a:ext cx="489654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4900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Мероприятия, посвященные Ф.Ф.Ушакову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692696"/>
            <a:ext cx="4097428" cy="3073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692697"/>
            <a:ext cx="334786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664" y="3717032"/>
            <a:ext cx="5688632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880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20 ноября – День правовой помощи детям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76672"/>
            <a:ext cx="7437512" cy="3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3212976"/>
            <a:ext cx="7092280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улучшить память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Существует три «закона» памяти.</a:t>
            </a:r>
          </a:p>
          <a:p>
            <a:pPr>
              <a:buNone/>
            </a:pPr>
            <a:r>
              <a:rPr lang="ru-RU" u="sng" dirty="0" smtClean="0"/>
              <a:t>Первый «закон» памяти</a:t>
            </a:r>
            <a:r>
              <a:rPr lang="ru-RU" dirty="0" smtClean="0"/>
              <a:t> – получить глубокое яркое впечатление о том, что хотите запомнить, а для этого надо:</a:t>
            </a:r>
          </a:p>
          <a:p>
            <a:pPr>
              <a:buNone/>
            </a:pPr>
            <a:r>
              <a:rPr lang="ru-RU" dirty="0" smtClean="0"/>
              <a:t>1. Сосредоточиться;</a:t>
            </a:r>
          </a:p>
          <a:p>
            <a:pPr>
              <a:buNone/>
            </a:pPr>
            <a:r>
              <a:rPr lang="ru-RU" dirty="0" smtClean="0"/>
              <a:t>2. Внимательно наблюдать. Прежде всего получить зрительное впечатление, оно прочнее: нервы, ведущие от глаза к мозгу, в 20 раз толще, чем нервы ведущие от уха к мозгу.</a:t>
            </a:r>
          </a:p>
          <a:p>
            <a:pPr>
              <a:buNone/>
            </a:pPr>
            <a:r>
              <a:rPr lang="ru-RU" u="sng" dirty="0" smtClean="0"/>
              <a:t>Второй «закон» памяти</a:t>
            </a:r>
            <a:r>
              <a:rPr lang="ru-RU" dirty="0" smtClean="0"/>
              <a:t>  - повторение</a:t>
            </a:r>
          </a:p>
          <a:p>
            <a:pPr>
              <a:buNone/>
            </a:pPr>
            <a:r>
              <a:rPr lang="ru-RU" u="sng" dirty="0" smtClean="0"/>
              <a:t>Третий «закон» памяти</a:t>
            </a:r>
            <a:r>
              <a:rPr lang="ru-RU" dirty="0" smtClean="0"/>
              <a:t> – ассоциация: хочешь запомнить факт – нужно ассоциировать его с каким-либо другим.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800" b="1" dirty="0" smtClean="0"/>
              <a:t>Как показывает практика, развитию памяти способ­ствует усвоение ребенком правил заучивания по системе ОВОД:</a:t>
            </a:r>
          </a:p>
          <a:p>
            <a:r>
              <a:rPr lang="ru-RU" sz="3800" b="1" dirty="0" smtClean="0"/>
              <a:t>=&gt; Основные   мысли   при   чтении   выделить (подчеркнуть, может быть, выписать, обозначить маркером и т. д.).</a:t>
            </a:r>
          </a:p>
          <a:p>
            <a:r>
              <a:rPr lang="ru-RU" sz="3800" b="1" dirty="0" smtClean="0"/>
              <a:t>=&gt; Внимательно перечитать, обращая внимание на подробности и связывая их с основными мыслями.</a:t>
            </a:r>
          </a:p>
          <a:p>
            <a:r>
              <a:rPr lang="ru-RU" sz="3800" b="1" dirty="0" smtClean="0"/>
              <a:t>=» Обзор — бегло просмотреть, но в обратном порядке, проверяя себя, правильно ли все связал, задать себе вопросы.</a:t>
            </a:r>
          </a:p>
          <a:p>
            <a:r>
              <a:rPr lang="ru-RU" sz="3800" b="1" dirty="0" smtClean="0"/>
              <a:t>=&gt; Доводка — вспомнить, воспроизвести самое существенное, повторить текст для себя или для кого-либо; лучше не перечитывать, а несколько раз повторить.</a:t>
            </a:r>
          </a:p>
          <a:p>
            <a:pPr>
              <a:buNone/>
            </a:pPr>
            <a:r>
              <a:rPr lang="ru-RU" dirty="0" smtClean="0"/>
              <a:t> 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71296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Чтение книг, заучивание стихов, разгадывание загадок, головоломок, ребусов – все это, помимо общего развития, прекрасно развивает память.</a:t>
            </a:r>
          </a:p>
          <a:p>
            <a:r>
              <a:rPr lang="ru-RU" sz="1600" b="1" dirty="0" smtClean="0"/>
              <a:t> </a:t>
            </a:r>
          </a:p>
          <a:p>
            <a:r>
              <a:rPr lang="ru-RU" sz="1600" b="1" dirty="0" smtClean="0"/>
              <a:t>Середина материала запоминается хуже, чем начало и конец. Середина материала требует большего числа повторений, большего понимания и внимания.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Память нужно «кормить» полезной для нее пищей. Надо стараться кормить ребенка понемногу, но часто, чтобы поддерживать стабильный уровень сахара в крови: это важно для оптимальной работы мозга.</a:t>
            </a:r>
          </a:p>
          <a:p>
            <a:r>
              <a:rPr lang="ru-RU" sz="1600" b="1" dirty="0" smtClean="0"/>
              <a:t>Врачи рекомендуют отдавать предпочтение следующей пище: </a:t>
            </a:r>
            <a:r>
              <a:rPr lang="ru-RU" sz="1600" b="1" dirty="0" err="1" smtClean="0"/>
              <a:t>цельнозерновым</a:t>
            </a:r>
            <a:r>
              <a:rPr lang="ru-RU" sz="1600" b="1" dirty="0" smtClean="0"/>
              <a:t> продуктам, орехам, семечкам, сыру, жирным сортам рыбы, бобовым, гречневой крупе, фруктам и овощам. В них высока концентрация полезных веществ и витаминов, которые необходимы для мозга и его кровоснабжения. </a:t>
            </a:r>
          </a:p>
          <a:p>
            <a:r>
              <a:rPr lang="ru-RU" sz="1600" b="1" dirty="0" smtClean="0"/>
              <a:t>Очень полезны некоторые виды растительных масел: оливковое, соевое, подсолнечное, арахисовое.</a:t>
            </a:r>
          </a:p>
          <a:p>
            <a:r>
              <a:rPr lang="ru-RU" sz="1600" b="1" dirty="0" smtClean="0"/>
              <a:t>А вот «быстрые сахара», содержащиеся в сахаре, конфетах, пирожных, плохо усваиваются организмом и могут вызвать ухудшение памяти.</a:t>
            </a:r>
          </a:p>
          <a:p>
            <a:r>
              <a:rPr lang="ru-RU" sz="1600" b="1" dirty="0" smtClean="0"/>
              <a:t>Конечно, могут быть индивидуальные особенности организма, из-за которых ребенку может быть что-то противопоказано. Это необходимо обязательно выяснить с врачом, наблюдающим ребенка.</a:t>
            </a:r>
          </a:p>
          <a:p>
            <a:r>
              <a:rPr lang="ru-RU" sz="1600" b="1" dirty="0" smtClean="0"/>
              <a:t> </a:t>
            </a:r>
          </a:p>
          <a:p>
            <a:r>
              <a:rPr lang="ru-RU" sz="1600" b="1" dirty="0" smtClean="0"/>
              <a:t>Не стоит забывать о физической нагрузке, спорте и прогулках на свежем воздухе. Ежедневные полчаса интенсивной физической зарядки улучшают кровоснабжение мозга более чем на 24 часа и помогают крепко спать. Прерывистый сон и недосыпание способствуют забывчивости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Autofit/>
          </a:bodyPr>
          <a:lstStyle/>
          <a:p>
            <a:endParaRPr lang="ru-RU" sz="1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04664"/>
            <a:ext cx="8928992" cy="6192688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u="sng" dirty="0" smtClean="0">
                <a:hlinkClick r:id="rId2"/>
              </a:rPr>
              <a:t>Развиваем память школьника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ru-RU" sz="5600" b="1" dirty="0" smtClean="0"/>
              <a:t>Память</a:t>
            </a:r>
            <a:r>
              <a:rPr lang="ru-RU" sz="5600" dirty="0" smtClean="0"/>
              <a:t> - процесс запечатления, сохранения и воспроизведения следов прошлого опыта.</a:t>
            </a:r>
          </a:p>
          <a:p>
            <a:r>
              <a:rPr lang="ru-RU" sz="5600" dirty="0" smtClean="0"/>
              <a:t>Память ребенка в процессе обучения развивается следующим образом: от непроизвольной памяти у дошкольников - к внешнему запоминанию через предметы у младших школьников, к запоминанию через слово и структуру слов у школьников среднего звена, и, наконец, к опосредованной (произвольной) памяти через накопление и овладение системой мыслительных операций у старших школьников.</a:t>
            </a:r>
          </a:p>
          <a:p>
            <a:r>
              <a:rPr lang="ru-RU" sz="5600" b="1" i="1" u="sng" dirty="0" smtClean="0">
                <a:solidFill>
                  <a:srgbClr val="FF0000"/>
                </a:solidFill>
              </a:rPr>
              <a:t>Рекомендации родителям.</a:t>
            </a:r>
            <a:endParaRPr lang="ru-RU" sz="5600" i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5600" b="1" dirty="0" smtClean="0"/>
              <a:t>1. Обратите внимание на сильные стороны памяти ребенка, что он лучше всего запоминает: то, что видит - зрительная память; то, что слышит – слуховая память, или у него лучше развита двигательная память.</a:t>
            </a:r>
          </a:p>
          <a:p>
            <a:pPr>
              <a:buNone/>
            </a:pPr>
            <a:r>
              <a:rPr lang="ru-RU" sz="5600" b="1" dirty="0" smtClean="0"/>
              <a:t>2. Обратите особое внимание на слабые стороны памяти ребенка. Организуйте запоминание разными способами, чередуйте их, чтобы развивать ослабленный тип памяти. </a:t>
            </a:r>
          </a:p>
          <a:p>
            <a:pPr>
              <a:buNone/>
            </a:pPr>
            <a:r>
              <a:rPr lang="ru-RU" sz="5600" b="1" dirty="0" smtClean="0"/>
              <a:t>3. Интерес во многом обусловливает успешность заучивания. Отсутствие интереса как правило в отсутствии намерения выучить материал и делает бесполезными всякие стремления достигнуть усвоения.</a:t>
            </a:r>
          </a:p>
          <a:p>
            <a:pPr>
              <a:buNone/>
            </a:pPr>
            <a:r>
              <a:rPr lang="ru-RU" sz="5600" b="1" dirty="0" smtClean="0"/>
              <a:t>4. Первым условием успешного припоминания является запоминание нужного материала. Поскольку процесс вспоминания обычно происходит не сразу после запоминания, спустя некоторое время, важно, чтобы запоминаемый материал сохранился, не исчез из памяти.</a:t>
            </a:r>
          </a:p>
          <a:p>
            <a:pPr>
              <a:buNone/>
            </a:pPr>
            <a:r>
              <a:rPr lang="ru-RU" sz="5600" b="1" dirty="0" smtClean="0"/>
              <a:t>5. Для того, чтобы лучше запомнить материал наизусть необходима установка, внутреннее намерение на прочное усвоение.</a:t>
            </a:r>
          </a:p>
          <a:p>
            <a:pPr>
              <a:buNone/>
            </a:pPr>
            <a:r>
              <a:rPr lang="ru-RU" sz="5600" b="1" dirty="0" smtClean="0"/>
              <a:t>6. Материал должен быть осмысленным.</a:t>
            </a:r>
          </a:p>
          <a:p>
            <a:pPr>
              <a:buNone/>
            </a:pPr>
            <a:r>
              <a:rPr lang="ru-RU" sz="5600" b="1" dirty="0" smtClean="0"/>
              <a:t>7. После каждого прочтения стараться припомнить все, что возможно.</a:t>
            </a:r>
          </a:p>
          <a:p>
            <a:pPr>
              <a:buNone/>
            </a:pPr>
            <a:r>
              <a:rPr lang="ru-RU" sz="5600" b="1" dirty="0" smtClean="0"/>
              <a:t>8. К материалу, который необходимо запомнить, надо возвращаться несколько раз. </a:t>
            </a:r>
          </a:p>
          <a:p>
            <a:pPr>
              <a:buNone/>
            </a:pPr>
            <a:r>
              <a:rPr lang="ru-RU" sz="5600" b="1" dirty="0" smtClean="0"/>
              <a:t>9. Материал делить по смыслу: самое главное и не самое главное.</a:t>
            </a:r>
          </a:p>
          <a:p>
            <a:pPr>
              <a:buNone/>
            </a:pPr>
            <a:r>
              <a:rPr lang="ru-RU" sz="5600" b="1" dirty="0" smtClean="0"/>
              <a:t>10. При заучивании наизусть большую роль играет повторение. Повторять заучивание стихотворения хорошо перед сном, отдых головного мозга содействует лучшему усвоению знаний.</a:t>
            </a:r>
          </a:p>
          <a:p>
            <a:pPr>
              <a:buNone/>
            </a:pPr>
            <a:r>
              <a:rPr lang="ru-RU" sz="5600" b="1" dirty="0" smtClean="0"/>
              <a:t>11. Чтобы выучить наизусть довольно длинный отрывок, необходимо применять так называемый комбинированный способ. Он состоит в том, что сначала заучиваются на память отдельные части материала (20- 25 строк), а затем заучивается материал целиком.</a:t>
            </a:r>
          </a:p>
          <a:p>
            <a:pPr>
              <a:buNone/>
            </a:pPr>
            <a:r>
              <a:rPr lang="ru-RU" sz="5600" b="1" dirty="0" smtClean="0"/>
              <a:t>12. Самостоятельное составление всевозможных схем, таблиц, рисунков, планов. Чтобы их придумать, необходимо дополнительно осмыслить материал, вскрыть логическую структуру запоминаемого материала.</a:t>
            </a:r>
          </a:p>
          <a:p>
            <a:pPr>
              <a:buNone/>
            </a:pPr>
            <a:r>
              <a:rPr lang="ru-RU" sz="5600" b="1" dirty="0" smtClean="0"/>
              <a:t>13. Чередовать запоминание с другими </a:t>
            </a:r>
            <a:r>
              <a:rPr lang="ru-RU" sz="5600" b="1" dirty="0" err="1" smtClean="0"/>
              <a:t>внеучебными</a:t>
            </a:r>
            <a:r>
              <a:rPr lang="ru-RU" sz="5600" b="1" dirty="0" smtClean="0"/>
              <a:t> видами деятельности.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b="1" i="1" dirty="0" smtClean="0">
                <a:solidFill>
                  <a:srgbClr val="FF0000"/>
                </a:solidFill>
              </a:rPr>
              <a:t>До новых встреч!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Качество знаний по классу, %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Успеваемость по предметам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80920" cy="4236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02632"/>
                <a:gridCol w="2883768"/>
                <a:gridCol w="279452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5 класс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6 класс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Отличники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На «4» и «5»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7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7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С одной «3»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r>
                        <a:rPr lang="ru-RU" sz="1800" b="1" dirty="0" smtClean="0"/>
                        <a:t>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Качество знаний по предметам, %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Экскурсия в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Тавлу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Компьютер\Desktop\6а класс\сентябрь 6а\экскурсия в Тавлу\IMG_62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980728"/>
            <a:ext cx="4320481" cy="3168352"/>
          </a:xfrm>
          <a:prstGeom prst="rect">
            <a:avLst/>
          </a:prstGeom>
          <a:noFill/>
        </p:spPr>
      </p:pic>
      <p:pic>
        <p:nvPicPr>
          <p:cNvPr id="1028" name="Picture 4" descr="C:\Users\Компьютер\Desktop\6а класс\сентябрь 6а\экскурсия в Тавлу\IMG_62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3717032"/>
            <a:ext cx="4392488" cy="2984084"/>
          </a:xfrm>
          <a:prstGeom prst="rect">
            <a:avLst/>
          </a:prstGeom>
          <a:noFill/>
        </p:spPr>
      </p:pic>
      <p:pic>
        <p:nvPicPr>
          <p:cNvPr id="1029" name="Picture 5" descr="C:\Users\Компьютер\Desktop\6а класс\сентябрь 6а\экскурсия в Тавлу\IMG_62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980728"/>
            <a:ext cx="3936437" cy="2952328"/>
          </a:xfrm>
          <a:prstGeom prst="rect">
            <a:avLst/>
          </a:prstGeom>
          <a:noFill/>
        </p:spPr>
      </p:pic>
      <p:pic>
        <p:nvPicPr>
          <p:cNvPr id="8" name="Picture 3" descr="C:\Users\Компьютер\Desktop\6а класс\сентябрь 6а\экскурсия в Тавлу\IMG_6286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645024"/>
            <a:ext cx="4076270" cy="3057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Встреча с Максимом Орловым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Компьютер\Desktop\6а класс\сентябрь 6а\встреча с внуком Орлова\IMG_62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980728"/>
            <a:ext cx="3635896" cy="2726922"/>
          </a:xfrm>
          <a:prstGeom prst="rect">
            <a:avLst/>
          </a:prstGeom>
          <a:noFill/>
        </p:spPr>
      </p:pic>
      <p:pic>
        <p:nvPicPr>
          <p:cNvPr id="2051" name="Picture 3" descr="C:\Users\Компьютер\Desktop\6а класс\сентябрь 6а\встреча с внуком Орлова\IMG_62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980728"/>
            <a:ext cx="4032448" cy="2952328"/>
          </a:xfrm>
          <a:prstGeom prst="rect">
            <a:avLst/>
          </a:prstGeom>
          <a:noFill/>
        </p:spPr>
      </p:pic>
      <p:pic>
        <p:nvPicPr>
          <p:cNvPr id="2052" name="Picture 4" descr="C:\Users\Компьютер\Desktop\6а класс\сентябрь 6а\встреча с внуком Орлова\IMG_62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297734" y="-11980711"/>
            <a:ext cx="6467953" cy="6120680"/>
          </a:xfrm>
          <a:prstGeom prst="rect">
            <a:avLst/>
          </a:prstGeom>
          <a:noFill/>
        </p:spPr>
      </p:pic>
      <p:pic>
        <p:nvPicPr>
          <p:cNvPr id="2053" name="Picture 5" descr="C:\Users\Компьютер\Desktop\6а класс\сентябрь 6а\встреча с внуком Орлова\IMG_62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3789040"/>
            <a:ext cx="4693029" cy="2924944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4009" y="3573016"/>
            <a:ext cx="432047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4807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Агитбригада по ПДД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Компьютер\Desktop\6а класс\сентябрь 6а\агитбригада по пдд\IMG_63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836712"/>
            <a:ext cx="3995936" cy="2996952"/>
          </a:xfrm>
          <a:prstGeom prst="rect">
            <a:avLst/>
          </a:prstGeom>
          <a:noFill/>
        </p:spPr>
      </p:pic>
      <p:pic>
        <p:nvPicPr>
          <p:cNvPr id="3075" name="Picture 3" descr="C:\Users\Компьютер\Desktop\6а класс\сентябрь 6а\агитбригада по пдд\IMG_63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212976"/>
            <a:ext cx="4512501" cy="3384376"/>
          </a:xfrm>
          <a:prstGeom prst="rect">
            <a:avLst/>
          </a:prstGeom>
          <a:noFill/>
        </p:spPr>
      </p:pic>
      <p:pic>
        <p:nvPicPr>
          <p:cNvPr id="3076" name="Picture 4" descr="C:\Users\Компьютер\Desktop\6а класс\сентябрь 6а\агитбригада по пдд\IMG_63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188640"/>
            <a:ext cx="4320480" cy="3240360"/>
          </a:xfrm>
          <a:prstGeom prst="rect">
            <a:avLst/>
          </a:prstGeom>
          <a:noFill/>
        </p:spPr>
      </p:pic>
      <p:pic>
        <p:nvPicPr>
          <p:cNvPr id="3077" name="Picture 5" descr="C:\Users\Компьютер\Desktop\6а класс\встреча с орловым тавла пдд\IMG_6306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3861048"/>
            <a:ext cx="3449357" cy="2841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омпьютер\Desktop\6а класс\сентябрь 6а\агитбригада по пдд\IMG_63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4498446" cy="3373835"/>
          </a:xfrm>
          <a:prstGeom prst="rect">
            <a:avLst/>
          </a:prstGeom>
          <a:noFill/>
        </p:spPr>
      </p:pic>
      <p:pic>
        <p:nvPicPr>
          <p:cNvPr id="4099" name="Picture 3" descr="C:\Users\Компьютер\Desktop\6а класс\сентябрь 6а\агитбригада по пдд\IMG_63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88640"/>
            <a:ext cx="4224469" cy="3168352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2052735" y="-9604448"/>
            <a:ext cx="662473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3356992"/>
            <a:ext cx="4464496" cy="325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3645024"/>
            <a:ext cx="4067944" cy="304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День безопасности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196752"/>
            <a:ext cx="4788024" cy="359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3068960"/>
            <a:ext cx="3548064" cy="26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156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Встреча с родителями</vt:lpstr>
      <vt:lpstr>Качество знаний по классу, %</vt:lpstr>
      <vt:lpstr>Успеваемость по предметам</vt:lpstr>
      <vt:lpstr>Качество знаний по предметам, %</vt:lpstr>
      <vt:lpstr>Экскурсия в Тавлу</vt:lpstr>
      <vt:lpstr>Встреча с Максимом Орловым</vt:lpstr>
      <vt:lpstr>Агитбригада по ПДД</vt:lpstr>
      <vt:lpstr>Слайд 8</vt:lpstr>
      <vt:lpstr>День безопасности</vt:lpstr>
      <vt:lpstr>Урок здоровья в библиотеке им. А.Гайдара</vt:lpstr>
      <vt:lpstr>Самый Большой Урок в Мире</vt:lpstr>
      <vt:lpstr>Мероприятия, посвященные Ф.Ф.Ушакову</vt:lpstr>
      <vt:lpstr>20 ноября – День правовой помощи детям</vt:lpstr>
      <vt:lpstr>Как улучшить память ребенка</vt:lpstr>
      <vt:lpstr>Слайд 15</vt:lpstr>
      <vt:lpstr>Слайд 16</vt:lpstr>
      <vt:lpstr>Слайд 17</vt:lpstr>
      <vt:lpstr>Слайд 18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работы 6а класса  в 1 четверти 2015-2016 уч.г.</dc:title>
  <dc:creator>Компьютер</dc:creator>
  <cp:lastModifiedBy>Компьютер</cp:lastModifiedBy>
  <cp:revision>23</cp:revision>
  <dcterms:created xsi:type="dcterms:W3CDTF">2015-11-24T11:05:27Z</dcterms:created>
  <dcterms:modified xsi:type="dcterms:W3CDTF">2018-06-19T17:54:16Z</dcterms:modified>
</cp:coreProperties>
</file>