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536FD-8F66-4E67-A2EA-ABF85795E8DD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992F-7EBA-449F-A025-1B7F67B231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78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5EF9BFF-3BF0-485F-8E29-A73A03856ACA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3D7DCD6-5BA4-4C48-8418-AFDE88FE5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920880" cy="489654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  <a:p>
            <a:r>
              <a:rPr lang="ru-RU" sz="6000" b="1" dirty="0" smtClean="0">
                <a:solidFill>
                  <a:srgbClr val="002060"/>
                </a:solidFill>
              </a:rPr>
              <a:t>Тема:</a:t>
            </a:r>
            <a:r>
              <a:rPr lang="ru-RU" sz="6000" dirty="0" smtClean="0"/>
              <a:t> </a:t>
            </a:r>
            <a:r>
              <a:rPr lang="ru-RU" sz="6000" b="1" i="1" dirty="0" smtClean="0">
                <a:solidFill>
                  <a:srgbClr val="C00000"/>
                </a:solidFill>
              </a:rPr>
              <a:t>Решение иррациональных уравнений</a:t>
            </a:r>
          </a:p>
          <a:p>
            <a:r>
              <a:rPr lang="ru-RU" sz="6000" dirty="0" smtClean="0">
                <a:solidFill>
                  <a:srgbClr val="002060"/>
                </a:solidFill>
              </a:rPr>
              <a:t>10 класс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00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9"/>
            <a:ext cx="7408333" cy="396044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82809"/>
            <a:ext cx="7056784" cy="667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7200" b="1" dirty="0">
                <a:solidFill>
                  <a:srgbClr val="C00000"/>
                </a:solidFill>
                <a:latin typeface="Trebuchet MS"/>
              </a:rPr>
              <a:t>Спасибо </a:t>
            </a:r>
            <a:endParaRPr lang="ru-RU" sz="7200" b="1" dirty="0" smtClean="0">
              <a:solidFill>
                <a:srgbClr val="C00000"/>
              </a:solidFill>
              <a:latin typeface="Trebuchet MS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7200" b="1" dirty="0" smtClean="0">
                <a:solidFill>
                  <a:srgbClr val="C00000"/>
                </a:solidFill>
                <a:latin typeface="Trebuchet MS"/>
              </a:rPr>
              <a:t>за урок и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7200" b="1" dirty="0" smtClean="0">
                <a:solidFill>
                  <a:srgbClr val="C00000"/>
                </a:solidFill>
                <a:latin typeface="Trebuchet MS"/>
              </a:rPr>
              <a:t> </a:t>
            </a:r>
            <a:r>
              <a:rPr lang="ru-RU" sz="7200" b="1" dirty="0">
                <a:solidFill>
                  <a:srgbClr val="C00000"/>
                </a:solidFill>
                <a:latin typeface="Trebuchet MS"/>
              </a:rPr>
              <a:t>внимание</a:t>
            </a:r>
            <a:r>
              <a:rPr lang="ru-RU" sz="7200" b="1" dirty="0" smtClean="0">
                <a:solidFill>
                  <a:srgbClr val="C00000"/>
                </a:solidFill>
                <a:latin typeface="Trebuchet MS"/>
              </a:rPr>
              <a:t>!!!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7200" dirty="0" smtClean="0">
                <a:solidFill>
                  <a:srgbClr val="C00000"/>
                </a:solidFill>
                <a:latin typeface="Trebuchet MS"/>
              </a:rPr>
              <a:t> </a:t>
            </a:r>
            <a:endParaRPr lang="ru-RU" sz="7200" dirty="0">
              <a:solidFill>
                <a:srgbClr val="C00000"/>
              </a:solidFill>
              <a:latin typeface="Trebuchet MS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7200" dirty="0">
              <a:solidFill>
                <a:srgbClr val="F14124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5796136" y="4797152"/>
            <a:ext cx="1728192" cy="1592262"/>
          </a:xfrm>
          <a:prstGeom prst="smileyFace">
            <a:avLst/>
          </a:prstGeom>
          <a:solidFill>
            <a:srgbClr val="FFC000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649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6 0.099 L 0.031 0 L 0.047 0.099 L 0.063 0 L 0.078 0.099 L 0.094 0 L 0.109 0.099 L 0.125 0 L 0.141 0.099 L 0.156 0 L 0.172 0.099 L 0.187 0 L 0.203 0.099 L 0.219 0 L 0.234 0.099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331032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lvl="0" algn="l">
              <a:spcAft>
                <a:spcPts val="0"/>
              </a:spcAft>
            </a:pPr>
            <a:r>
              <a:rPr lang="ru-RU" sz="4000" b="1" dirty="0" smtClean="0">
                <a:solidFill>
                  <a:srgbClr val="4584D3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4000" b="1" dirty="0">
                <a:solidFill>
                  <a:srgbClr val="4584D3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>
                <a:solidFill>
                  <a:srgbClr val="4584D3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4584D3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3600" b="1" dirty="0" smtClean="0">
                <a:solidFill>
                  <a:srgbClr val="4584D3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</a:rPr>
              <a:t>Уметь </a:t>
            </a:r>
            <a:r>
              <a:rPr lang="ru-RU" sz="3600" dirty="0">
                <a:solidFill>
                  <a:srgbClr val="002060"/>
                </a:solidFill>
                <a:latin typeface="Times New Roman"/>
              </a:rPr>
              <a:t>выполнять преобразования с корнями;</a:t>
            </a:r>
            <a:r>
              <a:rPr lang="ru-RU" sz="3200" dirty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/>
              </a:rPr>
              <a:t>2.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+mn-cs"/>
              </a:rPr>
              <a:t>Отработать 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+mn-cs"/>
              </a:rPr>
              <a:t>навыки решения иррациональных уравнений;</a:t>
            </a:r>
            <a:r>
              <a:rPr lang="ru-RU" sz="3200" dirty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/>
              </a:rPr>
              <a:t>3.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</a:rPr>
              <a:t>Воспитание </a:t>
            </a:r>
            <a:r>
              <a:rPr lang="ru-RU" sz="3600" dirty="0">
                <a:solidFill>
                  <a:srgbClr val="002060"/>
                </a:solidFill>
                <a:latin typeface="Times New Roman"/>
              </a:rPr>
              <a:t>у учащихся самостоятельности,  умение работать в команде.</a:t>
            </a:r>
            <a:endParaRPr lang="ru-RU" sz="3200" dirty="0">
              <a:solidFill>
                <a:srgbClr val="00206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3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152128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Устно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16928"/>
            <a:ext cx="25606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628800"/>
            <a:ext cx="8352928" cy="4764016"/>
          </a:xfrm>
          <a:blipFill rotWithShape="1">
            <a:blip r:embed="rId3"/>
            <a:stretch>
              <a:fillRect l="-2263" t="-2558" r="-1825"/>
            </a:stretch>
          </a:blipFill>
        </p:spPr>
        <p:txBody>
          <a:bodyPr/>
          <a:lstStyle/>
          <a:p>
            <a:r>
              <a:rPr lang="ru-RU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0736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700808"/>
                <a:ext cx="8568952" cy="4680520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sz="3600" b="1" dirty="0" smtClean="0">
                    <a:latin typeface="TimesNewRomanPSMT"/>
                  </a:rPr>
                  <a:t>I</a:t>
                </a:r>
                <a:r>
                  <a:rPr lang="ru-RU" sz="3600" b="1" dirty="0" smtClean="0">
                    <a:latin typeface="TimesNewRomanPSMT"/>
                  </a:rPr>
                  <a:t> ТУР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tx1"/>
                    </a:solidFill>
                    <a:latin typeface="TimesNewRomanPSMT"/>
                  </a:rPr>
                  <a:t>1</a:t>
                </a:r>
                <a:r>
                  <a:rPr lang="ru-RU" dirty="0" smtClean="0">
                    <a:solidFill>
                      <a:schemeClr val="tx1"/>
                    </a:solidFill>
                    <a:latin typeface="TimesNewRomanPSMT"/>
                  </a:rPr>
                  <a:t>.(2б)Среднее </a:t>
                </a:r>
                <a:r>
                  <a:rPr lang="ru-RU" dirty="0">
                    <a:solidFill>
                      <a:schemeClr val="tx1"/>
                    </a:solidFill>
                    <a:latin typeface="TimesNewRomanPSMT"/>
                  </a:rPr>
                  <a:t>квадратичное трёх чисел </a:t>
                </a:r>
                <a:r>
                  <a:rPr lang="ru-RU" i="1" dirty="0">
                    <a:solidFill>
                      <a:schemeClr val="tx1"/>
                    </a:solidFill>
                    <a:latin typeface="Times New Roman"/>
                  </a:rPr>
                  <a:t>a </a:t>
                </a:r>
                <a:r>
                  <a:rPr lang="ru-RU" dirty="0">
                    <a:solidFill>
                      <a:schemeClr val="tx1"/>
                    </a:solidFill>
                    <a:latin typeface="TimesNewRomanPSMT"/>
                  </a:rPr>
                  <a:t>, </a:t>
                </a:r>
                <a:r>
                  <a:rPr lang="ru-RU" i="1" dirty="0">
                    <a:solidFill>
                      <a:schemeClr val="tx1"/>
                    </a:solidFill>
                    <a:latin typeface="Times New Roman"/>
                  </a:rPr>
                  <a:t>b </a:t>
                </a:r>
                <a:r>
                  <a:rPr lang="ru-RU" dirty="0">
                    <a:solidFill>
                      <a:schemeClr val="tx1"/>
                    </a:solidFill>
                    <a:latin typeface="TimesNewRomanPSMT"/>
                  </a:rPr>
                  <a:t>и </a:t>
                </a:r>
                <a:r>
                  <a:rPr lang="ru-RU" i="1" dirty="0">
                    <a:solidFill>
                      <a:schemeClr val="tx1"/>
                    </a:solidFill>
                    <a:latin typeface="Times New Roman"/>
                  </a:rPr>
                  <a:t>c </a:t>
                </a:r>
                <a:r>
                  <a:rPr lang="ru-RU" dirty="0">
                    <a:solidFill>
                      <a:schemeClr val="tx1"/>
                    </a:solidFill>
                    <a:latin typeface="TimesNewRomanPSMT"/>
                  </a:rPr>
                  <a:t>вычисляется по </a:t>
                </a:r>
                <a:r>
                  <a:rPr lang="ru-RU" dirty="0" smtClean="0">
                    <a:solidFill>
                      <a:schemeClr val="tx1"/>
                    </a:solidFill>
                    <a:latin typeface="TimesNewRomanPSMT"/>
                  </a:rPr>
                  <a:t>формуле                       Найдите </a:t>
                </a:r>
                <a:r>
                  <a:rPr lang="ru-RU" dirty="0">
                    <a:solidFill>
                      <a:schemeClr val="tx1"/>
                    </a:solidFill>
                    <a:latin typeface="TimesNewRomanPSMT"/>
                  </a:rPr>
                  <a:t>среднее квадратичное </a:t>
                </a:r>
                <a:r>
                  <a:rPr lang="ru-RU" dirty="0" smtClean="0">
                    <a:solidFill>
                      <a:schemeClr val="tx1"/>
                    </a:solidFill>
                    <a:latin typeface="TimesNewRomanPSMT"/>
                  </a:rPr>
                  <a:t>чисел</a:t>
                </a: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  <a:latin typeface="TimesNewRomanPSMT"/>
                </a:endParaRP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  <a:latin typeface="TimesNewRomanPSMT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NewRomanPSMT"/>
                  </a:rPr>
                  <a:t>2.(2б)Найдите значение выражения </a:t>
                </a:r>
                <a:endParaRPr lang="en-US" dirty="0" smtClean="0">
                  <a:solidFill>
                    <a:schemeClr val="tx1"/>
                  </a:solidFill>
                  <a:latin typeface="TimesNewRomanPSMT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  <a:latin typeface="TimesNewRomanPSMT"/>
                </a:endParaRP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  <a:latin typeface="TimesNewRomanPSMT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latin typeface="TimesNewRomanPSMT"/>
                  </a:rPr>
                  <a:t>3.(2б)Найдите </a:t>
                </a:r>
                <a:r>
                  <a:rPr lang="ru-RU" dirty="0">
                    <a:solidFill>
                      <a:schemeClr val="tx1"/>
                    </a:solidFill>
                    <a:latin typeface="TimesNewRomanPSMT"/>
                  </a:rPr>
                  <a:t>значение выражения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63</m:t>
                            </m:r>
                          </m:e>
                        </m:rad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28</m:t>
                            </m:r>
                          </m:e>
                        </m:rad>
                      </m:e>
                    </m:d>
                    <m:rad>
                      <m:radPr>
                        <m:degHide m:val="on"/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e>
                    </m:rad>
                  </m:oMath>
                </a14:m>
                <a:endParaRPr lang="en-US" dirty="0">
                  <a:solidFill>
                    <a:schemeClr val="tx1"/>
                  </a:solidFill>
                  <a:latin typeface="TimesNewRomanPSMT"/>
                </a:endParaRPr>
              </a:p>
              <a:p>
                <a:pPr marL="0" indent="0">
                  <a:buNone/>
                </a:pP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700808"/>
                <a:ext cx="8568952" cy="4680520"/>
              </a:xfrm>
              <a:blipFill rotWithShape="1">
                <a:blip r:embed="rId2"/>
                <a:stretch>
                  <a:fillRect l="-1138" t="-19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Математическая регата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01465"/>
            <a:ext cx="17049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36515"/>
            <a:ext cx="1152128" cy="355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49080"/>
            <a:ext cx="288032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751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484784"/>
                <a:ext cx="8352927" cy="504056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rgbClr val="002060"/>
                    </a:solidFill>
                  </a:rPr>
                  <a:t>II </a:t>
                </a:r>
                <a:r>
                  <a:rPr lang="ru-RU" sz="3600" b="1" dirty="0" smtClean="0">
                    <a:solidFill>
                      <a:srgbClr val="002060"/>
                    </a:solidFill>
                  </a:rPr>
                  <a:t>ТУР</a:t>
                </a:r>
              </a:p>
              <a:p>
                <a:pPr marL="0" indent="0">
                  <a:buNone/>
                </a:pPr>
                <a:r>
                  <a:rPr lang="ru-RU" sz="3600" b="1" dirty="0" smtClean="0">
                    <a:solidFill>
                      <a:srgbClr val="002060"/>
                    </a:solidFill>
                  </a:rPr>
                  <a:t/>
                </a:r>
                <a:r>
                  <a:rPr lang="ru-RU" sz="3600" b="1" dirty="0" smtClean="0">
                    <a:solidFill>
                      <a:schemeClr val="tx1"/>
                    </a:solidFill>
                  </a:rPr>
                  <a:t>Решите </a:t>
                </a:r>
                <a:r>
                  <a:rPr lang="ru-RU" sz="3600" b="1" dirty="0" smtClean="0">
                    <a:solidFill>
                      <a:schemeClr val="tx1"/>
                    </a:solidFill>
                  </a:rPr>
                  <a:t>уравнения: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</m:t>
                      </m:r>
                    </m:oMath>
                  </m:oMathPara>
                </a14:m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а)</m:t>
                      </m:r>
                      <m:r>
                        <a:rPr lang="ru-RU" sz="3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ru-RU" sz="3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3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б) </m:t>
                      </m:r>
                    </m:oMath>
                  </m:oMathPara>
                </a14:m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б) 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б)   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𝟕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−х</m:t>
                    </m:r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36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х+</m:t>
                        </m:r>
                        <m:r>
                          <a:rPr lang="ru-RU" sz="36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e>
                    </m:rad>
                  </m:oMath>
                </a14:m>
                <a:endParaRPr lang="ru-RU" sz="36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484784"/>
                <a:ext cx="8352927" cy="5040560"/>
              </a:xfrm>
              <a:blipFill rotWithShape="1">
                <a:blip r:embed="rId2"/>
                <a:stretch>
                  <a:fillRect t="-2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Математическая регата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58803"/>
            <a:ext cx="3456385" cy="1344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05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56792"/>
                <a:ext cx="8712967" cy="5040560"/>
              </a:xfrm>
            </p:spPr>
            <p:txBody>
              <a:bodyPr/>
              <a:lstStyle/>
              <a:p>
                <a:pPr marL="2514600" lvl="8" indent="0">
                  <a:buClr>
                    <a:srgbClr val="31B6FD"/>
                  </a:buClr>
                  <a:buNone/>
                </a:pPr>
                <a:r>
                  <a:rPr lang="en-US" sz="3600" b="1" dirty="0" smtClean="0">
                    <a:solidFill>
                      <a:srgbClr val="002060"/>
                    </a:solidFill>
                  </a:rPr>
                  <a:t>III </a:t>
                </a:r>
                <a:r>
                  <a:rPr lang="ru-RU" sz="3600" b="1" dirty="0" smtClean="0">
                    <a:solidFill>
                      <a:srgbClr val="002060"/>
                    </a:solidFill>
                  </a:rPr>
                  <a:t>ТУР  </a:t>
                </a:r>
              </a:p>
              <a:p>
                <a:pPr marL="0" lvl="0" indent="0">
                  <a:buClr>
                    <a:srgbClr val="31B6FD"/>
                  </a:buClr>
                  <a:buNone/>
                </a:pPr>
                <a:r>
                  <a:rPr lang="ru-RU" sz="3600" b="1" dirty="0" smtClean="0">
                    <a:solidFill>
                      <a:schemeClr val="tx1"/>
                    </a:solidFill>
                  </a:rPr>
                  <a:t/>
                </a:r>
                <a:r>
                  <a:rPr lang="ru-RU" sz="3600" b="1" dirty="0" smtClean="0">
                    <a:solidFill>
                      <a:schemeClr val="tx1"/>
                    </a:solidFill>
                  </a:rPr>
                  <a:t>Решите </a:t>
                </a:r>
                <a:r>
                  <a:rPr lang="ru-RU" sz="3600" b="1" dirty="0">
                    <a:solidFill>
                      <a:schemeClr val="tx1"/>
                    </a:solidFill>
                  </a:rPr>
                  <a:t>уравнения:</a:t>
                </a:r>
                <a:endParaRPr lang="ru-RU" sz="3600" b="1" dirty="0" smtClean="0">
                  <a:solidFill>
                    <a:schemeClr val="tx1"/>
                  </a:solidFill>
                </a:endParaRPr>
              </a:p>
              <a:p>
                <a:pPr marL="0" lvl="0" indent="0">
                  <a:buClr>
                    <a:srgbClr val="31B6FD"/>
                  </a:buClr>
                  <a:buNone/>
                </a:pPr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lvl="0" indent="0">
                  <a:buClr>
                    <a:srgbClr val="31B6FD"/>
                  </a:buClr>
                  <a:buNone/>
                </a:pPr>
                <a14:m>
                  <m:oMath xmlns:m="http://schemas.openxmlformats.org/officeDocument/2006/math"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а)</m:t>
                    </m:r>
                  </m:oMath>
                </a14:m>
                <a:r>
                  <a:rPr lang="ru-RU" sz="3600" b="1" i="1" dirty="0" smtClean="0">
                    <a:solidFill>
                      <a:schemeClr val="tx1"/>
                    </a:solidFill>
                    <a:latin typeface="Cambria Math"/>
                  </a:rPr>
                  <a:t/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Cambria Math"/>
                  </a:rPr>
                  <a:t>(4б)</a:t>
                </a:r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lvl="0" indent="0">
                  <a:buClr>
                    <a:srgbClr val="31B6FD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36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lvl="0" indent="0">
                  <a:buClr>
                    <a:srgbClr val="31B6FD"/>
                  </a:buClr>
                  <a:buNone/>
                </a:pPr>
                <a14:m>
                  <m:oMath xmlns:m="http://schemas.openxmlformats.org/officeDocument/2006/math"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б) </m:t>
                    </m:r>
                    <m:d>
                      <m:dPr>
                        <m:ctrlP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б</m:t>
                        </m:r>
                      </m:e>
                    </m:d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  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х+</m:t>
                            </m:r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х−</m:t>
                            </m:r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</m:t>
                            </m:r>
                          </m:den>
                        </m:f>
                      </m:e>
                    </m:rad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х−</m:t>
                            </m:r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х+</m:t>
                            </m:r>
                            <m:r>
                              <a:rPr lang="ru-RU" sz="3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  <a:latin typeface="+mj-lt"/>
                  </a:rPr>
                  <a:t>=</a:t>
                </a:r>
                <a:r>
                  <a:rPr lang="ru-RU" sz="4400" b="1" dirty="0" smtClean="0">
                    <a:solidFill>
                      <a:schemeClr val="tx1"/>
                    </a:solidFill>
                    <a:latin typeface="+mj-lt"/>
                  </a:rPr>
                  <a:t>1</a:t>
                </a:r>
                <a:endParaRPr lang="ru-RU" sz="3600" b="1" dirty="0" smtClean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56792"/>
                <a:ext cx="8712967" cy="5040560"/>
              </a:xfrm>
              <a:blipFill rotWithShape="1">
                <a:blip r:embed="rId2"/>
                <a:stretch>
                  <a:fillRect t="-18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Математическая регата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84984"/>
            <a:ext cx="5904656" cy="122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433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Математическая регата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IV </a:t>
            </a:r>
            <a:r>
              <a:rPr lang="ru-RU" sz="3600" b="1" dirty="0" smtClean="0"/>
              <a:t>ТУР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Решить уравнение: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(5б)</a:t>
            </a:r>
          </a:p>
          <a:p>
            <a:endParaRPr lang="ru-RU" sz="36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40968"/>
            <a:ext cx="5112567" cy="12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9035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1"/>
            <a:ext cx="7408333" cy="3600401"/>
          </a:xfrm>
        </p:spPr>
        <p:txBody>
          <a:bodyPr/>
          <a:lstStyle/>
          <a:p>
            <a:r>
              <a:rPr lang="ru-RU" dirty="0" smtClean="0"/>
              <a:t>Решить уравнения: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Домашняя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8401" y="2636912"/>
            <a:ext cx="505978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8400" y="3501008"/>
            <a:ext cx="5059783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864" y="4346416"/>
            <a:ext cx="4964319" cy="738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7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536504"/>
          </a:xfrm>
        </p:spPr>
        <p:txBody>
          <a:bodyPr>
            <a:normAutofit fontScale="92500" lnSpcReduction="10000"/>
          </a:bodyPr>
          <a:lstStyle/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3600" b="1" i="1" dirty="0">
                <a:solidFill>
                  <a:schemeClr val="tx1"/>
                </a:solidFill>
                <a:latin typeface="Times New Roman"/>
                <a:ea typeface="Times New Roman"/>
              </a:rPr>
              <a:t>Добились ли мы поставленной цели</a:t>
            </a:r>
            <a:r>
              <a:rPr lang="ru-RU" sz="36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?</a:t>
            </a:r>
            <a:endParaRPr lang="ru-RU" sz="3600" b="1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228600" lvl="0" indent="-182880"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endParaRPr lang="ru-RU" sz="3600" b="1" i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228600" lvl="0" indent="-182880"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36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 </a:t>
            </a:r>
            <a:r>
              <a:rPr lang="ru-RU" sz="3600" b="1" i="1" dirty="0">
                <a:solidFill>
                  <a:schemeClr val="tx1"/>
                </a:solidFill>
                <a:latin typeface="Times New Roman"/>
                <a:ea typeface="Times New Roman"/>
              </a:rPr>
              <a:t>какими трудностями вы столкнулись при решении иррациональных   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уравнений?</a:t>
            </a:r>
            <a:endParaRPr lang="ru-RU" sz="3600" b="1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endParaRPr lang="ru-RU" sz="3600" b="1" i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36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Понравилась ли вам игра «Математическая регата»?</a:t>
            </a:r>
            <a:endParaRPr lang="ru-RU" sz="3600" b="1" i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Подведение итогов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867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257</TotalTime>
  <Words>67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Слайд 1</vt:lpstr>
      <vt:lpstr>Цель: 1. Уметь выполнять преобразования с корнями;  2. Отработать навыки решения иррациональных уравнений;  3. Воспитание у учащихся самостоятельности,  умение работать в команде.</vt:lpstr>
      <vt:lpstr>Устно</vt:lpstr>
      <vt:lpstr>Математическая регата</vt:lpstr>
      <vt:lpstr>Математическая регата</vt:lpstr>
      <vt:lpstr>Математическая регата</vt:lpstr>
      <vt:lpstr>Математическая регата</vt:lpstr>
      <vt:lpstr>Домашняя работа</vt:lpstr>
      <vt:lpstr>Подведение итогов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Анаит</dc:creator>
  <cp:lastModifiedBy>user</cp:lastModifiedBy>
  <cp:revision>24</cp:revision>
  <dcterms:created xsi:type="dcterms:W3CDTF">2017-02-23T19:26:43Z</dcterms:created>
  <dcterms:modified xsi:type="dcterms:W3CDTF">2017-03-01T06:16:09Z</dcterms:modified>
</cp:coreProperties>
</file>