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7365F5-2DF4-4182-84FE-2D7205FC6B46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19BD298-B518-4999-9996-9A0889C03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40;&#1085;&#1072;&#1080;&#1090;\Desktop\&#1086;&#1090;&#1082;&#1088;&#1099;&#1090;&#1099;&#1081;%20&#1091;&#1088;&#1086;&#1082;%20&#1074;%2010%20&#1082;&#1083;&#1072;&#1089;&#1089;&#1077;\&#1086;&#1090;&#1074;&#1077;&#1090;&#1099;%20&#1089;&#1072;&#1084;&#1086;&#1089;&#1090;.%20&#1088;&#1072;&#1073;&#1086;&#1090;&#1099;.docx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776864" cy="54006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Тема:</a:t>
            </a: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ru-RU" sz="5400" b="1" i="1" dirty="0" smtClean="0">
                <a:solidFill>
                  <a:srgbClr val="C00000"/>
                </a:solidFill>
              </a:rPr>
              <a:t>«Решение иррациональных уравнений </a:t>
            </a:r>
            <a:r>
              <a:rPr lang="ru-RU" sz="5400" b="1" i="1" dirty="0" smtClean="0">
                <a:solidFill>
                  <a:srgbClr val="C00000"/>
                </a:solidFill>
              </a:rPr>
              <a:t>и </a:t>
            </a:r>
            <a:r>
              <a:rPr lang="ru-RU" sz="5400" b="1" i="1" dirty="0" smtClean="0">
                <a:solidFill>
                  <a:srgbClr val="C00000"/>
                </a:solidFill>
              </a:rPr>
              <a:t>неравенств»</a:t>
            </a:r>
            <a:endParaRPr lang="ru-RU" sz="54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10 класс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91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4869160"/>
            <a:ext cx="2725688" cy="646008"/>
          </a:xfrm>
        </p:spPr>
        <p:txBody>
          <a:bodyPr/>
          <a:lstStyle/>
          <a:p>
            <a:pPr marL="45720" lvl="0" indent="0">
              <a:lnSpc>
                <a:spcPct val="115000"/>
              </a:lnSpc>
              <a:spcBef>
                <a:spcPct val="20000"/>
              </a:spcBef>
              <a:buNone/>
            </a:pPr>
            <a:r>
              <a:rPr lang="ru-RU" sz="3200" b="0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Лейбниц.</a:t>
            </a:r>
            <a:endParaRPr lang="ru-RU" sz="3200" b="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548680"/>
            <a:ext cx="8784976" cy="4176464"/>
          </a:xfrm>
        </p:spPr>
        <p:txBody>
          <a:bodyPr>
            <a:normAutofit fontScale="70000" lnSpcReduction="20000"/>
          </a:bodyPr>
          <a:lstStyle/>
          <a:p>
            <a:pPr marL="45720" indent="0" algn="r">
              <a:lnSpc>
                <a:spcPct val="250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       «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Метод решения хорош, если с самого начала </a:t>
            </a: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мы</a:t>
            </a:r>
          </a:p>
          <a:p>
            <a:pPr marL="45720" indent="0" algn="r">
              <a:lnSpc>
                <a:spcPct val="250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можем 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предвидеть – и впоследствии подтвердить</a:t>
            </a:r>
            <a:endParaRPr lang="ru-RU" sz="40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45720" indent="0" algn="r">
              <a:lnSpc>
                <a:spcPct val="250000"/>
              </a:lnSpc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        что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следуя этому </a:t>
            </a: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методу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мы достигнем цели».</a:t>
            </a:r>
            <a:endParaRPr lang="ru-RU" sz="40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250000"/>
              </a:lnSpc>
              <a:spcAft>
                <a:spcPts val="100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598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712968" cy="648072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Цель:</a:t>
            </a:r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endParaRPr lang="ru-RU" sz="5400" b="1" dirty="0" smtClean="0">
              <a:solidFill>
                <a:srgbClr val="002060"/>
              </a:solidFill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1.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Проверка знаний и умений по теме «Иррациональные   уравнения и неравенства»;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2. Закрепление навыков работы с иррациональными уравнениями и неравенствами, используя различные методы их решения;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3.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Воспитание у учащихся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самостоятельности, умение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работать в команде.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lvl="0" indent="0">
              <a:buNone/>
            </a:pPr>
            <a:endParaRPr lang="ru-RU" sz="3000" b="1" i="1" dirty="0" smtClean="0">
              <a:solidFill>
                <a:schemeClr val="accent4">
                  <a:lumMod val="50000"/>
                </a:schemeClr>
              </a:solidFill>
              <a:latin typeface="Times New Roman"/>
              <a:ea typeface="Calibri"/>
            </a:endParaRPr>
          </a:p>
          <a:p>
            <a:pPr marL="914400" lvl="0" indent="-914400">
              <a:buFont typeface="+mj-lt"/>
              <a:buAutoNum type="arabicPeriod"/>
            </a:pPr>
            <a:endParaRPr lang="ru-RU" sz="4000" b="1" dirty="0" smtClean="0">
              <a:solidFill>
                <a:srgbClr val="9BBB59">
                  <a:lumMod val="50000"/>
                </a:srgbClr>
              </a:solidFill>
            </a:endParaRPr>
          </a:p>
          <a:p>
            <a:pPr marL="914400" indent="-914400">
              <a:buFont typeface="+mj-lt"/>
              <a:buAutoNum type="arabicPeriod"/>
            </a:pP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25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56784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Устная работа</a:t>
            </a:r>
            <a:endParaRPr lang="ru-RU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67544" y="1196752"/>
                <a:ext cx="8280920" cy="5256584"/>
              </a:xfrm>
              <a:blipFill>
                <a:blip r:embed="rId2"/>
                <a:tile tx="0" ty="0" sx="100000" sy="100000" flip="none" algn="tl"/>
              </a:blipFill>
            </p:spPr>
            <p:txBody>
              <a:bodyPr>
                <a:normAutofit fontScale="70000" lnSpcReduction="20000"/>
              </a:bodyPr>
              <a:lstStyle/>
              <a:p>
                <a:pPr marL="45720" indent="0">
                  <a:buNone/>
                </a:pPr>
                <a:endParaRPr lang="ru-RU" sz="3600" dirty="0" smtClean="0">
                  <a:solidFill>
                    <a:srgbClr val="002060"/>
                  </a:solidFill>
                </a:endParaRPr>
              </a:p>
              <a:p>
                <a:pPr marL="45720" indent="0">
                  <a:buNone/>
                </a:pPr>
                <a:r>
                  <a:rPr lang="ru-RU" sz="3600" dirty="0" smtClean="0">
                    <a:solidFill>
                      <a:srgbClr val="002060"/>
                    </a:solidFill>
                  </a:rPr>
                  <a:t>1. </a:t>
                </a:r>
                <a:r>
                  <a:rPr lang="ru-RU" sz="3600" b="1" dirty="0" smtClean="0">
                    <a:solidFill>
                      <a:srgbClr val="002060"/>
                    </a:solidFill>
                  </a:rPr>
                  <a:t>Решить уравнения</a:t>
                </a:r>
                <a:r>
                  <a:rPr lang="ru-RU" sz="3600" dirty="0" smtClean="0">
                    <a:solidFill>
                      <a:srgbClr val="002060"/>
                    </a:solidFill>
                  </a:rPr>
                  <a:t>: </a:t>
                </a: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ru-RU" sz="46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4</m:t>
                          </m:r>
                        </m:deg>
                        <m:e>
                          <m: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х−3</m:t>
                          </m:r>
                        </m:e>
                      </m:rad>
                      <m:r>
                        <a:rPr lang="ru-RU" sz="46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=2,  </m:t>
                      </m:r>
                      <m:rad>
                        <m:radPr>
                          <m:degHide m:val="on"/>
                          <m:ctrlPr>
                            <a:rPr lang="ru-RU" sz="46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46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х+3</m:t>
                          </m:r>
                        </m:e>
                      </m:rad>
                      <m:r>
                        <a:rPr lang="ru-RU" sz="4600" i="1">
                          <a:solidFill>
                            <a:srgbClr val="002060"/>
                          </a:solidFill>
                          <a:latin typeface="Cambria Math"/>
                        </a:rPr>
                        <m:t>=0</m:t>
                      </m:r>
                      <m:r>
                        <a:rPr lang="ru-RU" sz="46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,  </m:t>
                      </m:r>
                      <m:rad>
                        <m:radPr>
                          <m:ctrlPr>
                            <a:rPr lang="ru-RU" sz="46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6</m:t>
                          </m:r>
                        </m:deg>
                        <m:e>
                          <m:r>
                            <a:rPr lang="ru-RU" sz="46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х</m:t>
                          </m:r>
                          <m: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ru-RU" sz="4600" i="1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rad>
                      <m:r>
                        <a:rPr lang="ru-RU" sz="4600" i="1">
                          <a:solidFill>
                            <a:srgbClr val="002060"/>
                          </a:solidFill>
                          <a:latin typeface="Cambria Math"/>
                        </a:rPr>
                        <m:t>=</m:t>
                      </m:r>
                      <m:r>
                        <a:rPr lang="ru-RU" sz="46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−1</m:t>
                      </m:r>
                      <m:r>
                        <a:rPr lang="ru-RU" sz="4600" i="1">
                          <a:solidFill>
                            <a:srgbClr val="002060"/>
                          </a:solidFill>
                          <a:latin typeface="Cambria Math"/>
                        </a:rPr>
                        <m:t>,</m:t>
                      </m:r>
                      <m:r>
                        <a:rPr lang="ru-RU" sz="46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 </m:t>
                      </m:r>
                      <m:d>
                        <m:dPr>
                          <m:ctrlP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46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46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х</m:t>
                              </m:r>
                            </m:e>
                            <m:sup>
                              <m:r>
                                <a:rPr lang="ru-RU" sz="4600" b="0" i="1" smtClean="0">
                                  <a:solidFill>
                                    <a:srgbClr val="00206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−36</m:t>
                          </m:r>
                        </m:e>
                      </m:d>
                      <m:rad>
                        <m:radPr>
                          <m:ctrlP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4</m:t>
                          </m:r>
                        </m:deg>
                        <m:e>
                          <m:r>
                            <a:rPr lang="ru-RU" sz="46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х+5</m:t>
                          </m:r>
                        </m:e>
                      </m:rad>
                      <m:r>
                        <a:rPr lang="ru-RU" sz="4600" b="0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=0;</m:t>
                      </m:r>
                    </m:oMath>
                  </m:oMathPara>
                </a14:m>
                <a:endParaRPr lang="ru-RU" sz="4600" b="0" dirty="0" smtClean="0">
                  <a:solidFill>
                    <a:srgbClr val="002060"/>
                  </a:solidFill>
                </a:endParaRPr>
              </a:p>
              <a:p>
                <a:pPr marL="45720" indent="0">
                  <a:buNone/>
                </a:pPr>
                <a:endParaRPr lang="ru-RU" sz="3900" dirty="0" smtClean="0">
                  <a:solidFill>
                    <a:srgbClr val="002060"/>
                  </a:solidFill>
                </a:endParaRPr>
              </a:p>
              <a:p>
                <a:pPr marL="45720" indent="0">
                  <a:buNone/>
                </a:pPr>
                <a:r>
                  <a:rPr lang="ru-RU" sz="3900" dirty="0" smtClean="0">
                    <a:solidFill>
                      <a:srgbClr val="002060"/>
                    </a:solidFill>
                  </a:rPr>
                  <a:t>2. </a:t>
                </a:r>
                <a:r>
                  <a:rPr lang="ru-RU" sz="3900" b="1" dirty="0" smtClean="0">
                    <a:solidFill>
                      <a:srgbClr val="002060"/>
                    </a:solidFill>
                  </a:rPr>
                  <a:t>Решить неравенства</a:t>
                </a:r>
                <a:r>
                  <a:rPr lang="ru-RU" sz="3900" dirty="0" smtClean="0">
                    <a:solidFill>
                      <a:srgbClr val="002060"/>
                    </a:solidFill>
                  </a:rPr>
                  <a:t>: </a:t>
                </a:r>
              </a:p>
              <a:p>
                <a:pPr marL="4572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510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5100" b="0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х−1</m:t>
                          </m:r>
                        </m:e>
                      </m:rad>
                      <m:r>
                        <a:rPr lang="ru-RU" sz="510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ru-RU" sz="5100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2,</m:t>
                      </m:r>
                      <m:rad>
                        <m:radPr>
                          <m:degHide m:val="on"/>
                          <m:ctrlPr>
                            <a:rPr lang="ru-RU" sz="510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5100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х+8</m:t>
                          </m:r>
                        </m:e>
                      </m:rad>
                      <m:r>
                        <a:rPr lang="ru-RU" sz="5100" i="1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ru-RU" sz="5100" b="0" i="1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−1,</m:t>
                      </m:r>
                      <m:d>
                        <m:dPr>
                          <m:ctrlPr>
                            <a:rPr lang="ru-RU" sz="510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5100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х−1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ru-RU" sz="510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5100" b="0" i="1" dirty="0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х</m:t>
                          </m:r>
                        </m:e>
                      </m:rad>
                      <m:r>
                        <a:rPr lang="ru-RU" sz="5100" i="1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ru-RU" sz="5100" b="0" i="1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0,    </m:t>
                      </m:r>
                      <m:f>
                        <m:fPr>
                          <m:ctrlPr>
                            <a:rPr lang="ru-RU" sz="5100" b="0" i="1" dirty="0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ru-RU" sz="5100" b="0" i="1" dirty="0" smtClean="0">
                              <a:solidFill>
                                <a:srgbClr val="002060"/>
                              </a:solidFill>
                              <a:latin typeface="Cambria Math"/>
                              <a:ea typeface="Cambria Math"/>
                            </a:rPr>
                            <m:t>х+1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ru-RU" sz="5100" b="0" i="1" dirty="0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5100" b="0" i="1" dirty="0" smtClean="0">
                                  <a:solidFill>
                                    <a:srgbClr val="002060"/>
                                  </a:solidFill>
                                  <a:latin typeface="Cambria Math"/>
                                  <a:ea typeface="Cambria Math"/>
                                </a:rPr>
                                <m:t>х</m:t>
                              </m:r>
                            </m:e>
                          </m:rad>
                        </m:den>
                      </m:f>
                      <m:r>
                        <a:rPr lang="ru-RU" sz="5100" b="0" i="1" dirty="0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&gt;0.</m:t>
                      </m:r>
                    </m:oMath>
                  </m:oMathPara>
                </a14:m>
                <a:endParaRPr lang="ru-RU" sz="5100" dirty="0" smtClean="0">
                  <a:solidFill>
                    <a:srgbClr val="002060"/>
                  </a:solidFill>
                </a:endParaRPr>
              </a:p>
              <a:p>
                <a:pPr marL="45720" indent="0">
                  <a:buNone/>
                </a:pPr>
                <a:endParaRPr lang="ru-RU" sz="2800" dirty="0" smtClean="0">
                  <a:solidFill>
                    <a:srgbClr val="002060"/>
                  </a:solidFill>
                </a:endParaRPr>
              </a:p>
              <a:p>
                <a:pPr marL="45720" indent="0">
                  <a:buNone/>
                </a:pPr>
                <a:endParaRPr lang="ru-RU" sz="28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67544" y="1196752"/>
                <a:ext cx="8280920" cy="5256584"/>
              </a:xfrm>
              <a:blipFill rotWithShape="1">
                <a:blip r:embed="rId3"/>
                <a:stretch>
                  <a:fillRect l="-8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958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08912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Самостоятельная работа</a:t>
            </a:r>
            <a:endParaRPr lang="ru-RU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3896510725"/>
                  </p:ext>
                </p:extLst>
              </p:nvPr>
            </p:nvGraphicFramePr>
            <p:xfrm>
              <a:off x="755576" y="1484785"/>
              <a:ext cx="8063806" cy="43586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32430"/>
                    <a:gridCol w="4031376"/>
                  </a:tblGrid>
                  <a:tr h="737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1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2</a:t>
                          </a:r>
                          <a:endParaRPr lang="ru-RU" sz="3200" dirty="0"/>
                        </a:p>
                      </a:txBody>
                      <a:tcPr/>
                    </a:tc>
                  </a:tr>
                  <a:tr h="1279034">
                    <a:tc>
                      <a:txBody>
                        <a:bodyPr/>
                        <a:lstStyle/>
                        <a:p>
                          <a:r>
                            <a:rPr lang="ru-RU" sz="2000" dirty="0" smtClean="0"/>
                            <a:t>1.Вычислить:</a:t>
                          </a:r>
                        </a:p>
                        <a:p>
                          <a:r>
                            <a:rPr lang="ru-RU" sz="2000" dirty="0" smtClean="0"/>
                            <a:t>а)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radPr>
                                <m:deg>
                                  <m:r>
                                    <m:rPr>
                                      <m:brk m:alnAt="7"/>
                                    </m:rPr>
                                    <a:rPr lang="ru-RU" sz="2000" b="0" i="1" smtClean="0">
                                      <a:latin typeface="Cambria Math"/>
                                    </a:rPr>
                                    <m:t>6</m:t>
                                  </m:r>
                                </m:deg>
                                <m:e>
                                  <m:sSup>
                                    <m:sSupPr>
                                      <m:ctrlPr>
                                        <a:rPr lang="ru-RU" sz="200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ru-RU" sz="200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ru-RU" sz="2000" b="0" i="1" smtClean="0">
                                              <a:latin typeface="Cambria Math"/>
                                            </a:rPr>
                                            <m:t>3−</m:t>
                                          </m:r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2000" b="0" i="1" smtClean="0">
                                                  <a:latin typeface="Cambria Math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2000" b="0" i="1" smtClean="0">
                                                  <a:latin typeface="Cambria Math"/>
                                                </a:rPr>
                                                <m:t>11</m:t>
                                              </m:r>
                                            </m:e>
                                          </m:rad>
                                        </m:e>
                                      </m:d>
                                    </m:e>
                                    <m:sup>
                                      <m:r>
                                        <a:rPr lang="ru-RU" sz="2000" b="0" i="1" smtClean="0">
                                          <a:latin typeface="Cambria Math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rad>
                              <m:r>
                                <a:rPr lang="ru-RU" sz="2000" b="0" i="1" smtClean="0">
                                  <a:latin typeface="Cambria Math"/>
                                </a:rPr>
                                <m:t>−</m:t>
                              </m:r>
                              <m:rad>
                                <m:radPr>
                                  <m:ctrlPr>
                                    <a:rPr lang="ru-RU" sz="2000" b="0" i="1" smtClean="0">
                                      <a:latin typeface="Cambria Math"/>
                                    </a:rPr>
                                  </m:ctrlPr>
                                </m:radPr>
                                <m:deg>
                                  <m:r>
                                    <m:rPr>
                                      <m:brk m:alnAt="7"/>
                                    </m:rPr>
                                    <a:rPr lang="ru-RU" sz="2000" b="0" i="1" smtClean="0">
                                      <a:latin typeface="Cambria Math"/>
                                    </a:rPr>
                                    <m:t>4</m:t>
                                  </m:r>
                                </m:deg>
                                <m:e>
                                  <m:sSup>
                                    <m:sSupPr>
                                      <m:ctrlPr>
                                        <a:rPr lang="ru-RU" sz="2000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ru-RU" sz="2000" b="0" i="1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2000" b="0" i="1" smtClean="0">
                                                  <a:latin typeface="Cambria Math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2000" b="0" i="1" smtClean="0">
                                                  <a:latin typeface="Cambria Math"/>
                                                </a:rPr>
                                                <m:t>11</m:t>
                                              </m:r>
                                            </m:e>
                                          </m:rad>
                                          <m:r>
                                            <a:rPr lang="ru-RU" sz="2000" b="0" i="1" smtClean="0">
                                              <a:latin typeface="Cambria Math"/>
                                            </a:rPr>
                                            <m:t>−2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ru-RU" sz="2000" b="0" i="1" smtClean="0">
                                          <a:latin typeface="Cambria Math"/>
                                        </a:rPr>
                                        <m:t>4</m:t>
                                      </m:r>
                                    </m:sup>
                                  </m:sSup>
                                </m:e>
                              </m:rad>
                              <m:r>
                                <a:rPr lang="ru-RU" sz="2000" b="0" i="0" smtClean="0">
                                  <a:latin typeface="Cambria Math"/>
                                </a:rPr>
                                <m:t>.</m:t>
                              </m:r>
                            </m:oMath>
                          </a14:m>
                          <a:endParaRPr lang="ru-RU" sz="20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0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1.Вычислить:</a:t>
                          </a:r>
                        </a:p>
                        <a:p>
                          <a:r>
                            <a:rPr kumimoji="0" lang="ru-RU" sz="2000" b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  <a:t>а)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ctrlPr>
                                    <a:rPr kumimoji="0" lang="ru-RU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>
                                  <m:r>
                                    <m:rPr>
                                      <m:brk m:alnAt="7"/>
                                    </m:rPr>
                                    <a:rPr kumimoji="0" lang="ru-RU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deg>
                                <m:e>
                                  <m:sSup>
                                    <m:sSupPr>
                                      <m:ctrlPr>
                                        <a:rPr kumimoji="0" lang="ru-RU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kumimoji="0" lang="ru-RU" sz="20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kumimoji="0" lang="ru-RU" sz="20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  <m:t>2−</m:t>
                                          </m:r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kumimoji="0" lang="ru-RU" sz="20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/>
                                                  <a:ea typeface="+mn-ea"/>
                                                  <a:cs typeface="+mn-cs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kumimoji="0" lang="ru-RU" sz="20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/>
                                                  <a:ea typeface="+mn-ea"/>
                                                  <a:cs typeface="+mn-cs"/>
                                                </a:rPr>
                                                <m:t>6</m:t>
                                              </m:r>
                                            </m:e>
                                          </m:rad>
                                        </m:e>
                                      </m:d>
                                    </m:e>
                                    <m:sup>
                                      <m:r>
                                        <a:rPr kumimoji="0" lang="ru-RU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6</m:t>
                                      </m:r>
                                    </m:sup>
                                  </m:sSup>
                                </m:e>
                              </m:rad>
                              <m:r>
                                <a:rPr kumimoji="0" lang="ru-RU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ad>
                                <m:radPr>
                                  <m:ctrlPr>
                                    <a:rPr kumimoji="0" lang="ru-RU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radPr>
                                <m:deg>
                                  <m:r>
                                    <m:rPr>
                                      <m:brk m:alnAt="7"/>
                                    </m:rPr>
                                    <a:rPr kumimoji="0" lang="ru-RU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deg>
                                <m:e>
                                  <m:sSup>
                                    <m:sSupPr>
                                      <m:ctrlPr>
                                        <a:rPr kumimoji="0" lang="ru-RU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kumimoji="0" lang="ru-RU" sz="20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dPr>
                                        <m:e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kumimoji="0" lang="ru-RU" sz="20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/>
                                                  <a:ea typeface="+mn-ea"/>
                                                  <a:cs typeface="+mn-cs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kumimoji="0" lang="ru-RU" sz="20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/>
                                                  <a:ea typeface="+mn-ea"/>
                                                  <a:cs typeface="+mn-cs"/>
                                                </a:rPr>
                                                <m:t>6</m:t>
                                              </m:r>
                                            </m:e>
                                          </m:rad>
                                          <m:r>
                                            <a:rPr kumimoji="0" lang="ru-RU" sz="20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/>
                                              <a:ea typeface="+mn-ea"/>
                                              <a:cs typeface="+mn-cs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kumimoji="0" lang="ru-RU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4</m:t>
                                      </m:r>
                                    </m:sup>
                                  </m:sSup>
                                </m:e>
                              </m:rad>
                            </m:oMath>
                          </a14:m>
                          <a:r>
                            <a:rPr lang="ru-RU" dirty="0" smtClean="0"/>
                            <a:t>.</a:t>
                          </a:r>
                          <a:endParaRPr lang="ru-RU" dirty="0" smtClean="0"/>
                        </a:p>
                      </a:txBody>
                      <a:tcPr/>
                    </a:tc>
                  </a:tr>
                  <a:tr h="1064828">
                    <a:tc>
                      <a:txBody>
                        <a:bodyPr/>
                        <a:lstStyle/>
                        <a:p>
                          <a:r>
                            <a:rPr lang="ru-RU" sz="2000" dirty="0" smtClean="0"/>
                            <a:t>2.Решить уравнение: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х+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kumimoji="0" lang="ru-RU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kumimoji="0" lang="ru-RU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kumimoji="0" lang="ru-RU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ru-RU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х</m:t>
                                        </m:r>
                                      </m:e>
                                      <m:sup>
                                        <m:r>
                                          <a:rPr kumimoji="0" lang="ru-RU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kumimoji="0" lang="ru-RU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+13−14х</m:t>
                                    </m:r>
                                  </m:e>
                                </m:rad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=5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0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2.Решить уравнение: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ru-RU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х=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kumimoji="0" lang="ru-RU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kumimoji="0" lang="ru-RU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kumimoji="0" lang="ru-RU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kumimoji="0" lang="ru-RU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х</m:t>
                                        </m:r>
                                      </m:e>
                                      <m:sup>
                                        <m:r>
                                          <a:rPr kumimoji="0" lang="ru-RU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kumimoji="0" lang="ru-RU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+8х+1</m:t>
                                    </m:r>
                                  </m:e>
                                </m:rad>
                                <m:r>
                                  <a:rPr kumimoji="0" lang="ru-RU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kumimoji="0" lang="ru-RU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1173986">
                    <a:tc>
                      <a:txBody>
                        <a:bodyPr/>
                        <a:lstStyle/>
                        <a:p>
                          <a:r>
                            <a:rPr lang="ru-RU" sz="2000" dirty="0" smtClean="0"/>
                            <a:t>3.Решить неравенство:</a:t>
                          </a: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 b="0" i="1" smtClean="0">
                                        <a:latin typeface="Cambria Math"/>
                                      </a:rPr>
                                      <m:t>6−2х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ru-RU" sz="28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p>
                                          <m:sSupPr>
                                            <m:ctrlPr>
                                              <a:rPr lang="ru-RU" sz="280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ru-RU" sz="2800" b="0" i="1" smtClean="0">
                                                <a:latin typeface="Cambria Math"/>
                                              </a:rPr>
                                              <m:t>х</m:t>
                                            </m:r>
                                          </m:e>
                                          <m:sup>
                                            <m:r>
                                              <a:rPr lang="ru-RU" sz="28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ru-RU" sz="2800" b="0" i="1" smtClean="0">
                                            <a:latin typeface="Cambria Math"/>
                                          </a:rPr>
                                          <m:t>+7х+12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ru-RU" sz="2800" i="1" smtClean="0">
                                    <a:latin typeface="Cambria Math"/>
                                    <a:ea typeface="Cambria Math"/>
                                  </a:rPr>
                                  <m:t>&lt;</m:t>
                                </m:r>
                                <m:r>
                                  <a:rPr lang="ru-RU" sz="28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0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3.Решить неравенство: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15+3х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kumimoji="0" lang="ru-RU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p>
                                          <m:sSupPr>
                                            <m:ctrlPr>
                                              <a:rPr kumimoji="0" lang="ru-RU" sz="20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kumimoji="0" lang="ru-RU" sz="20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  <m:t>х</m:t>
                                            </m:r>
                                          </m:e>
                                          <m:sup>
                                            <m:r>
                                              <a:rPr kumimoji="0" lang="ru-RU" sz="2000" b="0" i="1" u="none" strike="noStrike" kern="1200" cap="none" spc="0" normalizeH="0" baseline="0" noProof="0" smtClean="0">
                                                <a:ln>
                                                  <a:noFill/>
                                                </a:ln>
                                                <a:solidFill>
                                                  <a:prstClr val="black"/>
                                                </a:solidFill>
                                                <a:effectLst/>
                                                <a:uLnTx/>
                                                <a:uFillTx/>
                                                <a:latin typeface="Cambria Math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kumimoji="0" lang="ru-RU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−5х−24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kumimoji="0" lang="ru-RU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ru-RU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3896510725"/>
                  </p:ext>
                </p:extLst>
              </p:nvPr>
            </p:nvGraphicFramePr>
            <p:xfrm>
              <a:off x="755576" y="1484785"/>
              <a:ext cx="8063806" cy="43586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32430"/>
                    <a:gridCol w="4031376"/>
                  </a:tblGrid>
                  <a:tr h="737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1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2</a:t>
                          </a:r>
                          <a:endParaRPr lang="ru-RU" sz="3200" dirty="0"/>
                        </a:p>
                      </a:txBody>
                      <a:tcPr/>
                    </a:tc>
                  </a:tr>
                  <a:tr h="127903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1" t="-63810" r="-99849" b="-18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303" t="-63810" b="-182857"/>
                          </a:stretch>
                        </a:blipFill>
                      </a:tcPr>
                    </a:tc>
                  </a:tr>
                  <a:tr h="106482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1" t="-197701" r="-99849" b="-1206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303" t="-197701" b="-120690"/>
                          </a:stretch>
                        </a:blipFill>
                      </a:tcPr>
                    </a:tc>
                  </a:tr>
                  <a:tr h="127762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1" t="-246667" r="-998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303" t="-24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3995937" y="6180895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file"/>
              </a:rPr>
              <a:t>Ответы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85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128792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Решите уравнения и неравенства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3"/>
          </p:nvPr>
        </p:nvSpPr>
        <p:spPr>
          <a:xfrm>
            <a:off x="323528" y="1412776"/>
            <a:ext cx="8568952" cy="5328592"/>
          </a:xfrm>
          <a:blipFill rotWithShape="1">
            <a:blip r:embed="rId2"/>
            <a:stretch>
              <a:fillRect l="-71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989715" y="2672916"/>
            <a:ext cx="1084921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37121" y="3917652"/>
            <a:ext cx="1604374" cy="898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143" y="5085184"/>
            <a:ext cx="2409867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067944" y="5805264"/>
            <a:ext cx="4464496" cy="7709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99448" y="1662826"/>
            <a:ext cx="864096" cy="468052"/>
          </a:xfrm>
          <a:prstGeom prst="roundRect">
            <a:avLst>
              <a:gd name="adj" fmla="val 29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286256"/>
            <a:ext cx="200026" cy="3571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165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992888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Домашняя работа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en-US" sz="2000" u="sng" dirty="0" smtClean="0">
                <a:solidFill>
                  <a:srgbClr val="002060"/>
                </a:solidFill>
              </a:rPr>
              <a:t>nsportai.ru</a:t>
            </a:r>
            <a:endParaRPr lang="ru-RU" sz="2000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268760"/>
            <a:ext cx="7992888" cy="5472608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/>
              <a:t>Решить уравнения: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/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 smtClean="0"/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/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 smtClean="0"/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/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 smtClean="0"/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/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/>
              <a:t>Решить неравенства: </a:t>
            </a:r>
            <a:endParaRPr lang="ru-RU" dirty="0"/>
          </a:p>
        </p:txBody>
      </p:sp>
      <p:pic>
        <p:nvPicPr>
          <p:cNvPr id="5" name="Рисунок 4" descr="https://ege.sdamgia.ru/formula/d5/d57f0886889e14c51506b765219c2f86p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3096344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684076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860" y="4293096"/>
            <a:ext cx="597535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5013176"/>
            <a:ext cx="2808311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517232"/>
            <a:ext cx="214312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040" y="6021288"/>
            <a:ext cx="253220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66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848872" cy="1440160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</a:rPr>
              <a:t>Рефлексия и подведение итогов урока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060848"/>
            <a:ext cx="8352928" cy="417646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Добились ли мы поставленной цели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?</a:t>
            </a:r>
          </a:p>
          <a:p>
            <a:pPr>
              <a:spcAft>
                <a:spcPts val="0"/>
              </a:spcAft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Была ли  для вас самостоятельная работа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сложной?</a:t>
            </a:r>
          </a:p>
          <a:p>
            <a:pPr>
              <a:spcAft>
                <a:spcPts val="0"/>
              </a:spcAft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С какими трудностями вы столкнулись при решении иррациональных   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уравнений и неравенств?</a:t>
            </a:r>
          </a:p>
          <a:p>
            <a:pPr>
              <a:spcAft>
                <a:spcPts val="0"/>
              </a:spcAft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Что нового вы узнали на уроке?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37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550579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marL="45720" indent="0" algn="ctr">
              <a:buNone/>
            </a:pPr>
            <a:r>
              <a:rPr lang="ru-RU" sz="7200" dirty="0" smtClean="0">
                <a:solidFill>
                  <a:srgbClr val="C00000"/>
                </a:solidFill>
              </a:rPr>
              <a:t>Спасибо </a:t>
            </a:r>
            <a:r>
              <a:rPr lang="ru-RU" sz="7200" dirty="0" smtClean="0">
                <a:solidFill>
                  <a:srgbClr val="C00000"/>
                </a:solidFill>
              </a:rPr>
              <a:t>за</a:t>
            </a:r>
          </a:p>
          <a:p>
            <a:pPr marL="45720" indent="0" algn="ctr">
              <a:buNone/>
            </a:pPr>
            <a:r>
              <a:rPr lang="ru-RU" sz="7200" dirty="0" smtClean="0">
                <a:solidFill>
                  <a:srgbClr val="C00000"/>
                </a:solidFill>
              </a:rPr>
              <a:t>урок и </a:t>
            </a:r>
            <a:r>
              <a:rPr lang="ru-RU" sz="7200" dirty="0" smtClean="0">
                <a:solidFill>
                  <a:srgbClr val="C00000"/>
                </a:solidFill>
              </a:rPr>
              <a:t> </a:t>
            </a:r>
            <a:r>
              <a:rPr lang="ru-RU" sz="7200" dirty="0" smtClean="0">
                <a:solidFill>
                  <a:srgbClr val="C00000"/>
                </a:solidFill>
              </a:rPr>
              <a:t>внимание!!! </a:t>
            </a:r>
          </a:p>
          <a:p>
            <a:pPr marL="45720" indent="0" algn="ctr">
              <a:buNone/>
            </a:pP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5796136" y="4365104"/>
            <a:ext cx="2091820" cy="194421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45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6 0.099 L 0.031 0 L 0.047 0.099 L 0.063 0 L 0.078 0.099 L 0.094 0 L 0.109 0.099 L 0.125 0 L 0.141 0.099 L 0.156 0 L 0.172 0.099 L 0.187 0 L 0.203 0.099 L 0.219 0 L 0.234 0.099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464</TotalTime>
  <Words>336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Лейбниц.</vt:lpstr>
      <vt:lpstr>Презентация PowerPoint</vt:lpstr>
      <vt:lpstr>Устная работа</vt:lpstr>
      <vt:lpstr>Самостоятельная работа</vt:lpstr>
      <vt:lpstr>Решите уравнения и неравенства</vt:lpstr>
      <vt:lpstr>Домашняя работа nsportai.ru</vt:lpstr>
      <vt:lpstr>Рефлексия и подведение итогов урока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Анаит</dc:creator>
  <cp:lastModifiedBy>naira</cp:lastModifiedBy>
  <cp:revision>36</cp:revision>
  <dcterms:created xsi:type="dcterms:W3CDTF">2017-02-23T14:01:28Z</dcterms:created>
  <dcterms:modified xsi:type="dcterms:W3CDTF">2017-02-28T15:35:39Z</dcterms:modified>
</cp:coreProperties>
</file>