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25.07.2017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25.07.2017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25.07.2017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25.07.2017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25.07.2017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25.07.2017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25.07.2017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25.07.2017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25.07.2017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25.07.2017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25.07.2017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25.07.2017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Прочитайте, переведите в неправильную дробь, сократите.</a:t>
            </a:r>
            <a:br>
              <a:rPr lang="ru-RU" dirty="0" smtClean="0"/>
            </a:br>
            <a:r>
              <a:rPr lang="ru-RU" dirty="0" smtClean="0"/>
              <a:t>На какие группы можно разделить?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ru-RU" dirty="0" smtClean="0"/>
                  <a:t>4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b="0" i="1" smtClean="0">
                            <a:latin typeface="Cambria Math"/>
                          </a:rPr>
                          <m:t>5</m:t>
                        </m:r>
                      </m:num>
                      <m:den>
                        <m:r>
                          <a:rPr lang="ru-RU" b="0" i="1" smtClean="0">
                            <a:latin typeface="Cambria Math"/>
                          </a:rPr>
                          <m:t>9</m:t>
                        </m:r>
                      </m:den>
                    </m:f>
                  </m:oMath>
                </a14:m>
                <a:r>
                  <a:rPr lang="ru-RU" dirty="0" smtClean="0"/>
                  <a:t>		3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b="0" i="1" smtClean="0">
                            <a:latin typeface="Cambria Math"/>
                          </a:rPr>
                          <m:t>2</m:t>
                        </m:r>
                      </m:num>
                      <m:den>
                        <m:r>
                          <a:rPr lang="ru-RU" b="0" i="1" smtClean="0">
                            <a:latin typeface="Cambria Math"/>
                          </a:rPr>
                          <m:t>3</m:t>
                        </m:r>
                      </m:den>
                    </m:f>
                  </m:oMath>
                </a14:m>
                <a:r>
                  <a:rPr lang="ru-RU" dirty="0" smtClean="0"/>
                  <a:t>		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b="0" i="1" smtClean="0">
                            <a:latin typeface="Cambria Math"/>
                          </a:rPr>
                          <m:t>6</m:t>
                        </m:r>
                      </m:num>
                      <m:den>
                        <m:r>
                          <a:rPr lang="ru-RU" b="0" i="1" smtClean="0">
                            <a:latin typeface="Cambria Math"/>
                          </a:rPr>
                          <m:t>7</m:t>
                        </m:r>
                      </m:den>
                    </m:f>
                  </m:oMath>
                </a14:m>
                <a:r>
                  <a:rPr lang="ru-RU" dirty="0" smtClean="0"/>
                  <a:t>		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b="0" i="1" smtClean="0">
                            <a:latin typeface="Cambria Math"/>
                          </a:rPr>
                          <m:t>10</m:t>
                        </m:r>
                      </m:num>
                      <m:den>
                        <m:r>
                          <a:rPr lang="ru-RU" b="0" i="1" smtClean="0">
                            <a:latin typeface="Cambria Math"/>
                          </a:rPr>
                          <m:t>700</m:t>
                        </m:r>
                      </m:den>
                    </m:f>
                  </m:oMath>
                </a14:m>
                <a:r>
                  <a:rPr lang="ru-RU" dirty="0" smtClean="0"/>
                  <a:t>	</a:t>
                </a:r>
              </a:p>
              <a:p>
                <a:pPr marL="0" indent="0">
                  <a:buNone/>
                </a:pPr>
                <a:r>
                  <a:rPr lang="ru-RU" dirty="0" smtClean="0"/>
                  <a:t>10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b="0" i="1" smtClean="0">
                            <a:latin typeface="Cambria Math"/>
                          </a:rPr>
                          <m:t>7</m:t>
                        </m:r>
                      </m:num>
                      <m:den>
                        <m:r>
                          <a:rPr lang="ru-RU" b="0" i="1" smtClean="0">
                            <a:latin typeface="Cambria Math"/>
                          </a:rPr>
                          <m:t>10</m:t>
                        </m:r>
                      </m:den>
                    </m:f>
                  </m:oMath>
                </a14:m>
                <a:r>
                  <a:rPr lang="ru-RU" dirty="0" smtClean="0"/>
                  <a:t>		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b="0" i="1" smtClean="0">
                            <a:latin typeface="Cambria Math"/>
                          </a:rPr>
                          <m:t>а</m:t>
                        </m:r>
                      </m:num>
                      <m:den>
                        <m:r>
                          <a:rPr lang="ru-RU" b="0" i="1" smtClean="0">
                            <a:latin typeface="Cambria Math"/>
                          </a:rPr>
                          <m:t>с</m:t>
                        </m:r>
                      </m:den>
                    </m:f>
                  </m:oMath>
                </a14:m>
                <a:r>
                  <a:rPr lang="ru-RU" dirty="0" smtClean="0"/>
                  <a:t>		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b="0" i="1" smtClean="0">
                            <a:latin typeface="Cambria Math"/>
                          </a:rPr>
                          <m:t>2</m:t>
                        </m:r>
                      </m:num>
                      <m:den>
                        <m:r>
                          <a:rPr lang="ru-RU" b="0" i="1" smtClean="0">
                            <a:latin typeface="Cambria Math"/>
                          </a:rPr>
                          <m:t>11</m:t>
                        </m:r>
                      </m:den>
                    </m:f>
                  </m:oMath>
                </a14:m>
                <a:r>
                  <a:rPr lang="ru-RU" dirty="0" smtClean="0"/>
                  <a:t>		3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b="0" i="1" smtClean="0">
                            <a:latin typeface="Cambria Math"/>
                          </a:rPr>
                          <m:t>13</m:t>
                        </m:r>
                      </m:num>
                      <m:den>
                        <m:r>
                          <a:rPr lang="ru-RU" b="0" i="1" smtClean="0">
                            <a:latin typeface="Cambria Math"/>
                          </a:rPr>
                          <m:t>21</m:t>
                        </m:r>
                      </m:den>
                    </m:f>
                  </m:oMath>
                </a14:m>
                <a:endParaRPr lang="ru-RU" dirty="0" smtClean="0"/>
              </a:p>
              <a:p>
                <a:pPr marL="0" indent="0">
                  <a:buNone/>
                </a:pPr>
                <a:r>
                  <a:rPr lang="ru-RU" dirty="0" smtClean="0"/>
                  <a:t>4		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b="0" i="1" smtClean="0">
                            <a:latin typeface="Cambria Math"/>
                          </a:rPr>
                          <m:t>5</m:t>
                        </m:r>
                      </m:num>
                      <m:den>
                        <m:r>
                          <a:rPr lang="ru-RU" b="0" i="1" smtClean="0">
                            <a:latin typeface="Cambria Math"/>
                          </a:rPr>
                          <m:t>3</m:t>
                        </m:r>
                      </m:den>
                    </m:f>
                  </m:oMath>
                </a14:m>
                <a:r>
                  <a:rPr lang="ru-RU" dirty="0" smtClean="0"/>
                  <a:t>		3,4		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b="0" i="1" smtClean="0">
                            <a:latin typeface="Cambria Math"/>
                          </a:rPr>
                          <m:t>3</m:t>
                        </m:r>
                      </m:num>
                      <m:den>
                        <m:r>
                          <a:rPr lang="ru-RU" b="0" i="1" smtClean="0">
                            <a:latin typeface="Cambria Math"/>
                          </a:rPr>
                          <m:t>7</m:t>
                        </m:r>
                      </m:den>
                    </m:f>
                  </m:oMath>
                </a14:m>
                <a:endParaRPr lang="ru-RU" dirty="0" smtClean="0"/>
              </a:p>
              <a:p>
                <a:pPr marL="0" indent="0">
                  <a:buNone/>
                </a:pPr>
                <a:r>
                  <a:rPr lang="ru-RU" dirty="0" smtClean="0"/>
                  <a:t>123		0		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b="0" i="1" smtClean="0">
                            <a:latin typeface="Cambria Math"/>
                          </a:rPr>
                          <m:t>7</m:t>
                        </m:r>
                      </m:num>
                      <m:den>
                        <m:r>
                          <a:rPr lang="ru-RU" b="0" i="1" smtClean="0">
                            <a:latin typeface="Cambria Math"/>
                          </a:rPr>
                          <m:t>2</m:t>
                        </m:r>
                      </m:den>
                    </m:f>
                  </m:oMath>
                </a14:m>
                <a:r>
                  <a:rPr lang="ru-RU" dirty="0" smtClean="0"/>
                  <a:t>		5	</a:t>
                </a:r>
              </a:p>
              <a:p>
                <a:pPr marL="0" indent="0">
                  <a:buNone/>
                </a:pPr>
                <a:r>
                  <a:rPr lang="ru-RU" dirty="0" smtClean="0"/>
                  <a:t>5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ru-RU" b="0" i="1" smtClean="0">
                            <a:latin typeface="Cambria Math"/>
                          </a:rPr>
                          <m:t>6</m:t>
                        </m:r>
                      </m:den>
                    </m:f>
                  </m:oMath>
                </a14:m>
                <a:r>
                  <a:rPr lang="ru-RU" dirty="0" smtClean="0"/>
                  <a:t>		6,009	1		1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b="0" i="1" smtClean="0">
                            <a:latin typeface="Cambria Math"/>
                          </a:rPr>
                          <m:t>4</m:t>
                        </m:r>
                      </m:num>
                      <m:den>
                        <m:r>
                          <a:rPr lang="ru-RU" b="0" i="1" smtClean="0">
                            <a:latin typeface="Cambria Math"/>
                          </a:rPr>
                          <m:t>5</m:t>
                        </m:r>
                      </m:den>
                    </m:f>
                  </m:oMath>
                </a14:m>
                <a:endParaRPr lang="ru-RU" dirty="0" smtClean="0"/>
              </a:p>
              <a:p>
                <a:pPr marL="0" indent="0">
                  <a:buNone/>
                </a:pPr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85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47058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Найдите значение </a:t>
            </a:r>
            <a:r>
              <a:rPr lang="ru-RU" i="1" dirty="0" smtClean="0"/>
              <a:t>а, </a:t>
            </a:r>
            <a:r>
              <a:rPr lang="ru-RU" dirty="0" smtClean="0"/>
              <a:t>если:</a:t>
            </a:r>
            <a:endParaRPr lang="ru-RU" i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Объект 3"/>
              <p:cNvSpPr>
                <a:spLocks noGrp="1"/>
              </p:cNvSpPr>
              <p:nvPr>
                <p:ph sz="half" idx="1"/>
              </p:nvPr>
            </p:nvSpPr>
            <p:spPr/>
            <p:txBody>
              <a:bodyPr/>
              <a:lstStyle/>
              <a:p>
                <a:r>
                  <a:rPr lang="ru-RU" i="1" dirty="0" smtClean="0"/>
                  <a:t>а:51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b="0" i="1" smtClean="0">
                            <a:latin typeface="Cambria Math"/>
                          </a:rPr>
                          <m:t>34</m:t>
                        </m:r>
                      </m:num>
                      <m:den>
                        <m:r>
                          <a:rPr lang="ru-RU" b="0" i="1" smtClean="0">
                            <a:latin typeface="Cambria Math"/>
                          </a:rPr>
                          <m:t>51</m:t>
                        </m:r>
                      </m:den>
                    </m:f>
                  </m:oMath>
                </a14:m>
                <a:endParaRPr lang="ru-RU" i="1" dirty="0" smtClean="0"/>
              </a:p>
              <a:p>
                <a:endParaRPr lang="ru-RU" i="1" dirty="0" smtClean="0"/>
              </a:p>
              <a:p>
                <a:r>
                  <a:rPr lang="ru-RU" i="1" dirty="0" smtClean="0"/>
                  <a:t>17:а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b="0" i="1" smtClean="0">
                            <a:latin typeface="Cambria Math"/>
                          </a:rPr>
                          <m:t>17</m:t>
                        </m:r>
                      </m:num>
                      <m:den>
                        <m:r>
                          <a:rPr lang="ru-RU" b="0" i="1" smtClean="0">
                            <a:latin typeface="Cambria Math"/>
                          </a:rPr>
                          <m:t>69</m:t>
                        </m:r>
                      </m:den>
                    </m:f>
                  </m:oMath>
                </a14:m>
                <a:endParaRPr lang="ru-RU" i="1" dirty="0" smtClean="0"/>
              </a:p>
              <a:p>
                <a:endParaRPr lang="ru-RU" i="1" dirty="0" smtClean="0"/>
              </a:p>
              <a:p>
                <a:r>
                  <a:rPr lang="ru-RU" i="1" dirty="0" smtClean="0"/>
                  <a:t>36:51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b="0" i="1" smtClean="0">
                            <a:latin typeface="Cambria Math"/>
                          </a:rPr>
                          <m:t>а</m:t>
                        </m:r>
                      </m:num>
                      <m:den>
                        <m:r>
                          <a:rPr lang="ru-RU" b="0" i="1" smtClean="0">
                            <a:latin typeface="Cambria Math"/>
                          </a:rPr>
                          <m:t> 51</m:t>
                        </m:r>
                      </m:den>
                    </m:f>
                  </m:oMath>
                </a14:m>
                <a:endParaRPr lang="ru-RU" i="1" dirty="0" smtClean="0"/>
              </a:p>
              <a:p>
                <a:endParaRPr lang="ru-RU" i="1" dirty="0" smtClean="0"/>
              </a:p>
              <a:p>
                <a:r>
                  <a:rPr lang="ru-RU" i="1" dirty="0" smtClean="0"/>
                  <a:t>13:24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b="0" i="1" smtClean="0">
                            <a:latin typeface="Cambria Math"/>
                          </a:rPr>
                          <m:t>13</m:t>
                        </m:r>
                      </m:num>
                      <m:den>
                        <m:r>
                          <a:rPr lang="ru-RU" b="0" i="1" smtClean="0">
                            <a:latin typeface="Cambria Math"/>
                          </a:rPr>
                          <m:t>а</m:t>
                        </m:r>
                      </m:den>
                    </m:f>
                  </m:oMath>
                </a14:m>
                <a:endParaRPr lang="ru-RU" i="1" dirty="0"/>
              </a:p>
            </p:txBody>
          </p:sp>
        </mc:Choice>
        <mc:Fallback xmlns="">
          <p:sp>
            <p:nvSpPr>
              <p:cNvPr id="4" name="Объект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 rotWithShape="1">
                <a:blip r:embed="rId2"/>
                <a:stretch>
                  <a:fillRect l="-256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Объект 4"/>
              <p:cNvSpPr>
                <a:spLocks noGrp="1"/>
              </p:cNvSpPr>
              <p:nvPr>
                <p:ph sz="half" idx="2"/>
              </p:nvPr>
            </p:nvSpPr>
            <p:spPr/>
            <p:txBody>
              <a:bodyPr/>
              <a:lstStyle/>
              <a:p>
                <a:r>
                  <a:rPr lang="ru-RU" i="1" dirty="0" smtClean="0"/>
                  <a:t>а:26=0</a:t>
                </a:r>
              </a:p>
              <a:p>
                <a:pPr marL="0" indent="0">
                  <a:buNone/>
                </a:pPr>
                <a:endParaRPr lang="ru-RU" i="1" dirty="0" smtClean="0"/>
              </a:p>
              <a:p>
                <a:r>
                  <a:rPr lang="ru-RU" i="1" dirty="0" smtClean="0"/>
                  <a:t>18:а=1</a:t>
                </a:r>
              </a:p>
              <a:p>
                <a:endParaRPr lang="ru-RU" i="1" dirty="0" smtClean="0"/>
              </a:p>
              <a:p>
                <a14:m>
                  <m:oMath xmlns:m="http://schemas.openxmlformats.org/officeDocument/2006/math">
                    <m:f>
                      <m:fPr>
                        <m:ctrlPr>
                          <a:rPr lang="ru-RU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b="0" i="1" smtClean="0">
                            <a:latin typeface="Cambria Math"/>
                          </a:rPr>
                          <m:t>а</m:t>
                        </m:r>
                      </m:num>
                      <m:den>
                        <m:r>
                          <a:rPr lang="ru-RU" b="0" i="1" smtClean="0">
                            <a:latin typeface="Cambria Math"/>
                          </a:rPr>
                          <m:t>20</m:t>
                        </m:r>
                      </m:den>
                    </m:f>
                    <m:r>
                      <a:rPr lang="ru-RU" b="0" i="1" smtClean="0">
                        <a:latin typeface="Cambria Math"/>
                      </a:rPr>
                      <m:t>=0</m:t>
                    </m:r>
                  </m:oMath>
                </a14:m>
                <a:endParaRPr lang="ru-RU" b="0" i="1" dirty="0" smtClean="0"/>
              </a:p>
              <a:p>
                <a:endParaRPr lang="ru-RU" b="0" i="1" dirty="0" smtClean="0"/>
              </a:p>
              <a:p>
                <a:r>
                  <a:rPr lang="ru-RU" i="1" dirty="0" smtClean="0"/>
                  <a:t>0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b="0" i="1" smtClean="0">
                            <a:latin typeface="Cambria Math"/>
                          </a:rPr>
                          <m:t>0</m:t>
                        </m:r>
                      </m:num>
                      <m:den>
                        <m:r>
                          <a:rPr lang="ru-RU" b="0" i="1" smtClean="0">
                            <a:latin typeface="Cambria Math"/>
                          </a:rPr>
                          <m:t>а</m:t>
                        </m:r>
                      </m:den>
                    </m:f>
                  </m:oMath>
                </a14:m>
                <a:endParaRPr lang="ru-RU" b="0" i="1" dirty="0" smtClean="0"/>
              </a:p>
              <a:p>
                <a:endParaRPr lang="ru-RU" i="1" dirty="0"/>
              </a:p>
            </p:txBody>
          </p:sp>
        </mc:Choice>
        <mc:Fallback xmlns="">
          <p:sp>
            <p:nvSpPr>
              <p:cNvPr id="5" name="Объект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blipFill rotWithShape="1">
                <a:blip r:embed="rId3"/>
                <a:stretch>
                  <a:fillRect l="-2719" t="-121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9970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Найдите НОД числителя и знаменателя</a:t>
            </a:r>
            <a:endParaRPr lang="ru-RU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92500" lnSpcReduction="10000"/>
              </a:bodyPr>
              <a:lstStyle/>
              <a:p>
                <a:pPr marL="0" indent="0">
                  <a:buNone/>
                </a:pPr>
                <a:r>
                  <a:rPr lang="ru-RU" dirty="0" smtClean="0"/>
                  <a:t> 	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b="0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10</m:t>
                        </m:r>
                      </m:num>
                      <m:den>
                        <m:r>
                          <a:rPr lang="ru-RU" b="0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35</m:t>
                        </m:r>
                      </m:den>
                    </m:f>
                  </m:oMath>
                </a14:m>
                <a:endParaRPr lang="ru-RU" dirty="0" smtClean="0"/>
              </a:p>
              <a:p>
                <a:pPr marL="0" indent="0">
                  <a:buNone/>
                </a:pPr>
                <a:r>
                  <a:rPr lang="ru-RU" dirty="0" smtClean="0"/>
                  <a:t> 						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 smtClean="0">
                            <a:solidFill>
                              <a:schemeClr val="accent6">
                                <a:lumMod val="75000"/>
                              </a:schemeClr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b="0" i="1" smtClean="0">
                            <a:solidFill>
                              <a:schemeClr val="accent6">
                                <a:lumMod val="75000"/>
                              </a:schemeClr>
                            </a:solidFill>
                            <a:latin typeface="Cambria Math"/>
                          </a:rPr>
                          <m:t>16</m:t>
                        </m:r>
                      </m:num>
                      <m:den>
                        <m:r>
                          <a:rPr lang="ru-RU" b="0" i="1" smtClean="0">
                            <a:solidFill>
                              <a:schemeClr val="accent6">
                                <a:lumMod val="75000"/>
                              </a:schemeClr>
                            </a:solidFill>
                            <a:latin typeface="Cambria Math"/>
                          </a:rPr>
                          <m:t>40</m:t>
                        </m:r>
                      </m:den>
                    </m:f>
                  </m:oMath>
                </a14:m>
                <a:endParaRPr lang="ru-RU" dirty="0" smtClean="0"/>
              </a:p>
              <a:p>
                <a:pPr marL="0" indent="0">
                  <a:buNone/>
                </a:pPr>
                <a:r>
                  <a:rPr lang="ru-RU" dirty="0" smtClean="0"/>
                  <a:t>		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 smtClean="0">
                            <a:solidFill>
                              <a:srgbClr val="00B05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b="0" i="1" smtClean="0">
                            <a:solidFill>
                              <a:srgbClr val="00B050"/>
                            </a:solidFill>
                            <a:latin typeface="Cambria Math"/>
                          </a:rPr>
                          <m:t>8</m:t>
                        </m:r>
                      </m:num>
                      <m:den>
                        <m:r>
                          <a:rPr lang="ru-RU" b="0" i="1" smtClean="0">
                            <a:solidFill>
                              <a:srgbClr val="00B050"/>
                            </a:solidFill>
                            <a:latin typeface="Cambria Math"/>
                          </a:rPr>
                          <m:t> 20</m:t>
                        </m:r>
                      </m:den>
                    </m:f>
                  </m:oMath>
                </a14:m>
                <a:endParaRPr lang="ru-RU" dirty="0" smtClean="0"/>
              </a:p>
              <a:p>
                <a:pPr marL="0" indent="0">
                  <a:buNone/>
                </a:pPr>
                <a:r>
                  <a:rPr lang="ru-RU" dirty="0" smtClean="0"/>
                  <a:t> 							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 smtClean="0">
                            <a:solidFill>
                              <a:srgbClr val="7030A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b="0" i="1" smtClean="0">
                            <a:solidFill>
                              <a:srgbClr val="7030A0"/>
                            </a:solidFill>
                            <a:latin typeface="Cambria Math"/>
                          </a:rPr>
                          <m:t>17</m:t>
                        </m:r>
                      </m:num>
                      <m:den>
                        <m:r>
                          <a:rPr lang="ru-RU" b="0" i="1" smtClean="0">
                            <a:solidFill>
                              <a:srgbClr val="7030A0"/>
                            </a:solidFill>
                            <a:latin typeface="Cambria Math"/>
                          </a:rPr>
                          <m:t>34</m:t>
                        </m:r>
                      </m:den>
                    </m:f>
                  </m:oMath>
                </a14:m>
                <a:endParaRPr lang="ru-RU" dirty="0" smtClean="0"/>
              </a:p>
              <a:p>
                <a:pPr marL="0" indent="0">
                  <a:buNone/>
                </a:pPr>
                <a:r>
                  <a:rPr lang="ru-RU" dirty="0" smtClean="0"/>
                  <a:t>				</a:t>
                </a:r>
                <a:r>
                  <a:rPr lang="ru-RU" dirty="0" smtClean="0">
                    <a:solidFill>
                      <a:srgbClr val="0070C0"/>
                    </a:solidFill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b="0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4</m:t>
                        </m:r>
                      </m:num>
                      <m:den>
                        <m:r>
                          <a:rPr lang="ru-RU" b="0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28</m:t>
                        </m:r>
                      </m:den>
                    </m:f>
                  </m:oMath>
                </a14:m>
                <a:endParaRPr lang="ru-RU" dirty="0" smtClean="0"/>
              </a:p>
              <a:p>
                <a:pPr marL="0" indent="0">
                  <a:buNone/>
                </a:pPr>
                <a:r>
                  <a:rPr lang="ru-RU" dirty="0" smtClean="0">
                    <a:solidFill>
                      <a:srgbClr val="FF0000"/>
                    </a:solidFill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45</m:t>
                        </m:r>
                      </m:num>
                      <m:den>
                        <m:r>
                          <a:rPr lang="ru-RU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60</m:t>
                        </m:r>
                      </m:den>
                    </m:f>
                  </m:oMath>
                </a14:m>
                <a:endParaRPr lang="ru-RU" dirty="0"/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4678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260648"/>
            <a:ext cx="8640960" cy="6264696"/>
          </a:xfrm>
        </p:spPr>
        <p:txBody>
          <a:bodyPr/>
          <a:lstStyle/>
          <a:p>
            <a:r>
              <a:rPr lang="ru-RU" dirty="0" smtClean="0"/>
              <a:t>Слово «дробь» ввел итальянский купец и путешественник Леонардо Пизанский в 1202 г.</a:t>
            </a:r>
          </a:p>
          <a:p>
            <a:r>
              <a:rPr lang="ru-RU" dirty="0" smtClean="0"/>
              <a:t>В русском языке слово «дробь» появилось только </a:t>
            </a:r>
            <a:r>
              <a:rPr lang="en-US" dirty="0" smtClean="0"/>
              <a:t>VIII</a:t>
            </a:r>
            <a:r>
              <a:rPr lang="ru-RU" dirty="0" smtClean="0"/>
              <a:t> веке.</a:t>
            </a:r>
          </a:p>
          <a:p>
            <a:r>
              <a:rPr lang="ru-RU" dirty="0" smtClean="0"/>
              <a:t>Как возникли дроби?</a:t>
            </a:r>
            <a:br>
              <a:rPr lang="ru-RU" dirty="0" smtClean="0"/>
            </a:br>
            <a:r>
              <a:rPr lang="ru-RU" dirty="0" smtClean="0"/>
              <a:t>У людей с древних времен появилась необходимость измерять время, расстояния. Площади, углы и другие величины. Потребность в более точном измерении привела к тому, что используемые единицы измерения стали делить на части. А это привело к появлению дробей.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009412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1143000"/>
          </a:xfrm>
        </p:spPr>
        <p:txBody>
          <a:bodyPr/>
          <a:lstStyle/>
          <a:p>
            <a:r>
              <a:rPr lang="ru-RU" dirty="0" smtClean="0"/>
              <a:t>Дроби образуются: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/>
          <a:lstStyle/>
          <a:p>
            <a:r>
              <a:rPr lang="ru-RU" dirty="0" smtClean="0"/>
              <a:t>В результате деления предмета (единицы или целого) на равные части;</a:t>
            </a:r>
          </a:p>
          <a:p>
            <a:r>
              <a:rPr lang="ru-RU" dirty="0" smtClean="0"/>
              <a:t>При измерении величин, когда единица измерения не укладывается на целое число раз в измеряемом объекте;</a:t>
            </a:r>
          </a:p>
          <a:p>
            <a:r>
              <a:rPr lang="ru-RU" dirty="0" smtClean="0"/>
              <a:t>При делении натуральных чисел.</a:t>
            </a:r>
          </a:p>
        </p:txBody>
      </p:sp>
    </p:spTree>
    <p:extLst>
      <p:ext uri="{BB962C8B-B14F-4D97-AF65-F5344CB8AC3E}">
        <p14:creationId xmlns:p14="http://schemas.microsoft.com/office/powerpoint/2010/main" val="36826885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C9FCB"/>
            </a:gs>
            <a:gs pos="13000">
              <a:srgbClr val="F8B049"/>
            </a:gs>
            <a:gs pos="21001">
              <a:srgbClr val="F8B049"/>
            </a:gs>
            <a:gs pos="63000">
              <a:srgbClr val="FEE7F2"/>
            </a:gs>
            <a:gs pos="67000">
              <a:srgbClr val="F952A0"/>
            </a:gs>
            <a:gs pos="69000">
              <a:srgbClr val="C50849"/>
            </a:gs>
            <a:gs pos="82001">
              <a:srgbClr val="B43E85"/>
            </a:gs>
            <a:gs pos="100000">
              <a:srgbClr val="F8B049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Основное свойство дроби</a:t>
            </a:r>
            <a:endParaRPr lang="ru-RU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𝑎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𝑏</m:t>
                          </m:r>
                        </m:den>
                      </m:f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𝑎</m:t>
                          </m:r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∙</m:t>
                          </m:r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𝑐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𝑏</m:t>
                          </m:r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∙</m:t>
                          </m:r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𝑐</m:t>
                          </m:r>
                        </m:den>
                      </m:f>
                      <m:r>
                        <a:rPr lang="ru-RU" b="0" i="1" smtClean="0">
                          <a:latin typeface="Cambria Math"/>
                        </a:rPr>
                        <m:t>, где</m:t>
                      </m:r>
                      <m:r>
                        <a:rPr lang="en-US" b="0" i="1" smtClean="0">
                          <a:latin typeface="Cambria Math"/>
                        </a:rPr>
                        <m:t> </m:t>
                      </m:r>
                      <m:r>
                        <a:rPr lang="en-US" b="0" i="1" smtClean="0">
                          <a:latin typeface="Cambria Math"/>
                        </a:rPr>
                        <m:t>𝑐</m:t>
                      </m:r>
                      <m:r>
                        <a:rPr lang="en-US" b="0" i="1" smtClean="0">
                          <a:latin typeface="Cambria Math"/>
                        </a:rPr>
                        <m:t> −натура</m:t>
                      </m:r>
                      <m:r>
                        <a:rPr lang="ru-RU" b="0" i="1" smtClean="0">
                          <a:latin typeface="Cambria Math"/>
                        </a:rPr>
                        <m:t>льное число.</m:t>
                      </m:r>
                    </m:oMath>
                  </m:oMathPara>
                </a14:m>
                <a:endParaRPr lang="ru-RU" b="0" i="1" dirty="0" smtClean="0">
                  <a:latin typeface="Cambria Math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𝑎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𝑏</m:t>
                          </m:r>
                        </m:den>
                      </m:f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𝑎</m:t>
                          </m:r>
                          <m:r>
                            <a:rPr lang="ru-RU" b="0" i="1" smtClean="0">
                              <a:latin typeface="Cambria Math"/>
                            </a:rPr>
                            <m:t> :</m:t>
                          </m:r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𝑑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𝑎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 :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𝑑</m:t>
                          </m:r>
                        </m:den>
                      </m:f>
                      <m:r>
                        <a:rPr lang="ru-RU" b="0" i="1" smtClean="0">
                          <a:latin typeface="Cambria Math"/>
                        </a:rPr>
                        <m:t>, где </m:t>
                      </m:r>
                      <m:r>
                        <a:rPr lang="en-US" b="0" i="1" smtClean="0">
                          <a:latin typeface="Cambria Math"/>
                        </a:rPr>
                        <m:t>𝑑</m:t>
                      </m:r>
                      <m:r>
                        <a:rPr lang="ru-RU" b="0" i="1" smtClean="0">
                          <a:latin typeface="Cambria Math"/>
                        </a:rPr>
                        <m:t> −натуральное число и </m:t>
                      </m:r>
                    </m:oMath>
                    <m:oMath xmlns:m="http://schemas.openxmlformats.org/officeDocument/2006/math">
                      <m:r>
                        <a:rPr lang="ru-RU" b="0" i="1" smtClean="0">
                          <a:latin typeface="Cambria Math"/>
                        </a:rPr>
                        <m:t>общий делитель </m:t>
                      </m:r>
                      <m:r>
                        <a:rPr lang="en-US" b="0" i="1" smtClean="0">
                          <a:latin typeface="Cambria Math"/>
                        </a:rPr>
                        <m:t>𝑎</m:t>
                      </m:r>
                      <m:r>
                        <a:rPr lang="ru-RU" b="0" i="1" smtClean="0">
                          <a:latin typeface="Cambria Math"/>
                        </a:rPr>
                        <m:t> и</m:t>
                      </m:r>
                      <m:r>
                        <a:rPr lang="en-US" b="0" i="1" smtClean="0">
                          <a:latin typeface="Cambria Math"/>
                        </a:rPr>
                        <m:t> </m:t>
                      </m:r>
                      <m:r>
                        <a:rPr lang="en-US" b="0" i="1" smtClean="0">
                          <a:latin typeface="Cambria Math"/>
                        </a:rPr>
                        <m:t>𝑏</m:t>
                      </m:r>
                      <m:r>
                        <a:rPr lang="en-US" b="0" i="1" smtClean="0">
                          <a:latin typeface="Cambria Math"/>
                        </a:rPr>
                        <m:t>.  </m:t>
                      </m:r>
                    </m:oMath>
                  </m:oMathPara>
                </a14:m>
                <a:endParaRPr lang="en-US" dirty="0" smtClean="0"/>
              </a:p>
              <a:p>
                <a:pPr marL="0" indent="0">
                  <a:buNone/>
                </a:pPr>
                <a:r>
                  <a:rPr lang="ru-RU" dirty="0" smtClean="0"/>
                  <a:t>Равные дроби – это различные обозначения одного и того же числа: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ru-RU" b="0" i="1" smtClean="0">
                              <a:latin typeface="Cambria Math"/>
                            </a:rPr>
                            <m:t>2</m:t>
                          </m:r>
                        </m:num>
                        <m:den>
                          <m:r>
                            <a:rPr lang="ru-RU" b="0" i="1" smtClean="0">
                              <a:latin typeface="Cambria Math"/>
                            </a:rPr>
                            <m:t>3</m:t>
                          </m:r>
                        </m:den>
                      </m:f>
                      <m:r>
                        <a:rPr lang="ru-RU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ru-RU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ru-RU" b="0" i="1" smtClean="0">
                              <a:latin typeface="Cambria Math"/>
                            </a:rPr>
                            <m:t>4</m:t>
                          </m:r>
                        </m:num>
                        <m:den>
                          <m:r>
                            <a:rPr lang="ru-RU" b="0" i="1" smtClean="0">
                              <a:latin typeface="Cambria Math"/>
                            </a:rPr>
                            <m:t>6</m:t>
                          </m:r>
                        </m:den>
                      </m:f>
                      <m:r>
                        <a:rPr lang="ru-RU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ru-RU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ru-RU" b="0" i="1" smtClean="0">
                              <a:latin typeface="Cambria Math"/>
                            </a:rPr>
                            <m:t>6</m:t>
                          </m:r>
                        </m:num>
                        <m:den>
                          <m:r>
                            <a:rPr lang="ru-RU" b="0" i="1" smtClean="0">
                              <a:latin typeface="Cambria Math"/>
                            </a:rPr>
                            <m:t>9</m:t>
                          </m:r>
                        </m:den>
                      </m:f>
                      <m:r>
                        <a:rPr lang="ru-RU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ru-RU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ru-RU" b="0" i="1" smtClean="0">
                              <a:latin typeface="Cambria Math"/>
                            </a:rPr>
                            <m:t>8</m:t>
                          </m:r>
                        </m:num>
                        <m:den>
                          <m:r>
                            <a:rPr lang="ru-RU" b="0" i="1" smtClean="0">
                              <a:latin typeface="Cambria Math"/>
                            </a:rPr>
                            <m:t>12</m:t>
                          </m:r>
                        </m:den>
                      </m:f>
                      <m:r>
                        <a:rPr lang="ru-RU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ru-RU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ru-RU" b="0" i="1" smtClean="0">
                              <a:latin typeface="Cambria Math"/>
                            </a:rPr>
                            <m:t>200</m:t>
                          </m:r>
                        </m:num>
                        <m:den>
                          <m:r>
                            <a:rPr lang="ru-RU" b="0" i="1" smtClean="0">
                              <a:latin typeface="Cambria Math"/>
                            </a:rPr>
                            <m:t>300</m:t>
                          </m:r>
                        </m:den>
                      </m:f>
                      <m:r>
                        <a:rPr lang="ru-RU" b="0" i="1" smtClean="0">
                          <a:latin typeface="Cambria Math"/>
                        </a:rPr>
                        <m:t>=</m:t>
                      </m:r>
                      <m:r>
                        <a:rPr lang="ru-RU" b="0" i="1" smtClean="0">
                          <a:latin typeface="Cambria Math"/>
                          <a:ea typeface="Cambria Math"/>
                        </a:rPr>
                        <m:t>⋯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85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774897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path path="circle">
            <a:fillToRect t="100000" r="100000"/>
          </a:path>
          <a:tileRect l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>
                <a:solidFill>
                  <a:schemeClr val="tx2"/>
                </a:solidFill>
              </a:rPr>
              <a:t>Торт разрезали на 8 равных частей. Одну из них разрезали еще на 2 равные части. Какую часть торта одна маленькая часть?</a:t>
            </a:r>
            <a:endParaRPr lang="ru-RU" sz="3200" dirty="0">
              <a:solidFill>
                <a:schemeClr val="tx2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92500" lnSpcReduction="10000"/>
              </a:bodyPr>
              <a:lstStyle/>
              <a:p>
                <a:pPr marL="0" indent="0">
                  <a:buNone/>
                </a:pPr>
                <a:endParaRPr lang="ru-RU" dirty="0" smtClean="0"/>
              </a:p>
              <a:p>
                <a:pPr marL="0" indent="0">
                  <a:buNone/>
                </a:pPr>
                <a:endParaRPr lang="ru-RU" dirty="0"/>
              </a:p>
              <a:p>
                <a:pPr marL="0" indent="0">
                  <a:buNone/>
                </a:pPr>
                <a:endParaRPr lang="ru-RU" dirty="0" smtClean="0"/>
              </a:p>
              <a:p>
                <a:pPr marL="0" indent="0">
                  <a:buNone/>
                </a:pPr>
                <a:endParaRPr lang="ru-RU" dirty="0"/>
              </a:p>
              <a:p>
                <a:pPr marL="0" indent="0">
                  <a:buNone/>
                </a:pPr>
                <a:endParaRPr lang="ru-RU" dirty="0" smtClean="0"/>
              </a:p>
              <a:p>
                <a:pPr marL="0" indent="0">
                  <a:buNone/>
                </a:pPr>
                <a:endParaRPr lang="ru-RU" dirty="0"/>
              </a:p>
              <a:p>
                <a:pPr marL="0" indent="0">
                  <a:buNone/>
                </a:pPr>
                <a:endParaRPr lang="ru-RU" dirty="0" smtClean="0"/>
              </a:p>
              <a:p>
                <a:pPr marL="0" indent="0">
                  <a:buNone/>
                </a:pPr>
                <a:r>
                  <a:rPr lang="ru-RU" dirty="0"/>
                  <a:t>	</a:t>
                </a:r>
                <a:r>
                  <a:rPr lang="ru-RU" dirty="0" smtClean="0"/>
                  <a:t>					ответ: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ru-RU" b="0" i="1" smtClean="0">
                            <a:latin typeface="Cambria Math"/>
                          </a:rPr>
                          <m:t>16</m:t>
                        </m:r>
                      </m:den>
                    </m:f>
                  </m:oMath>
                </a14:m>
                <a:endParaRPr lang="ru-RU" dirty="0"/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Овал 3"/>
          <p:cNvSpPr/>
          <p:nvPr/>
        </p:nvSpPr>
        <p:spPr>
          <a:xfrm>
            <a:off x="2483768" y="1947217"/>
            <a:ext cx="3888432" cy="3888432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6" name="Прямая соединительная линия 5"/>
          <p:cNvCxnSpPr>
            <a:stCxn id="4" idx="0"/>
            <a:endCxn id="4" idx="4"/>
          </p:cNvCxnSpPr>
          <p:nvPr/>
        </p:nvCxnSpPr>
        <p:spPr>
          <a:xfrm>
            <a:off x="4427984" y="1947217"/>
            <a:ext cx="0" cy="3888432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>
            <a:stCxn id="4" idx="2"/>
          </p:cNvCxnSpPr>
          <p:nvPr/>
        </p:nvCxnSpPr>
        <p:spPr>
          <a:xfrm>
            <a:off x="2483768" y="3891433"/>
            <a:ext cx="3888432" cy="0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>
            <a:stCxn id="4" idx="1"/>
            <a:endCxn id="4" idx="5"/>
          </p:cNvCxnSpPr>
          <p:nvPr/>
        </p:nvCxnSpPr>
        <p:spPr>
          <a:xfrm>
            <a:off x="3053216" y="2516665"/>
            <a:ext cx="2749536" cy="2749536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>
            <a:stCxn id="4" idx="7"/>
          </p:cNvCxnSpPr>
          <p:nvPr/>
        </p:nvCxnSpPr>
        <p:spPr>
          <a:xfrm flipH="1">
            <a:off x="3053216" y="2516665"/>
            <a:ext cx="2749536" cy="2749536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flipH="1">
            <a:off x="4427984" y="2060848"/>
            <a:ext cx="720080" cy="1830585"/>
          </a:xfrm>
          <a:prstGeom prst="line">
            <a:avLst/>
          </a:prstGeom>
          <a:ln w="31750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flipH="1">
            <a:off x="3707904" y="3913137"/>
            <a:ext cx="720080" cy="1830585"/>
          </a:xfrm>
          <a:prstGeom prst="line">
            <a:avLst/>
          </a:prstGeom>
          <a:ln w="31750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3707904" y="2034235"/>
            <a:ext cx="1368152" cy="3709487"/>
          </a:xfrm>
          <a:prstGeom prst="line">
            <a:avLst/>
          </a:prstGeom>
          <a:ln w="31750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2627784" y="3128540"/>
            <a:ext cx="3600400" cy="1452588"/>
          </a:xfrm>
          <a:prstGeom prst="line">
            <a:avLst/>
          </a:prstGeom>
          <a:ln w="31750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 flipH="1">
            <a:off x="2627784" y="3017763"/>
            <a:ext cx="3535008" cy="1810666"/>
          </a:xfrm>
          <a:prstGeom prst="line">
            <a:avLst/>
          </a:prstGeom>
          <a:ln w="31750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707045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4006</TotalTime>
  <Words>208</Words>
  <Application>Microsoft Office PowerPoint</Application>
  <PresentationFormat>Экран (4:3)</PresentationFormat>
  <Paragraphs>49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Прочитайте, переведите в неправильную дробь, сократите. На какие группы можно разделить?</vt:lpstr>
      <vt:lpstr>Найдите значение а, если:</vt:lpstr>
      <vt:lpstr>Найдите НОД числителя и знаменателя</vt:lpstr>
      <vt:lpstr>Презентация PowerPoint</vt:lpstr>
      <vt:lpstr>Дроби образуются:</vt:lpstr>
      <vt:lpstr>Основное свойство дроби</vt:lpstr>
      <vt:lpstr>Торт разрезали на 8 равных частей. Одну из них разрезали еще на 2 равные части. Какую часть торта одна маленькая часть?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Прочитайте, переведите в неправильную дробь, сократите. На какие группы можно разделить?</dc:title>
  <dc:creator>женя</dc:creator>
  <cp:lastModifiedBy>женя</cp:lastModifiedBy>
  <cp:revision>14</cp:revision>
  <dcterms:created xsi:type="dcterms:W3CDTF">2017-07-25T12:13:01Z</dcterms:created>
  <dcterms:modified xsi:type="dcterms:W3CDTF">2017-07-28T07:51:23Z</dcterms:modified>
</cp:coreProperties>
</file>