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Делители и кратные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509120"/>
            <a:ext cx="8147248" cy="1944216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</a:rPr>
              <a:t>ЕИЕИЛТЛД И КРТНЕЫА</a:t>
            </a:r>
            <a:endParaRPr lang="ru-RU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566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Назовите: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2043672"/>
          </a:xfrm>
        </p:spPr>
        <p:txBody>
          <a:bodyPr/>
          <a:lstStyle/>
          <a:p>
            <a:r>
              <a:rPr lang="ru-RU" dirty="0" smtClean="0"/>
              <a:t>Три числа, для которых 18 будет кратным</a:t>
            </a:r>
          </a:p>
          <a:p>
            <a:r>
              <a:rPr lang="ru-RU" dirty="0" smtClean="0"/>
              <a:t>Три числа, которые будут кратными числа 18</a:t>
            </a:r>
          </a:p>
          <a:p>
            <a:r>
              <a:rPr lang="ru-RU" dirty="0" smtClean="0"/>
              <a:t>Все числа, для которых число 12 будет кратным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4365104"/>
            <a:ext cx="8229600" cy="1440160"/>
          </a:xfrm>
          <a:prstGeom prst="rect">
            <a:avLst/>
          </a:prstGeom>
        </p:spPr>
        <p:txBody>
          <a:bodyPr vert="horz" anchor="ctr">
            <a:normAutofit fontScale="8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Спутник Земли делает один оборот за 1 ч 40 мин, а второй за оборот – за 100 мин. Как такое может быть?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5972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95536" y="620688"/>
            <a:ext cx="4041648" cy="457200"/>
          </a:xfrm>
        </p:spPr>
        <p:txBody>
          <a:bodyPr/>
          <a:lstStyle/>
          <a:p>
            <a:r>
              <a:rPr lang="ru-RU" dirty="0" smtClean="0"/>
              <a:t>Вариант 1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716016" y="620688"/>
            <a:ext cx="4041775" cy="457200"/>
          </a:xfrm>
        </p:spPr>
        <p:txBody>
          <a:bodyPr/>
          <a:lstStyle/>
          <a:p>
            <a:r>
              <a:rPr lang="ru-RU" dirty="0" smtClean="0"/>
              <a:t>Вариант 2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2"/>
          </p:nvPr>
        </p:nvSpPr>
        <p:spPr>
          <a:xfrm>
            <a:off x="381000" y="1052736"/>
            <a:ext cx="4041648" cy="5541983"/>
          </a:xfrm>
        </p:spPr>
        <p:txBody>
          <a:bodyPr/>
          <a:lstStyle/>
          <a:p>
            <a:pPr marL="109728" indent="0">
              <a:buNone/>
            </a:pPr>
            <a:r>
              <a:rPr lang="ru-RU" dirty="0" smtClean="0"/>
              <a:t>1. Неизвестное слагаемое равно:</a:t>
            </a:r>
          </a:p>
          <a:p>
            <a:pPr marL="109728" indent="0">
              <a:buNone/>
            </a:pPr>
            <a:r>
              <a:rPr lang="ru-RU" dirty="0" smtClean="0"/>
              <a:t>а) слагаемое – сумма</a:t>
            </a:r>
          </a:p>
          <a:p>
            <a:pPr marL="109728" indent="0">
              <a:buNone/>
            </a:pPr>
            <a:r>
              <a:rPr lang="ru-RU" dirty="0" smtClean="0"/>
              <a:t>б) сумма – слагаемое</a:t>
            </a:r>
          </a:p>
          <a:p>
            <a:pPr marL="109728" indent="0">
              <a:buNone/>
            </a:pPr>
            <a:r>
              <a:rPr lang="ru-RU" dirty="0" smtClean="0"/>
              <a:t>в) сумма + слагаемое</a:t>
            </a:r>
          </a:p>
          <a:p>
            <a:pPr marL="109728" indent="0">
              <a:buNone/>
            </a:pPr>
            <a:r>
              <a:rPr lang="ru-RU" dirty="0" smtClean="0"/>
              <a:t>2. Неизвестное уменьшаемое </a:t>
            </a:r>
            <a:r>
              <a:rPr lang="ru-RU" dirty="0"/>
              <a:t>равно:</a:t>
            </a:r>
          </a:p>
          <a:p>
            <a:pPr marL="109728" indent="0">
              <a:buNone/>
            </a:pPr>
            <a:r>
              <a:rPr lang="ru-RU" dirty="0"/>
              <a:t>а) </a:t>
            </a:r>
            <a:r>
              <a:rPr lang="ru-RU" dirty="0" smtClean="0"/>
              <a:t>разность </a:t>
            </a:r>
            <a:r>
              <a:rPr lang="ru-RU" dirty="0"/>
              <a:t>– </a:t>
            </a:r>
            <a:r>
              <a:rPr lang="ru-RU" dirty="0" smtClean="0"/>
              <a:t>вычитаемое</a:t>
            </a:r>
            <a:endParaRPr lang="ru-RU" dirty="0"/>
          </a:p>
          <a:p>
            <a:pPr marL="109728" indent="0">
              <a:buNone/>
            </a:pPr>
            <a:r>
              <a:rPr lang="ru-RU" dirty="0"/>
              <a:t>б) </a:t>
            </a:r>
            <a:r>
              <a:rPr lang="ru-RU" dirty="0" smtClean="0"/>
              <a:t>вычитаемое </a:t>
            </a:r>
            <a:r>
              <a:rPr lang="ru-RU" dirty="0"/>
              <a:t>– </a:t>
            </a:r>
            <a:r>
              <a:rPr lang="ru-RU" dirty="0" smtClean="0"/>
              <a:t>разность</a:t>
            </a:r>
            <a:endParaRPr lang="ru-RU" dirty="0"/>
          </a:p>
          <a:p>
            <a:pPr marL="109728" indent="0">
              <a:buNone/>
            </a:pPr>
            <a:r>
              <a:rPr lang="ru-RU" dirty="0"/>
              <a:t>в) </a:t>
            </a:r>
            <a:r>
              <a:rPr lang="ru-RU" dirty="0" smtClean="0"/>
              <a:t>вычитаемое </a:t>
            </a:r>
            <a:r>
              <a:rPr lang="ru-RU" dirty="0"/>
              <a:t>+ </a:t>
            </a:r>
            <a:r>
              <a:rPr lang="ru-RU" dirty="0" smtClean="0"/>
              <a:t>разность</a:t>
            </a:r>
          </a:p>
          <a:p>
            <a:pPr marL="109728" indent="0">
              <a:buNone/>
            </a:pPr>
            <a:r>
              <a:rPr lang="ru-RU" dirty="0" smtClean="0"/>
              <a:t>3. Неизвестный делитель равен:</a:t>
            </a:r>
            <a:endParaRPr lang="ru-RU" dirty="0"/>
          </a:p>
          <a:p>
            <a:pPr marL="109728" indent="0">
              <a:buNone/>
            </a:pPr>
            <a:r>
              <a:rPr lang="ru-RU" dirty="0"/>
              <a:t>а) </a:t>
            </a:r>
            <a:r>
              <a:rPr lang="ru-RU" dirty="0" smtClean="0"/>
              <a:t>делимое : частное</a:t>
            </a:r>
            <a:endParaRPr lang="ru-RU" dirty="0"/>
          </a:p>
          <a:p>
            <a:pPr marL="109728" indent="0">
              <a:buNone/>
            </a:pPr>
            <a:r>
              <a:rPr lang="ru-RU" dirty="0"/>
              <a:t>б) </a:t>
            </a:r>
            <a:r>
              <a:rPr lang="ru-RU" dirty="0" smtClean="0"/>
              <a:t>частное : делимое</a:t>
            </a:r>
            <a:endParaRPr lang="ru-RU" dirty="0"/>
          </a:p>
          <a:p>
            <a:pPr marL="109728" indent="0">
              <a:buNone/>
            </a:pPr>
            <a:r>
              <a:rPr lang="ru-RU" dirty="0"/>
              <a:t>в) </a:t>
            </a:r>
            <a:r>
              <a:rPr lang="ru-RU" dirty="0" smtClean="0"/>
              <a:t>частное ∙ делимое</a:t>
            </a:r>
            <a:endParaRPr lang="ru-RU" dirty="0"/>
          </a:p>
          <a:p>
            <a:pPr marL="109728" indent="0">
              <a:buNone/>
            </a:pPr>
            <a:endParaRPr lang="ru-RU" dirty="0"/>
          </a:p>
          <a:p>
            <a:pPr marL="109728" indent="0">
              <a:buNone/>
            </a:pPr>
            <a:endParaRPr lang="ru-RU" dirty="0" smtClean="0"/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xfrm>
            <a:off x="4718304" y="1052736"/>
            <a:ext cx="4041775" cy="5541983"/>
          </a:xfrm>
        </p:spPr>
        <p:txBody>
          <a:bodyPr/>
          <a:lstStyle/>
          <a:p>
            <a:pPr marL="109728" indent="0">
              <a:buNone/>
            </a:pPr>
            <a:r>
              <a:rPr lang="ru-RU" dirty="0"/>
              <a:t>1. </a:t>
            </a:r>
            <a:r>
              <a:rPr lang="ru-RU" dirty="0" smtClean="0"/>
              <a:t>Неизвестный множитель равен:</a:t>
            </a:r>
            <a:endParaRPr lang="ru-RU" dirty="0"/>
          </a:p>
          <a:p>
            <a:pPr marL="109728" indent="0">
              <a:buNone/>
            </a:pPr>
            <a:r>
              <a:rPr lang="ru-RU" dirty="0"/>
              <a:t>а) </a:t>
            </a:r>
            <a:r>
              <a:rPr lang="ru-RU" dirty="0" smtClean="0"/>
              <a:t>произведение : множитель</a:t>
            </a:r>
            <a:endParaRPr lang="ru-RU" dirty="0"/>
          </a:p>
          <a:p>
            <a:pPr marL="109728" indent="0">
              <a:buNone/>
            </a:pPr>
            <a:r>
              <a:rPr lang="ru-RU" dirty="0"/>
              <a:t>б) </a:t>
            </a:r>
            <a:r>
              <a:rPr lang="ru-RU" dirty="0" smtClean="0"/>
              <a:t>произведение - множитель</a:t>
            </a:r>
            <a:endParaRPr lang="ru-RU" dirty="0"/>
          </a:p>
          <a:p>
            <a:pPr marL="109728" indent="0">
              <a:buNone/>
            </a:pPr>
            <a:r>
              <a:rPr lang="ru-RU" dirty="0"/>
              <a:t>в) </a:t>
            </a:r>
            <a:r>
              <a:rPr lang="ru-RU" dirty="0" smtClean="0"/>
              <a:t>множитель : произведение</a:t>
            </a:r>
            <a:endParaRPr lang="ru-RU" dirty="0"/>
          </a:p>
          <a:p>
            <a:pPr marL="109728" indent="0">
              <a:buNone/>
            </a:pPr>
            <a:r>
              <a:rPr lang="ru-RU" dirty="0"/>
              <a:t>2. Неизвестное </a:t>
            </a:r>
            <a:r>
              <a:rPr lang="ru-RU" dirty="0" smtClean="0"/>
              <a:t>вычитаемое </a:t>
            </a:r>
            <a:r>
              <a:rPr lang="ru-RU" dirty="0"/>
              <a:t>равно:</a:t>
            </a:r>
          </a:p>
          <a:p>
            <a:pPr marL="109728" indent="0">
              <a:buNone/>
            </a:pPr>
            <a:r>
              <a:rPr lang="ru-RU" dirty="0"/>
              <a:t>а) разность – </a:t>
            </a:r>
            <a:r>
              <a:rPr lang="ru-RU" dirty="0" smtClean="0"/>
              <a:t>уменьшаемое</a:t>
            </a:r>
            <a:endParaRPr lang="ru-RU" dirty="0"/>
          </a:p>
          <a:p>
            <a:pPr marL="109728" indent="0">
              <a:buNone/>
            </a:pPr>
            <a:r>
              <a:rPr lang="ru-RU" dirty="0"/>
              <a:t>б) </a:t>
            </a:r>
            <a:r>
              <a:rPr lang="ru-RU" dirty="0" smtClean="0"/>
              <a:t>уменьшаемое </a:t>
            </a:r>
            <a:r>
              <a:rPr lang="ru-RU" dirty="0"/>
              <a:t>– разность</a:t>
            </a:r>
          </a:p>
          <a:p>
            <a:pPr marL="109728" indent="0">
              <a:buNone/>
            </a:pPr>
            <a:r>
              <a:rPr lang="ru-RU" dirty="0"/>
              <a:t>в) </a:t>
            </a:r>
            <a:r>
              <a:rPr lang="ru-RU" dirty="0" smtClean="0"/>
              <a:t>уменьшаемое </a:t>
            </a:r>
            <a:r>
              <a:rPr lang="ru-RU" dirty="0"/>
              <a:t>+ разность</a:t>
            </a:r>
          </a:p>
          <a:p>
            <a:pPr marL="109728" indent="0">
              <a:buNone/>
            </a:pPr>
            <a:r>
              <a:rPr lang="ru-RU" dirty="0"/>
              <a:t>3. </a:t>
            </a:r>
            <a:r>
              <a:rPr lang="ru-RU" dirty="0" smtClean="0"/>
              <a:t>Неизвестное делимое равно:</a:t>
            </a:r>
            <a:endParaRPr lang="ru-RU" dirty="0"/>
          </a:p>
          <a:p>
            <a:pPr marL="109728" indent="0">
              <a:buNone/>
            </a:pPr>
            <a:r>
              <a:rPr lang="ru-RU" dirty="0"/>
              <a:t>а) </a:t>
            </a:r>
            <a:r>
              <a:rPr lang="ru-RU" dirty="0" smtClean="0"/>
              <a:t>делитель </a:t>
            </a:r>
            <a:r>
              <a:rPr lang="ru-RU" dirty="0"/>
              <a:t>: частное</a:t>
            </a:r>
          </a:p>
          <a:p>
            <a:pPr marL="109728" indent="0">
              <a:buNone/>
            </a:pPr>
            <a:r>
              <a:rPr lang="ru-RU" dirty="0"/>
              <a:t>б) частное : </a:t>
            </a:r>
            <a:r>
              <a:rPr lang="ru-RU" dirty="0" smtClean="0"/>
              <a:t>делитель</a:t>
            </a:r>
            <a:endParaRPr lang="ru-RU" dirty="0"/>
          </a:p>
          <a:p>
            <a:pPr marL="109728" indent="0">
              <a:buNone/>
            </a:pPr>
            <a:r>
              <a:rPr lang="ru-RU" dirty="0"/>
              <a:t>в) частное ∙ </a:t>
            </a:r>
            <a:r>
              <a:rPr lang="ru-RU" dirty="0" smtClean="0"/>
              <a:t>делитель</a:t>
            </a:r>
            <a:endParaRPr lang="ru-RU" dirty="0"/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9596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2" dur="indefinite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6581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У продавца много гирь массой 3 кг и 5 кг. Может ли он взвесить товар массой 29 кг?</a:t>
            </a:r>
          </a:p>
          <a:p>
            <a:r>
              <a:rPr lang="ru-RU" sz="3200" dirty="0" smtClean="0"/>
              <a:t>Можно ли 64 ручки разложить поровну:</a:t>
            </a:r>
          </a:p>
          <a:p>
            <a:pPr marL="109728" indent="0">
              <a:buNone/>
            </a:pPr>
            <a:r>
              <a:rPr lang="ru-RU" sz="3200" dirty="0" smtClean="0"/>
              <a:t>А) в 10 наборов?</a:t>
            </a:r>
          </a:p>
          <a:p>
            <a:pPr marL="109728" indent="0">
              <a:buNone/>
            </a:pPr>
            <a:r>
              <a:rPr lang="ru-RU" sz="3200" dirty="0" smtClean="0"/>
              <a:t>Б) в 32 набора?</a:t>
            </a:r>
          </a:p>
          <a:p>
            <a:pPr marL="109728" indent="0">
              <a:buNone/>
            </a:pPr>
            <a:r>
              <a:rPr lang="ru-RU" sz="3200" dirty="0" smtClean="0"/>
              <a:t>В) в 16 наборов?</a:t>
            </a:r>
          </a:p>
          <a:p>
            <a:pPr marL="109728" indent="0">
              <a:buNone/>
            </a:pPr>
            <a:r>
              <a:rPr lang="ru-RU" sz="3200" dirty="0" smtClean="0"/>
              <a:t>Г) в 22 набора?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0330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17</TotalTime>
  <Words>239</Words>
  <Application>Microsoft Office PowerPoint</Application>
  <PresentationFormat>Экран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Городская</vt:lpstr>
      <vt:lpstr>Делители и кратные</vt:lpstr>
      <vt:lpstr>Назовите: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Делители и кратные</dc:title>
  <dc:creator>женя</dc:creator>
  <cp:lastModifiedBy>женя</cp:lastModifiedBy>
  <cp:revision>5</cp:revision>
  <dcterms:created xsi:type="dcterms:W3CDTF">2017-07-12T18:13:22Z</dcterms:created>
  <dcterms:modified xsi:type="dcterms:W3CDTF">2017-07-12T18:41:36Z</dcterms:modified>
</cp:coreProperties>
</file>