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000" dirty="0" smtClean="0"/>
              <a:t>347:10		3000:10</a:t>
            </a:r>
          </a:p>
          <a:p>
            <a:pPr marL="109728" indent="0">
              <a:buNone/>
            </a:pPr>
            <a:r>
              <a:rPr lang="ru-RU" sz="4000" dirty="0" smtClean="0"/>
              <a:t>464:2			155:5</a:t>
            </a:r>
          </a:p>
          <a:p>
            <a:pPr marL="109728" indent="0">
              <a:buNone/>
            </a:pPr>
            <a:r>
              <a:rPr lang="ru-RU" sz="4000" dirty="0" smtClean="0"/>
              <a:t>125:5			441:2</a:t>
            </a:r>
          </a:p>
          <a:p>
            <a:pPr marL="109728" indent="0">
              <a:buNone/>
            </a:pPr>
            <a:r>
              <a:rPr lang="ru-RU" sz="4000" dirty="0" smtClean="0"/>
              <a:t>670:10		284:2</a:t>
            </a:r>
          </a:p>
          <a:p>
            <a:pPr marL="109728" indent="0">
              <a:buNone/>
            </a:pPr>
            <a:r>
              <a:rPr lang="ru-RU" sz="4000" dirty="0" smtClean="0"/>
              <a:t>648:2			575:5</a:t>
            </a:r>
          </a:p>
          <a:p>
            <a:pPr marL="109728" indent="0">
              <a:buNone/>
            </a:pPr>
            <a:r>
              <a:rPr lang="ru-RU" sz="4000" dirty="0" smtClean="0"/>
              <a:t>101:5			340:10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какие группы можно разделить данные числовые выражения?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277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4040188" cy="762000"/>
          </a:xfrm>
        </p:spPr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476672"/>
            <a:ext cx="4041775" cy="762000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67544" y="1484784"/>
            <a:ext cx="4040188" cy="3941763"/>
          </a:xfrm>
        </p:spPr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ru-RU" dirty="0" smtClean="0"/>
              <a:t>8х + 2х + 3х = 130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15х – 5х +20 = 180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60 – (х+7) = 34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450-3х = 150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50:х + 48 = 50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ru-RU" dirty="0" smtClean="0"/>
              <a:t>17х – 7х + 40 = 170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6х + 5х + 4х = 150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(х-8) +30 = 65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310 +7х =380</a:t>
            </a:r>
          </a:p>
          <a:p>
            <a:pPr marL="566928" indent="-457200">
              <a:buFont typeface="+mj-lt"/>
              <a:buAutoNum type="arabicPeriod"/>
            </a:pPr>
            <a:r>
              <a:rPr lang="ru-RU" dirty="0" smtClean="0"/>
              <a:t>90:х – 32 = 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030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Вариант 1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 = 10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 = 16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</a:t>
            </a:r>
            <a:r>
              <a:rPr lang="ru-RU" dirty="0" smtClean="0"/>
              <a:t> = 19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 =100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 = 25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Вариант 2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 = </a:t>
            </a:r>
            <a:r>
              <a:rPr lang="ru-RU" dirty="0" smtClean="0"/>
              <a:t>13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 </a:t>
            </a:r>
            <a:r>
              <a:rPr lang="ru-RU" dirty="0"/>
              <a:t>= </a:t>
            </a:r>
            <a:r>
              <a:rPr lang="ru-RU" dirty="0" smtClean="0"/>
              <a:t>10</a:t>
            </a:r>
            <a:endParaRPr lang="ru-RU" dirty="0"/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 = </a:t>
            </a:r>
            <a:r>
              <a:rPr lang="ru-RU" dirty="0" smtClean="0"/>
              <a:t>43</a:t>
            </a:r>
            <a:endParaRPr lang="ru-RU" dirty="0"/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 </a:t>
            </a:r>
            <a:r>
              <a:rPr lang="ru-RU" dirty="0" smtClean="0"/>
              <a:t>=10</a:t>
            </a:r>
            <a:endParaRPr lang="ru-RU" dirty="0"/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 = </a:t>
            </a:r>
            <a:r>
              <a:rPr lang="ru-RU" dirty="0" smtClean="0"/>
              <a:t>2</a:t>
            </a: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81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5•10=5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		72•10=72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34•10=1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	321•10=321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210•10=210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	999•10=999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dirty="0" smtClean="0"/>
              <a:t>23400:10</a:t>
            </a:r>
          </a:p>
          <a:p>
            <a:pPr marL="109728" indent="0">
              <a:buNone/>
            </a:pPr>
            <a:r>
              <a:rPr lang="ru-RU" dirty="0" smtClean="0"/>
              <a:t>547890:10</a:t>
            </a:r>
          </a:p>
          <a:p>
            <a:pPr marL="109728" indent="0">
              <a:buNone/>
            </a:pPr>
            <a:r>
              <a:rPr lang="ru-RU" dirty="0" smtClean="0"/>
              <a:t>283:10</a:t>
            </a:r>
          </a:p>
          <a:p>
            <a:pPr marL="109728" indent="0">
              <a:buNone/>
            </a:pPr>
            <a:r>
              <a:rPr lang="ru-RU" dirty="0" smtClean="0"/>
              <a:t>62370:10</a:t>
            </a:r>
          </a:p>
          <a:p>
            <a:pPr marL="109728" indent="0">
              <a:buNone/>
            </a:pPr>
            <a:r>
              <a:rPr lang="ru-RU" dirty="0" smtClean="0"/>
              <a:t>50005:10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 делимости на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57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91264" cy="5376671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1•5=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			2•5=1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3•5=1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			4•5=2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5•5=2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			6•6=3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7•5=3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			8•5=4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r>
              <a:rPr lang="ru-RU" dirty="0" smtClean="0"/>
              <a:t>31•5=15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		402•5=201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405:5</a:t>
            </a:r>
          </a:p>
          <a:p>
            <a:pPr marL="109728" indent="0"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310:5</a:t>
            </a:r>
          </a:p>
          <a:p>
            <a:pPr marL="109728" indent="0"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50502:5</a:t>
            </a:r>
          </a:p>
          <a:p>
            <a:pPr marL="109728" indent="0"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6060:5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 делимости на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30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2</a:t>
            </a:r>
            <a:r>
              <a:rPr lang="ru-RU" dirty="0" smtClean="0"/>
              <a:t>:2=1	</a:t>
            </a:r>
            <a:r>
              <a:rPr lang="ru-RU" dirty="0" smtClean="0">
                <a:solidFill>
                  <a:schemeClr val="accent2"/>
                </a:solidFill>
              </a:rPr>
              <a:t>3</a:t>
            </a:r>
            <a:r>
              <a:rPr lang="ru-RU" dirty="0" smtClean="0"/>
              <a:t>:2=1(</a:t>
            </a:r>
            <a:r>
              <a:rPr lang="ru-RU" dirty="0" smtClean="0">
                <a:solidFill>
                  <a:srgbClr val="FF0000"/>
                </a:solidFill>
              </a:rPr>
              <a:t>ост.1</a:t>
            </a:r>
            <a:r>
              <a:rPr lang="ru-RU" dirty="0" smtClean="0"/>
              <a:t>)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4</a:t>
            </a:r>
            <a:r>
              <a:rPr lang="ru-RU" dirty="0" smtClean="0"/>
              <a:t>:2=2	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:2=2(</a:t>
            </a:r>
            <a:r>
              <a:rPr lang="ru-RU" dirty="0" smtClean="0">
                <a:solidFill>
                  <a:srgbClr val="FF0000"/>
                </a:solidFill>
              </a:rPr>
              <a:t>ост.2</a:t>
            </a:r>
            <a:r>
              <a:rPr lang="ru-RU" dirty="0" smtClean="0"/>
              <a:t>)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6</a:t>
            </a:r>
            <a:r>
              <a:rPr lang="ru-RU" dirty="0" smtClean="0"/>
              <a:t>:2=3	</a:t>
            </a:r>
            <a:r>
              <a:rPr lang="ru-RU" dirty="0" smtClean="0">
                <a:solidFill>
                  <a:srgbClr val="FF0000"/>
                </a:solidFill>
              </a:rPr>
              <a:t>7</a:t>
            </a:r>
            <a:r>
              <a:rPr lang="ru-RU" dirty="0" smtClean="0"/>
              <a:t>:2=3(</a:t>
            </a:r>
            <a:r>
              <a:rPr lang="ru-RU" dirty="0" smtClean="0">
                <a:solidFill>
                  <a:srgbClr val="FF0000"/>
                </a:solidFill>
              </a:rPr>
              <a:t>ост.1</a:t>
            </a:r>
            <a:r>
              <a:rPr lang="ru-RU" dirty="0" smtClean="0"/>
              <a:t>)</a:t>
            </a:r>
          </a:p>
          <a:p>
            <a:pPr marL="109728" indent="0">
              <a:buNone/>
            </a:pPr>
            <a:r>
              <a:rPr lang="ru-RU" dirty="0" smtClean="0"/>
              <a:t>2</a:t>
            </a:r>
            <a:r>
              <a:rPr lang="ru-RU" dirty="0" smtClean="0">
                <a:solidFill>
                  <a:srgbClr val="00B050"/>
                </a:solidFill>
              </a:rPr>
              <a:t>8</a:t>
            </a:r>
            <a:r>
              <a:rPr lang="ru-RU" dirty="0" smtClean="0"/>
              <a:t>:2=14	3</a:t>
            </a:r>
            <a:r>
              <a:rPr lang="ru-RU" dirty="0" smtClean="0">
                <a:solidFill>
                  <a:srgbClr val="FF0000"/>
                </a:solidFill>
              </a:rPr>
              <a:t>9</a:t>
            </a:r>
            <a:r>
              <a:rPr lang="ru-RU" dirty="0" smtClean="0"/>
              <a:t>:2=19(</a:t>
            </a:r>
            <a:r>
              <a:rPr lang="ru-RU" dirty="0" smtClean="0">
                <a:solidFill>
                  <a:srgbClr val="FF0000"/>
                </a:solidFill>
              </a:rPr>
              <a:t>ост.1</a:t>
            </a:r>
            <a:r>
              <a:rPr lang="ru-RU" dirty="0" smtClean="0"/>
              <a:t>)</a:t>
            </a:r>
          </a:p>
          <a:p>
            <a:pPr marL="109728" indent="0">
              <a:buNone/>
            </a:pPr>
            <a:r>
              <a:rPr lang="ru-RU" dirty="0" smtClean="0"/>
              <a:t>5</a:t>
            </a:r>
            <a:r>
              <a:rPr lang="ru-RU" dirty="0" smtClean="0">
                <a:solidFill>
                  <a:srgbClr val="00B050"/>
                </a:solidFill>
              </a:rPr>
              <a:t>0</a:t>
            </a:r>
            <a:r>
              <a:rPr lang="ru-RU" dirty="0" smtClean="0"/>
              <a:t>:2=25	10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:2=50(</a:t>
            </a:r>
            <a:r>
              <a:rPr lang="ru-RU" dirty="0" smtClean="0">
                <a:solidFill>
                  <a:srgbClr val="FF0000"/>
                </a:solidFill>
              </a:rPr>
              <a:t>ост.1</a:t>
            </a:r>
            <a:r>
              <a:rPr lang="ru-RU" dirty="0" smtClean="0"/>
              <a:t>)</a:t>
            </a:r>
          </a:p>
          <a:p>
            <a:pPr marL="109728" indent="0">
              <a:buNone/>
            </a:pPr>
            <a:r>
              <a:rPr lang="ru-RU" dirty="0" smtClean="0"/>
              <a:t>Числа, делящиеся без остатка на 2 называются </a:t>
            </a:r>
            <a:r>
              <a:rPr lang="ru-RU" b="1" dirty="0" smtClean="0">
                <a:solidFill>
                  <a:srgbClr val="00B050"/>
                </a:solidFill>
              </a:rPr>
              <a:t>четными</a:t>
            </a:r>
            <a:r>
              <a:rPr lang="ru-RU" dirty="0" smtClean="0"/>
              <a:t>, а числа, которые при делении на 2 дают остаток 1, называются </a:t>
            </a:r>
            <a:r>
              <a:rPr lang="ru-RU" b="1" dirty="0" smtClean="0">
                <a:solidFill>
                  <a:srgbClr val="FF0000"/>
                </a:solidFill>
              </a:rPr>
              <a:t>нечетными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Цифры 0,2,4,6,8 называются четными, </a:t>
            </a:r>
            <a:r>
              <a:rPr lang="ru-RU" dirty="0" smtClean="0">
                <a:solidFill>
                  <a:srgbClr val="FF0000"/>
                </a:solidFill>
              </a:rPr>
              <a:t>а 1,3,5,7,9 – нечетными.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 делимости на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21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124</Words>
  <Application>Microsoft Office PowerPoint</Application>
  <PresentationFormat>Экран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На какие группы можно разделить данные числовые выражения?</vt:lpstr>
      <vt:lpstr>Презентация PowerPoint</vt:lpstr>
      <vt:lpstr>Проверка</vt:lpstr>
      <vt:lpstr>Признак делимости на 10</vt:lpstr>
      <vt:lpstr>Признак делимости на 5</vt:lpstr>
      <vt:lpstr>Признак делимости на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какие группы можно разделить данные числовые выражения?</dc:title>
  <dc:creator>женя</dc:creator>
  <cp:lastModifiedBy>женя</cp:lastModifiedBy>
  <cp:revision>6</cp:revision>
  <dcterms:created xsi:type="dcterms:W3CDTF">2017-07-20T08:04:19Z</dcterms:created>
  <dcterms:modified xsi:type="dcterms:W3CDTF">2017-07-20T11:40:40Z</dcterms:modified>
</cp:coreProperties>
</file>