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82" r:id="rId4"/>
    <p:sldId id="275" r:id="rId5"/>
    <p:sldId id="283" r:id="rId6"/>
    <p:sldId id="284" r:id="rId7"/>
    <p:sldId id="285" r:id="rId8"/>
    <p:sldId id="258" r:id="rId9"/>
    <p:sldId id="273" r:id="rId10"/>
    <p:sldId id="274" r:id="rId11"/>
    <p:sldId id="286" r:id="rId12"/>
    <p:sldId id="281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740" autoAdjust="0"/>
    <p:restoredTop sz="94660"/>
  </p:normalViewPr>
  <p:slideViewPr>
    <p:cSldViewPr>
      <p:cViewPr varScale="1">
        <p:scale>
          <a:sx n="73" d="100"/>
          <a:sy n="73" d="100"/>
        </p:scale>
        <p:origin x="-11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 Адаптация детей раннего возраста</a:t>
            </a:r>
            <a:br>
              <a:rPr lang="ru-RU" sz="4000" dirty="0" smtClean="0"/>
            </a:br>
            <a:r>
              <a:rPr lang="ru-RU" sz="4000" dirty="0" smtClean="0"/>
              <a:t> к условиям ДОУ</a:t>
            </a:r>
            <a:br>
              <a:rPr lang="ru-RU" sz="4000" dirty="0" smtClean="0"/>
            </a:br>
            <a:r>
              <a:rPr lang="ru-RU" sz="4000" dirty="0" smtClean="0"/>
              <a:t> (опыт работы)</a:t>
            </a:r>
            <a:endParaRPr lang="ru-RU" sz="4000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105400" y="3200399"/>
            <a:ext cx="4038600" cy="2590801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sz="2400" dirty="0" smtClean="0"/>
              <a:t>МАДОУ детский сад №14 г.Гусева</a:t>
            </a:r>
          </a:p>
          <a:p>
            <a:pPr>
              <a:buNone/>
            </a:pPr>
            <a:r>
              <a:rPr lang="ru-RU" sz="2400" dirty="0" smtClean="0"/>
              <a:t>    Воспитатель: </a:t>
            </a:r>
          </a:p>
          <a:p>
            <a:pPr>
              <a:buNone/>
            </a:pPr>
            <a:r>
              <a:rPr lang="ru-RU" sz="2400" dirty="0" smtClean="0"/>
              <a:t>    Павлова Е.В.</a:t>
            </a:r>
            <a:endParaRPr lang="ru-RU" sz="2400" dirty="0"/>
          </a:p>
        </p:txBody>
      </p:sp>
      <p:pic>
        <p:nvPicPr>
          <p:cNvPr id="6" name="Содержимое 5" descr="102966578_GT4g5KYE_1410214996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33399" y="2667000"/>
            <a:ext cx="4577685" cy="320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Работа с родителями, которую желательно начать еще до поступления ребенка                   в детский сад.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dirty="0" smtClean="0"/>
              <a:t> </a:t>
            </a:r>
            <a:endParaRPr lang="ru-RU" sz="3600" dirty="0"/>
          </a:p>
        </p:txBody>
      </p:sp>
      <p:pic>
        <p:nvPicPr>
          <p:cNvPr id="4" name="Содержимое 3" descr="IMG_216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33400" y="1828800"/>
            <a:ext cx="3657600" cy="2362200"/>
          </a:xfrm>
        </p:spPr>
      </p:pic>
      <p:pic>
        <p:nvPicPr>
          <p:cNvPr id="5" name="Рисунок 4" descr="fcc4e0c5be3405cef0cfb5689ab283ac.jpg (1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21472" y="1828800"/>
            <a:ext cx="3552851" cy="2362200"/>
          </a:xfrm>
          <a:prstGeom prst="rect">
            <a:avLst/>
          </a:prstGeom>
        </p:spPr>
      </p:pic>
      <p:pic>
        <p:nvPicPr>
          <p:cNvPr id="6" name="Рисунок 5" descr="DSC_185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19400" y="4267200"/>
            <a:ext cx="3563183" cy="236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Правильная организация игровой деятельности, направленной на формирование эмоциональных контактов в парах «ребёнок – взрослый» и   «ребёнок – ребёнок»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2174875"/>
            <a:ext cx="4040188" cy="3951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4" name="Содержимое 13" descr="IMG_01161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4724400" y="2667000"/>
            <a:ext cx="4067175" cy="3049588"/>
          </a:xfrm>
        </p:spPr>
      </p:pic>
      <p:pic>
        <p:nvPicPr>
          <p:cNvPr id="15" name="Рисунок 14" descr="IMG_011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1000" y="2667000"/>
            <a:ext cx="4114800" cy="30861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7162800" cy="1630362"/>
          </a:xfrm>
        </p:spPr>
        <p:txBody>
          <a:bodyPr/>
          <a:lstStyle/>
          <a:p>
            <a:r>
              <a:rPr lang="ru-RU" dirty="0" smtClean="0"/>
              <a:t>Спасибо за внимание! </a:t>
            </a:r>
            <a:endParaRPr lang="ru-RU" dirty="0"/>
          </a:p>
        </p:txBody>
      </p:sp>
      <p:pic>
        <p:nvPicPr>
          <p:cNvPr id="3" name="Рисунок 2" descr="VipTalisman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71600" y="1524000"/>
            <a:ext cx="6629400" cy="45727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533400"/>
            <a:ext cx="8763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      </a:t>
            </a:r>
          </a:p>
          <a:p>
            <a:pPr algn="ctr"/>
            <a:r>
              <a:rPr lang="ru-RU" sz="3200" dirty="0" smtClean="0"/>
              <a:t>Дети раннего возраста – очаровательные существа. Они деятельны, любопытны, забавны. Наблюдать за ними – одно удовольствие. От маленьких детей к взрослым идут волны умиротворения и расслабленности. Но и ребенок вправе рассчитывать на бескорыстную любовь, доброжелательность и ласку. Когда ребенку хорошо и спокойно, он быстро развивается. Для этого нужно обеспечить внутреннее эмоциональное благополучие малыша.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+mn-lt"/>
              </a:rPr>
              <a:t> 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228600" y="990600"/>
            <a:ext cx="8915400" cy="5135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Детский сад – новый период в жизни ребенка. Для него это, прежде всего, первый опыт коллективного общения. Новую обстановку, незнакомых людей не все дети принимают сразу и без проблем. Большинство из них реагируют на детский сад плачем. Одни легко входят в группу, но плачут вечером дома. Другие соглашаются идти в детский сад с утра, а перед входом в группу начинают капризничать и плакать.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381000"/>
            <a:ext cx="8305800" cy="2514601"/>
          </a:xfrm>
        </p:spPr>
        <p:txBody>
          <a:bodyPr>
            <a:noAutofit/>
          </a:bodyPr>
          <a:lstStyle/>
          <a:p>
            <a:r>
              <a:rPr lang="ru-RU" sz="2800" dirty="0" smtClean="0"/>
              <a:t>Адаптация – это процесс привыкания ребенка к дошкольному учреждению на первых порах, а также выработка умений и навыков в повседневной жизни.</a:t>
            </a:r>
            <a:endParaRPr lang="ru-RU" sz="2800" dirty="0"/>
          </a:p>
        </p:txBody>
      </p:sp>
      <p:pic>
        <p:nvPicPr>
          <p:cNvPr id="7" name="Рисунок 6" descr="фото135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33600" y="1905000"/>
            <a:ext cx="5105400" cy="4403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2743200" y="533400"/>
            <a:ext cx="3505200" cy="20574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Степени адаптации</a:t>
            </a:r>
            <a:endParaRPr lang="ru-RU" sz="3600" dirty="0"/>
          </a:p>
        </p:txBody>
      </p:sp>
      <p:sp>
        <p:nvSpPr>
          <p:cNvPr id="9" name="Овал 8"/>
          <p:cNvSpPr/>
          <p:nvPr/>
        </p:nvSpPr>
        <p:spPr>
          <a:xfrm>
            <a:off x="228600" y="3048000"/>
            <a:ext cx="2895600" cy="16002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Адаптация легкой степени</a:t>
            </a:r>
            <a:endParaRPr lang="ru-RU" sz="2800" dirty="0"/>
          </a:p>
        </p:txBody>
      </p:sp>
      <p:sp>
        <p:nvSpPr>
          <p:cNvPr id="10" name="Овал 9"/>
          <p:cNvSpPr/>
          <p:nvPr/>
        </p:nvSpPr>
        <p:spPr>
          <a:xfrm>
            <a:off x="3124200" y="4648200"/>
            <a:ext cx="2743200" cy="16002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Адаптация средней степени</a:t>
            </a:r>
            <a:endParaRPr lang="ru-RU" sz="2800" dirty="0"/>
          </a:p>
        </p:txBody>
      </p:sp>
      <p:sp>
        <p:nvSpPr>
          <p:cNvPr id="11" name="Овал 10"/>
          <p:cNvSpPr/>
          <p:nvPr/>
        </p:nvSpPr>
        <p:spPr>
          <a:xfrm>
            <a:off x="5867400" y="3048000"/>
            <a:ext cx="2743200" cy="16002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Адаптация тяжелой степени</a:t>
            </a:r>
            <a:endParaRPr lang="ru-RU" sz="2800" dirty="0"/>
          </a:p>
        </p:txBody>
      </p:sp>
      <p:cxnSp>
        <p:nvCxnSpPr>
          <p:cNvPr id="13" name="Прямая со стрелкой 12"/>
          <p:cNvCxnSpPr>
            <a:stCxn id="8" idx="3"/>
          </p:cNvCxnSpPr>
          <p:nvPr/>
        </p:nvCxnSpPr>
        <p:spPr>
          <a:xfrm rot="5400000">
            <a:off x="2353914" y="2221588"/>
            <a:ext cx="834699" cy="970525"/>
          </a:xfrm>
          <a:prstGeom prst="straightConnector1">
            <a:avLst/>
          </a:prstGeom>
          <a:ln w="38100">
            <a:solidFill>
              <a:schemeClr val="tx1"/>
            </a:solidFill>
            <a:headEnd type="none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10" idx="0"/>
          </p:cNvCxnSpPr>
          <p:nvPr/>
        </p:nvCxnSpPr>
        <p:spPr>
          <a:xfrm rot="16200000" flipH="1">
            <a:off x="3457063" y="3609463"/>
            <a:ext cx="2057400" cy="20074"/>
          </a:xfrm>
          <a:prstGeom prst="straightConnector1">
            <a:avLst/>
          </a:prstGeom>
          <a:ln w="38100">
            <a:solidFill>
              <a:schemeClr val="tx1"/>
            </a:solidFill>
            <a:headEnd type="none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8" idx="5"/>
            <a:endCxn id="11" idx="0"/>
          </p:cNvCxnSpPr>
          <p:nvPr/>
        </p:nvCxnSpPr>
        <p:spPr>
          <a:xfrm rot="16200000" flipH="1">
            <a:off x="6107788" y="1916787"/>
            <a:ext cx="758499" cy="1503925"/>
          </a:xfrm>
          <a:prstGeom prst="straightConnector1">
            <a:avLst/>
          </a:prstGeom>
          <a:ln w="38100">
            <a:solidFill>
              <a:schemeClr val="tx1"/>
            </a:solidFill>
            <a:headEnd type="none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Autofit/>
          </a:bodyPr>
          <a:lstStyle/>
          <a:p>
            <a:r>
              <a:rPr lang="ru-RU" sz="2800" dirty="0" smtClean="0"/>
              <a:t>Общая задача воспитателей и родителей – помочь ребенку по возможности безболезненно войти в жизнь детского сада.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dirty="0"/>
          </a:p>
        </p:txBody>
      </p:sp>
      <p:pic>
        <p:nvPicPr>
          <p:cNvPr id="4" name="Содержимое 3" descr="фото145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295400" y="1752600"/>
            <a:ext cx="6618514" cy="4572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Факторы, влияющие на адаптацию: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Возраст ребенка (труднее к условиям ДОУ привыкают дети в возрасте от 11 месяцев до 2 лет)</a:t>
            </a:r>
          </a:p>
          <a:p>
            <a:r>
              <a:rPr lang="ru-RU" b="1" dirty="0" smtClean="0"/>
              <a:t>Состояние здоровья и уровень развития ребенка</a:t>
            </a:r>
          </a:p>
          <a:p>
            <a:r>
              <a:rPr lang="ru-RU" b="1" dirty="0" smtClean="0"/>
              <a:t>Индивидуальные особенности ребенка (темперамент, личностные черты, привычки…)</a:t>
            </a:r>
          </a:p>
          <a:p>
            <a:r>
              <a:rPr lang="ru-RU" b="1" dirty="0" smtClean="0"/>
              <a:t>Биологические (осложнения при беременности и родах) и социальные (режим дня, умения и навыки) факторы.</a:t>
            </a:r>
          </a:p>
          <a:p>
            <a:r>
              <a:rPr lang="ru-RU" b="1" dirty="0" smtClean="0"/>
              <a:t>Уровень тренированности адаптационных механизмов</a:t>
            </a:r>
          </a:p>
          <a:p>
            <a:r>
              <a:rPr lang="ru-RU" b="1" dirty="0" smtClean="0"/>
              <a:t>Опыт общения со сверстниками и взрослыми.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Условия успешной адаптации: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953000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dirty="0" smtClean="0"/>
              <a:t>положительный настрой на детский сад </a:t>
            </a:r>
          </a:p>
          <a:p>
            <a:r>
              <a:rPr lang="ru-RU" sz="2800" b="1" dirty="0" smtClean="0"/>
              <a:t>соблюдение графика адаптации, т.е. режима кратковременного пребывания ребенка в детском саду, начиная с 2-х часов</a:t>
            </a:r>
          </a:p>
          <a:p>
            <a:r>
              <a:rPr lang="ru-RU" sz="2800" b="1" dirty="0" smtClean="0"/>
              <a:t>новых детей следует принимать на адаптацию постепенно, в неделю не более двух малышей</a:t>
            </a:r>
          </a:p>
          <a:p>
            <a:r>
              <a:rPr lang="ru-RU" sz="2800" b="1" dirty="0" smtClean="0"/>
              <a:t>к детям нужно проявлять индивидуальный подход, особенно к очень чувствительным, замкнутым, сильно плачущим</a:t>
            </a:r>
          </a:p>
          <a:p>
            <a:r>
              <a:rPr lang="ru-RU" sz="2800" b="1" dirty="0" smtClean="0"/>
              <a:t>воспитатель должен быть снисходительным к плачу детей, отзывчивым на просьбы детей  и   родителей, внимательным, спокойным, способным обеспечить группе благополучный эмоциональный климат</a:t>
            </a:r>
          </a:p>
          <a:p>
            <a:endParaRPr lang="ru-RU" sz="2400" b="1" dirty="0" smtClean="0"/>
          </a:p>
          <a:p>
            <a:endParaRPr lang="ru-RU" sz="2800" b="1" dirty="0" smtClean="0"/>
          </a:p>
          <a:p>
            <a:endParaRPr lang="ru-RU" sz="2600" b="1" dirty="0" smtClean="0"/>
          </a:p>
          <a:p>
            <a:pPr>
              <a:buNone/>
            </a:pPr>
            <a:endParaRPr lang="ru-RU" sz="2600" b="1" dirty="0" smtClean="0"/>
          </a:p>
          <a:p>
            <a:endParaRPr lang="ru-RU" b="1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то135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81400" y="3657600"/>
            <a:ext cx="2209800" cy="2946400"/>
          </a:xfrm>
          <a:prstGeom prst="rect">
            <a:avLst/>
          </a:prstGeom>
        </p:spPr>
      </p:pic>
      <p:pic>
        <p:nvPicPr>
          <p:cNvPr id="4" name="Содержимое 3" descr="фото1425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5410200" y="1600200"/>
            <a:ext cx="3494617" cy="26209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Создание эмоционально благоприятной атмосферы в группе.</a:t>
            </a:r>
            <a:endParaRPr lang="ru-RU" sz="3200" dirty="0"/>
          </a:p>
        </p:txBody>
      </p:sp>
      <p:pic>
        <p:nvPicPr>
          <p:cNvPr id="7" name="Рисунок 6" descr="фото128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33400" y="1524000"/>
            <a:ext cx="3251200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3524</TotalTime>
  <Words>296</Words>
  <PresentationFormat>Экран (4:3)</PresentationFormat>
  <Paragraphs>40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    Адаптация детей раннего возраста  к условиям ДОУ  (опыт работы)</vt:lpstr>
      <vt:lpstr> </vt:lpstr>
      <vt:lpstr> </vt:lpstr>
      <vt:lpstr> </vt:lpstr>
      <vt:lpstr>Слайд 5</vt:lpstr>
      <vt:lpstr>Общая задача воспитателей и родителей – помочь ребенку по возможности безболезненно войти в жизнь детского сада. </vt:lpstr>
      <vt:lpstr>Факторы, влияющие на адаптацию:</vt:lpstr>
      <vt:lpstr>   Условия успешной адаптации:</vt:lpstr>
      <vt:lpstr>Создание эмоционально благоприятной атмосферы в группе.</vt:lpstr>
      <vt:lpstr>  Работа с родителями, которую желательно начать еще до поступления ребенка                   в детский сад.  </vt:lpstr>
      <vt:lpstr> Правильная организация игровой деятельности, направленной на формирование эмоциональных контактов в парах «ребёнок – взрослый» и   «ребёнок – ребёнок» 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среды в ДОУ для детского экспериментирования</dc:title>
  <dc:creator>Лена</dc:creator>
  <cp:lastModifiedBy>Лена</cp:lastModifiedBy>
  <cp:revision>9</cp:revision>
  <dcterms:created xsi:type="dcterms:W3CDTF">2016-02-05T21:44:19Z</dcterms:created>
  <dcterms:modified xsi:type="dcterms:W3CDTF">2018-06-20T11:07:05Z</dcterms:modified>
</cp:coreProperties>
</file>