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71" r:id="rId2"/>
    <p:sldId id="327" r:id="rId3"/>
    <p:sldId id="270" r:id="rId4"/>
    <p:sldId id="272" r:id="rId5"/>
    <p:sldId id="346" r:id="rId6"/>
    <p:sldId id="357" r:id="rId7"/>
    <p:sldId id="358" r:id="rId8"/>
    <p:sldId id="355" r:id="rId9"/>
    <p:sldId id="278" r:id="rId10"/>
    <p:sldId id="330" r:id="rId11"/>
    <p:sldId id="360" r:id="rId12"/>
    <p:sldId id="361" r:id="rId13"/>
    <p:sldId id="362" r:id="rId14"/>
    <p:sldId id="363" r:id="rId15"/>
    <p:sldId id="364" r:id="rId16"/>
    <p:sldId id="287" r:id="rId17"/>
    <p:sldId id="366" r:id="rId18"/>
    <p:sldId id="367" r:id="rId19"/>
    <p:sldId id="289" r:id="rId20"/>
    <p:sldId id="368" r:id="rId21"/>
    <p:sldId id="288" r:id="rId22"/>
    <p:sldId id="369" r:id="rId23"/>
    <p:sldId id="284" r:id="rId24"/>
    <p:sldId id="354" r:id="rId25"/>
    <p:sldId id="359" r:id="rId2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3602" autoAdjust="0"/>
    <p:restoredTop sz="94550" autoAdjust="0"/>
  </p:normalViewPr>
  <p:slideViewPr>
    <p:cSldViewPr>
      <p:cViewPr>
        <p:scale>
          <a:sx n="66" d="100"/>
          <a:sy n="66" d="100"/>
        </p:scale>
        <p:origin x="-1578" y="-27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#3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3A40917-9256-44C3-9067-00FD20860CF5}" type="doc">
      <dgm:prSet loTypeId="urn:microsoft.com/office/officeart/2005/8/layout/radial1" loCatId="cycle" qsTypeId="urn:microsoft.com/office/officeart/2005/8/quickstyle/simple1#3" qsCatId="simple" csTypeId="urn:microsoft.com/office/officeart/2005/8/colors/accent1_2#3" csCatId="accent1" phldr="1"/>
      <dgm:spPr/>
      <dgm:t>
        <a:bodyPr/>
        <a:lstStyle/>
        <a:p>
          <a:endParaRPr lang="ru-RU"/>
        </a:p>
      </dgm:t>
    </dgm:pt>
    <dgm:pt modelId="{77591822-EF4F-4114-B88A-E70F2492F959}">
      <dgm:prSet phldrT="[Текст]" custT="1"/>
      <dgm:spPr>
        <a:solidFill>
          <a:srgbClr val="FFC000"/>
        </a:solidFill>
      </dgm:spPr>
      <dgm:t>
        <a:bodyPr/>
        <a:lstStyle/>
        <a:p>
          <a:r>
            <a:rPr lang="ru-RU" sz="24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rPr>
            <a:t>ТУРИСТСКАЯ </a:t>
          </a:r>
        </a:p>
        <a:p>
          <a:r>
            <a:rPr lang="ru-RU" sz="24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rPr>
            <a:t>ДЕЯТЕЛЬНОСТЬ</a:t>
          </a:r>
        </a:p>
        <a:p>
          <a:r>
            <a:rPr lang="ru-RU" sz="24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rPr>
            <a:t>ДОШКОЛЬНИКА</a:t>
          </a:r>
        </a:p>
        <a:p>
          <a:endParaRPr lang="ru-RU" sz="2400" b="1" dirty="0"/>
        </a:p>
      </dgm:t>
    </dgm:pt>
    <dgm:pt modelId="{821DE52A-FBFF-4D4D-B11B-0A6A1392562B}" type="parTrans" cxnId="{456425ED-E57B-47FB-8BD3-C8B0D63BAA90}">
      <dgm:prSet/>
      <dgm:spPr/>
      <dgm:t>
        <a:bodyPr/>
        <a:lstStyle/>
        <a:p>
          <a:endParaRPr lang="ru-RU"/>
        </a:p>
      </dgm:t>
    </dgm:pt>
    <dgm:pt modelId="{6749AE89-593D-47E4-8A40-14608A2C8FB2}" type="sibTrans" cxnId="{456425ED-E57B-47FB-8BD3-C8B0D63BAA90}">
      <dgm:prSet/>
      <dgm:spPr/>
      <dgm:t>
        <a:bodyPr/>
        <a:lstStyle/>
        <a:p>
          <a:endParaRPr lang="ru-RU"/>
        </a:p>
      </dgm:t>
    </dgm:pt>
    <dgm:pt modelId="{757D408E-89C1-48B3-B4BF-7B3504D870CC}">
      <dgm:prSet phldrT="[Текст]" custT="1"/>
      <dgm:spPr>
        <a:solidFill>
          <a:schemeClr val="accent6">
            <a:lumMod val="75000"/>
          </a:schemeClr>
        </a:solidFill>
      </dgm:spPr>
      <dgm:t>
        <a:bodyPr/>
        <a:lstStyle/>
        <a:p>
          <a:r>
            <a:rPr lang="ru-RU" sz="1400" b="1" dirty="0" smtClean="0">
              <a:latin typeface="Times New Roman" pitchFamily="18" charset="0"/>
              <a:cs typeface="Times New Roman" pitchFamily="18" charset="0"/>
            </a:rPr>
            <a:t>ЗНАКОМСТВО </a:t>
          </a:r>
        </a:p>
        <a:p>
          <a:r>
            <a:rPr lang="ru-RU" sz="1400" b="1" dirty="0" smtClean="0">
              <a:latin typeface="Times New Roman" pitchFamily="18" charset="0"/>
              <a:cs typeface="Times New Roman" pitchFamily="18" charset="0"/>
            </a:rPr>
            <a:t>С ОКРУЖАЮЩИМ МИРОМ, </a:t>
          </a:r>
        </a:p>
        <a:p>
          <a:r>
            <a:rPr lang="ru-RU" sz="1400" b="1" dirty="0" smtClean="0">
              <a:latin typeface="Times New Roman" pitchFamily="18" charset="0"/>
              <a:cs typeface="Times New Roman" pitchFamily="18" charset="0"/>
            </a:rPr>
            <a:t>ЭКОЛОГИЧЕСКОЕ ВОСПИТАНИЕ</a:t>
          </a:r>
          <a:endParaRPr lang="ru-RU" sz="1400" b="1" dirty="0">
            <a:latin typeface="Times New Roman" pitchFamily="18" charset="0"/>
            <a:cs typeface="Times New Roman" pitchFamily="18" charset="0"/>
          </a:endParaRPr>
        </a:p>
      </dgm:t>
    </dgm:pt>
    <dgm:pt modelId="{71556B00-D162-439F-B288-563211FAC922}" type="parTrans" cxnId="{ADF34DEB-3C67-4043-92E4-69ECC3B97A7A}">
      <dgm:prSet/>
      <dgm:spPr/>
      <dgm:t>
        <a:bodyPr/>
        <a:lstStyle/>
        <a:p>
          <a:endParaRPr lang="ru-RU"/>
        </a:p>
      </dgm:t>
    </dgm:pt>
    <dgm:pt modelId="{D0026F52-33BF-4DF5-B5B1-AB70D72C7BE0}" type="sibTrans" cxnId="{ADF34DEB-3C67-4043-92E4-69ECC3B97A7A}">
      <dgm:prSet/>
      <dgm:spPr/>
      <dgm:t>
        <a:bodyPr/>
        <a:lstStyle/>
        <a:p>
          <a:endParaRPr lang="ru-RU"/>
        </a:p>
      </dgm:t>
    </dgm:pt>
    <dgm:pt modelId="{65442A7A-5734-4C1A-ADC9-6CDEC2A5A9FF}">
      <dgm:prSet phldrT="[Текст]" custT="1"/>
      <dgm:spPr>
        <a:solidFill>
          <a:schemeClr val="accent6">
            <a:lumMod val="75000"/>
          </a:schemeClr>
        </a:solidFill>
      </dgm:spPr>
      <dgm:t>
        <a:bodyPr/>
        <a:lstStyle/>
        <a:p>
          <a:r>
            <a:rPr lang="ru-RU" sz="1400" b="1" dirty="0" smtClean="0">
              <a:latin typeface="Times New Roman" pitchFamily="18" charset="0"/>
              <a:cs typeface="Times New Roman" pitchFamily="18" charset="0"/>
            </a:rPr>
            <a:t>ВОСПИТАНИЕ ПАТРИОТИЧЕСКИХ</a:t>
          </a:r>
        </a:p>
        <a:p>
          <a:r>
            <a:rPr lang="ru-RU" sz="1400" b="1" dirty="0" smtClean="0">
              <a:latin typeface="Times New Roman" pitchFamily="18" charset="0"/>
              <a:cs typeface="Times New Roman" pitchFamily="18" charset="0"/>
            </a:rPr>
            <a:t>ЧУВСТВ</a:t>
          </a:r>
          <a:endParaRPr lang="ru-RU" sz="1600" b="1" dirty="0">
            <a:latin typeface="Times New Roman" pitchFamily="18" charset="0"/>
            <a:cs typeface="Times New Roman" pitchFamily="18" charset="0"/>
          </a:endParaRPr>
        </a:p>
      </dgm:t>
    </dgm:pt>
    <dgm:pt modelId="{0EEE58EC-088D-46F2-A8EA-82AF4FFEE987}" type="parTrans" cxnId="{12DF216A-B114-49E3-B928-BC2F0D3A4531}">
      <dgm:prSet/>
      <dgm:spPr/>
      <dgm:t>
        <a:bodyPr/>
        <a:lstStyle/>
        <a:p>
          <a:endParaRPr lang="ru-RU"/>
        </a:p>
      </dgm:t>
    </dgm:pt>
    <dgm:pt modelId="{C5FACAB6-87DD-432E-A663-AE5FCFF506C7}" type="sibTrans" cxnId="{12DF216A-B114-49E3-B928-BC2F0D3A4531}">
      <dgm:prSet/>
      <dgm:spPr/>
      <dgm:t>
        <a:bodyPr/>
        <a:lstStyle/>
        <a:p>
          <a:endParaRPr lang="ru-RU"/>
        </a:p>
      </dgm:t>
    </dgm:pt>
    <dgm:pt modelId="{22BDB070-8AD0-4CAA-9E7A-A396BAD76BCF}">
      <dgm:prSet phldrT="[Текст]" custT="1"/>
      <dgm:spPr>
        <a:solidFill>
          <a:schemeClr val="accent6">
            <a:lumMod val="75000"/>
          </a:schemeClr>
        </a:solidFill>
      </dgm:spPr>
      <dgm:t>
        <a:bodyPr/>
        <a:lstStyle/>
        <a:p>
          <a:r>
            <a:rPr lang="ru-RU" sz="1400" b="1" dirty="0" smtClean="0">
              <a:latin typeface="Times New Roman" pitchFamily="18" charset="0"/>
              <a:cs typeface="Times New Roman" pitchFamily="18" charset="0"/>
            </a:rPr>
            <a:t>УСТАНОВЛЕНИЕ ВЗАИМООТНОШЕНИЙ МЕЖДУ ДЕТЬМИ И ВЗРОСЛЫМИ</a:t>
          </a:r>
          <a:endParaRPr lang="ru-RU" sz="1400" b="1" dirty="0">
            <a:latin typeface="Times New Roman" pitchFamily="18" charset="0"/>
            <a:cs typeface="Times New Roman" pitchFamily="18" charset="0"/>
          </a:endParaRPr>
        </a:p>
      </dgm:t>
    </dgm:pt>
    <dgm:pt modelId="{3B6F8C3C-BEB9-4E30-A12D-88CAF2A120EF}" type="parTrans" cxnId="{DC03CDBC-3887-4A41-96F5-215950422F50}">
      <dgm:prSet/>
      <dgm:spPr/>
      <dgm:t>
        <a:bodyPr/>
        <a:lstStyle/>
        <a:p>
          <a:endParaRPr lang="ru-RU"/>
        </a:p>
      </dgm:t>
    </dgm:pt>
    <dgm:pt modelId="{EABC4736-F477-4865-8A25-26DEE75E169C}" type="sibTrans" cxnId="{DC03CDBC-3887-4A41-96F5-215950422F50}">
      <dgm:prSet/>
      <dgm:spPr/>
      <dgm:t>
        <a:bodyPr/>
        <a:lstStyle/>
        <a:p>
          <a:endParaRPr lang="ru-RU"/>
        </a:p>
      </dgm:t>
    </dgm:pt>
    <dgm:pt modelId="{3A6686B7-7289-436A-B612-40CF5C6472B4}">
      <dgm:prSet phldrT="[Текст]" custT="1"/>
      <dgm:spPr>
        <a:solidFill>
          <a:schemeClr val="accent6">
            <a:lumMod val="75000"/>
          </a:schemeClr>
        </a:solidFill>
      </dgm:spPr>
      <dgm:t>
        <a:bodyPr/>
        <a:lstStyle/>
        <a:p>
          <a:r>
            <a:rPr lang="ru-RU" sz="1400" b="1" dirty="0" smtClean="0">
              <a:latin typeface="Times New Roman" pitchFamily="18" charset="0"/>
              <a:cs typeface="Times New Roman" pitchFamily="18" charset="0"/>
            </a:rPr>
            <a:t>РАЗВИТИЕ ФИЗИЧЕСКИХ КАЧЕСТВ И ПОТРЕБНОСТЬ В АКТИВНОМ ОТДЫХЕ</a:t>
          </a:r>
          <a:endParaRPr lang="ru-RU" sz="1400" b="1" dirty="0">
            <a:latin typeface="Times New Roman" pitchFamily="18" charset="0"/>
            <a:cs typeface="Times New Roman" pitchFamily="18" charset="0"/>
          </a:endParaRPr>
        </a:p>
      </dgm:t>
    </dgm:pt>
    <dgm:pt modelId="{799F56F8-2D57-4851-A05D-AA1BE0079AFA}" type="parTrans" cxnId="{BF272FEB-481F-4410-B41B-8A2E8412D4EF}">
      <dgm:prSet/>
      <dgm:spPr/>
      <dgm:t>
        <a:bodyPr/>
        <a:lstStyle/>
        <a:p>
          <a:endParaRPr lang="ru-RU"/>
        </a:p>
      </dgm:t>
    </dgm:pt>
    <dgm:pt modelId="{79A5E88A-71E5-43E3-A6A2-A5C337792F17}" type="sibTrans" cxnId="{BF272FEB-481F-4410-B41B-8A2E8412D4EF}">
      <dgm:prSet/>
      <dgm:spPr/>
      <dgm:t>
        <a:bodyPr/>
        <a:lstStyle/>
        <a:p>
          <a:endParaRPr lang="ru-RU"/>
        </a:p>
      </dgm:t>
    </dgm:pt>
    <dgm:pt modelId="{6C316231-A521-426C-94B2-5FA37D744BA7}" type="pres">
      <dgm:prSet presAssocID="{13A40917-9256-44C3-9067-00FD20860CF5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6389C48-7A49-40BA-875F-C29CD6A8A3DE}" type="pres">
      <dgm:prSet presAssocID="{77591822-EF4F-4114-B88A-E70F2492F959}" presName="centerShape" presStyleLbl="node0" presStyleIdx="0" presStyleCnt="1" custScaleX="244993" custScaleY="142429" custLinFactNeighborX="1183" custLinFactNeighborY="-1169"/>
      <dgm:spPr/>
      <dgm:t>
        <a:bodyPr/>
        <a:lstStyle/>
        <a:p>
          <a:endParaRPr lang="ru-RU"/>
        </a:p>
      </dgm:t>
    </dgm:pt>
    <dgm:pt modelId="{06CE5757-024D-4435-8CDF-15220C8000B3}" type="pres">
      <dgm:prSet presAssocID="{71556B00-D162-439F-B288-563211FAC922}" presName="Name9" presStyleLbl="parChTrans1D2" presStyleIdx="0" presStyleCnt="4"/>
      <dgm:spPr/>
      <dgm:t>
        <a:bodyPr/>
        <a:lstStyle/>
        <a:p>
          <a:endParaRPr lang="ru-RU"/>
        </a:p>
      </dgm:t>
    </dgm:pt>
    <dgm:pt modelId="{81D599CE-DAC8-41BE-9B20-2C50258E72A4}" type="pres">
      <dgm:prSet presAssocID="{71556B00-D162-439F-B288-563211FAC922}" presName="connTx" presStyleLbl="parChTrans1D2" presStyleIdx="0" presStyleCnt="4"/>
      <dgm:spPr/>
      <dgm:t>
        <a:bodyPr/>
        <a:lstStyle/>
        <a:p>
          <a:endParaRPr lang="ru-RU"/>
        </a:p>
      </dgm:t>
    </dgm:pt>
    <dgm:pt modelId="{64D05570-6B6E-4A07-B60A-F350DCFABD3F}" type="pres">
      <dgm:prSet presAssocID="{757D408E-89C1-48B3-B4BF-7B3504D870CC}" presName="node" presStyleLbl="node1" presStyleIdx="0" presStyleCnt="4" custScaleX="163072" custRadScaleRad="100244" custRadScaleInc="69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2C74612-285E-427B-9F4C-2A0DC4D6BF73}" type="pres">
      <dgm:prSet presAssocID="{0EEE58EC-088D-46F2-A8EA-82AF4FFEE987}" presName="Name9" presStyleLbl="parChTrans1D2" presStyleIdx="1" presStyleCnt="4"/>
      <dgm:spPr/>
      <dgm:t>
        <a:bodyPr/>
        <a:lstStyle/>
        <a:p>
          <a:endParaRPr lang="ru-RU"/>
        </a:p>
      </dgm:t>
    </dgm:pt>
    <dgm:pt modelId="{4864D27C-0C23-4671-BA5B-1827E91F5759}" type="pres">
      <dgm:prSet presAssocID="{0EEE58EC-088D-46F2-A8EA-82AF4FFEE987}" presName="connTx" presStyleLbl="parChTrans1D2" presStyleIdx="1" presStyleCnt="4"/>
      <dgm:spPr/>
      <dgm:t>
        <a:bodyPr/>
        <a:lstStyle/>
        <a:p>
          <a:endParaRPr lang="ru-RU"/>
        </a:p>
      </dgm:t>
    </dgm:pt>
    <dgm:pt modelId="{46E7FC69-2999-463C-A691-597107397620}" type="pres">
      <dgm:prSet presAssocID="{65442A7A-5734-4C1A-ADC9-6CDEC2A5A9FF}" presName="node" presStyleLbl="node1" presStyleIdx="1" presStyleCnt="4" custScaleX="157255" custRadScaleRad="156890" custRadScaleInc="-2052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BB1A4AD-EC6F-403C-82C4-F915C37AAF45}" type="pres">
      <dgm:prSet presAssocID="{3B6F8C3C-BEB9-4E30-A12D-88CAF2A120EF}" presName="Name9" presStyleLbl="parChTrans1D2" presStyleIdx="2" presStyleCnt="4"/>
      <dgm:spPr/>
      <dgm:t>
        <a:bodyPr/>
        <a:lstStyle/>
        <a:p>
          <a:endParaRPr lang="ru-RU"/>
        </a:p>
      </dgm:t>
    </dgm:pt>
    <dgm:pt modelId="{14432410-165C-472B-B086-7CBBC4267AE4}" type="pres">
      <dgm:prSet presAssocID="{3B6F8C3C-BEB9-4E30-A12D-88CAF2A120EF}" presName="connTx" presStyleLbl="parChTrans1D2" presStyleIdx="2" presStyleCnt="4"/>
      <dgm:spPr/>
      <dgm:t>
        <a:bodyPr/>
        <a:lstStyle/>
        <a:p>
          <a:endParaRPr lang="ru-RU"/>
        </a:p>
      </dgm:t>
    </dgm:pt>
    <dgm:pt modelId="{30DB0A2C-3DA8-4470-A282-CEB2E59B0B68}" type="pres">
      <dgm:prSet presAssocID="{22BDB070-8AD0-4CAA-9E7A-A396BAD76BCF}" presName="node" presStyleLbl="node1" presStyleIdx="2" presStyleCnt="4" custScaleX="17592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1C617C3-41FD-4D85-8A15-2CA676145616}" type="pres">
      <dgm:prSet presAssocID="{799F56F8-2D57-4851-A05D-AA1BE0079AFA}" presName="Name9" presStyleLbl="parChTrans1D2" presStyleIdx="3" presStyleCnt="4"/>
      <dgm:spPr/>
      <dgm:t>
        <a:bodyPr/>
        <a:lstStyle/>
        <a:p>
          <a:endParaRPr lang="ru-RU"/>
        </a:p>
      </dgm:t>
    </dgm:pt>
    <dgm:pt modelId="{BC89FDD4-D964-468E-B472-BD3BBECC714D}" type="pres">
      <dgm:prSet presAssocID="{799F56F8-2D57-4851-A05D-AA1BE0079AFA}" presName="connTx" presStyleLbl="parChTrans1D2" presStyleIdx="3" presStyleCnt="4"/>
      <dgm:spPr/>
      <dgm:t>
        <a:bodyPr/>
        <a:lstStyle/>
        <a:p>
          <a:endParaRPr lang="ru-RU"/>
        </a:p>
      </dgm:t>
    </dgm:pt>
    <dgm:pt modelId="{AD70C304-3EF4-4D0E-ABF3-5A4119EF67E8}" type="pres">
      <dgm:prSet presAssocID="{3A6686B7-7289-436A-B612-40CF5C6472B4}" presName="node" presStyleLbl="node1" presStyleIdx="3" presStyleCnt="4" custScaleX="163073" custRadScaleRad="138826" custRadScaleInc="2322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4B660B5E-ED17-4903-82F9-9325F61AC024}" type="presOf" srcId="{757D408E-89C1-48B3-B4BF-7B3504D870CC}" destId="{64D05570-6B6E-4A07-B60A-F350DCFABD3F}" srcOrd="0" destOrd="0" presId="urn:microsoft.com/office/officeart/2005/8/layout/radial1"/>
    <dgm:cxn modelId="{5CD1F8A1-7CD9-405B-A2E9-2E83C1EDA9D7}" type="presOf" srcId="{3A6686B7-7289-436A-B612-40CF5C6472B4}" destId="{AD70C304-3EF4-4D0E-ABF3-5A4119EF67E8}" srcOrd="0" destOrd="0" presId="urn:microsoft.com/office/officeart/2005/8/layout/radial1"/>
    <dgm:cxn modelId="{5CE970BD-C6E6-424F-B0B4-2048AC1B419A}" type="presOf" srcId="{0EEE58EC-088D-46F2-A8EA-82AF4FFEE987}" destId="{52C74612-285E-427B-9F4C-2A0DC4D6BF73}" srcOrd="0" destOrd="0" presId="urn:microsoft.com/office/officeart/2005/8/layout/radial1"/>
    <dgm:cxn modelId="{FD95A5C7-5FE2-48F1-B86E-485250614E72}" type="presOf" srcId="{3B6F8C3C-BEB9-4E30-A12D-88CAF2A120EF}" destId="{14432410-165C-472B-B086-7CBBC4267AE4}" srcOrd="1" destOrd="0" presId="urn:microsoft.com/office/officeart/2005/8/layout/radial1"/>
    <dgm:cxn modelId="{F7B5AD36-7BAF-4BFA-856F-24837608EA9E}" type="presOf" srcId="{0EEE58EC-088D-46F2-A8EA-82AF4FFEE987}" destId="{4864D27C-0C23-4671-BA5B-1827E91F5759}" srcOrd="1" destOrd="0" presId="urn:microsoft.com/office/officeart/2005/8/layout/radial1"/>
    <dgm:cxn modelId="{29577357-682C-480F-9360-242B018083DF}" type="presOf" srcId="{799F56F8-2D57-4851-A05D-AA1BE0079AFA}" destId="{BC89FDD4-D964-468E-B472-BD3BBECC714D}" srcOrd="1" destOrd="0" presId="urn:microsoft.com/office/officeart/2005/8/layout/radial1"/>
    <dgm:cxn modelId="{99CFCDC9-5CA4-4F68-A7D7-D5184BB2CC21}" type="presOf" srcId="{799F56F8-2D57-4851-A05D-AA1BE0079AFA}" destId="{B1C617C3-41FD-4D85-8A15-2CA676145616}" srcOrd="0" destOrd="0" presId="urn:microsoft.com/office/officeart/2005/8/layout/radial1"/>
    <dgm:cxn modelId="{A11C976A-09AD-4EF5-9528-CD684C662A26}" type="presOf" srcId="{77591822-EF4F-4114-B88A-E70F2492F959}" destId="{A6389C48-7A49-40BA-875F-C29CD6A8A3DE}" srcOrd="0" destOrd="0" presId="urn:microsoft.com/office/officeart/2005/8/layout/radial1"/>
    <dgm:cxn modelId="{12DF216A-B114-49E3-B928-BC2F0D3A4531}" srcId="{77591822-EF4F-4114-B88A-E70F2492F959}" destId="{65442A7A-5734-4C1A-ADC9-6CDEC2A5A9FF}" srcOrd="1" destOrd="0" parTransId="{0EEE58EC-088D-46F2-A8EA-82AF4FFEE987}" sibTransId="{C5FACAB6-87DD-432E-A663-AE5FCFF506C7}"/>
    <dgm:cxn modelId="{8C5D5257-905B-499A-B5C2-F5C3E172B785}" type="presOf" srcId="{13A40917-9256-44C3-9067-00FD20860CF5}" destId="{6C316231-A521-426C-94B2-5FA37D744BA7}" srcOrd="0" destOrd="0" presId="urn:microsoft.com/office/officeart/2005/8/layout/radial1"/>
    <dgm:cxn modelId="{314F71D6-DD1C-438C-AB83-3BAC88AECE8F}" type="presOf" srcId="{3B6F8C3C-BEB9-4E30-A12D-88CAF2A120EF}" destId="{7BB1A4AD-EC6F-403C-82C4-F915C37AAF45}" srcOrd="0" destOrd="0" presId="urn:microsoft.com/office/officeart/2005/8/layout/radial1"/>
    <dgm:cxn modelId="{5AFA0A36-B6FF-4933-9C98-02663BDA11FB}" type="presOf" srcId="{71556B00-D162-439F-B288-563211FAC922}" destId="{81D599CE-DAC8-41BE-9B20-2C50258E72A4}" srcOrd="1" destOrd="0" presId="urn:microsoft.com/office/officeart/2005/8/layout/radial1"/>
    <dgm:cxn modelId="{456425ED-E57B-47FB-8BD3-C8B0D63BAA90}" srcId="{13A40917-9256-44C3-9067-00FD20860CF5}" destId="{77591822-EF4F-4114-B88A-E70F2492F959}" srcOrd="0" destOrd="0" parTransId="{821DE52A-FBFF-4D4D-B11B-0A6A1392562B}" sibTransId="{6749AE89-593D-47E4-8A40-14608A2C8FB2}"/>
    <dgm:cxn modelId="{ADF34DEB-3C67-4043-92E4-69ECC3B97A7A}" srcId="{77591822-EF4F-4114-B88A-E70F2492F959}" destId="{757D408E-89C1-48B3-B4BF-7B3504D870CC}" srcOrd="0" destOrd="0" parTransId="{71556B00-D162-439F-B288-563211FAC922}" sibTransId="{D0026F52-33BF-4DF5-B5B1-AB70D72C7BE0}"/>
    <dgm:cxn modelId="{DC03CDBC-3887-4A41-96F5-215950422F50}" srcId="{77591822-EF4F-4114-B88A-E70F2492F959}" destId="{22BDB070-8AD0-4CAA-9E7A-A396BAD76BCF}" srcOrd="2" destOrd="0" parTransId="{3B6F8C3C-BEB9-4E30-A12D-88CAF2A120EF}" sibTransId="{EABC4736-F477-4865-8A25-26DEE75E169C}"/>
    <dgm:cxn modelId="{BF272FEB-481F-4410-B41B-8A2E8412D4EF}" srcId="{77591822-EF4F-4114-B88A-E70F2492F959}" destId="{3A6686B7-7289-436A-B612-40CF5C6472B4}" srcOrd="3" destOrd="0" parTransId="{799F56F8-2D57-4851-A05D-AA1BE0079AFA}" sibTransId="{79A5E88A-71E5-43E3-A6A2-A5C337792F17}"/>
    <dgm:cxn modelId="{4366725A-6727-4E03-B4A9-6890C8F50567}" type="presOf" srcId="{71556B00-D162-439F-B288-563211FAC922}" destId="{06CE5757-024D-4435-8CDF-15220C8000B3}" srcOrd="0" destOrd="0" presId="urn:microsoft.com/office/officeart/2005/8/layout/radial1"/>
    <dgm:cxn modelId="{218E540A-17D6-4BED-9141-FC3C00875124}" type="presOf" srcId="{22BDB070-8AD0-4CAA-9E7A-A396BAD76BCF}" destId="{30DB0A2C-3DA8-4470-A282-CEB2E59B0B68}" srcOrd="0" destOrd="0" presId="urn:microsoft.com/office/officeart/2005/8/layout/radial1"/>
    <dgm:cxn modelId="{2121CA89-3E8C-4206-B20C-28B013DC09E9}" type="presOf" srcId="{65442A7A-5734-4C1A-ADC9-6CDEC2A5A9FF}" destId="{46E7FC69-2999-463C-A691-597107397620}" srcOrd="0" destOrd="0" presId="urn:microsoft.com/office/officeart/2005/8/layout/radial1"/>
    <dgm:cxn modelId="{254D0466-9BA0-40E9-A5A9-EBB488126A61}" type="presParOf" srcId="{6C316231-A521-426C-94B2-5FA37D744BA7}" destId="{A6389C48-7A49-40BA-875F-C29CD6A8A3DE}" srcOrd="0" destOrd="0" presId="urn:microsoft.com/office/officeart/2005/8/layout/radial1"/>
    <dgm:cxn modelId="{3534255C-9DDB-42A0-8F44-4EF56B657F8D}" type="presParOf" srcId="{6C316231-A521-426C-94B2-5FA37D744BA7}" destId="{06CE5757-024D-4435-8CDF-15220C8000B3}" srcOrd="1" destOrd="0" presId="urn:microsoft.com/office/officeart/2005/8/layout/radial1"/>
    <dgm:cxn modelId="{5D9561E8-C64C-4DA7-A481-DF5AB6478EE9}" type="presParOf" srcId="{06CE5757-024D-4435-8CDF-15220C8000B3}" destId="{81D599CE-DAC8-41BE-9B20-2C50258E72A4}" srcOrd="0" destOrd="0" presId="urn:microsoft.com/office/officeart/2005/8/layout/radial1"/>
    <dgm:cxn modelId="{4931ED60-BD5F-4C0B-9BB4-FEF34D840C18}" type="presParOf" srcId="{6C316231-A521-426C-94B2-5FA37D744BA7}" destId="{64D05570-6B6E-4A07-B60A-F350DCFABD3F}" srcOrd="2" destOrd="0" presId="urn:microsoft.com/office/officeart/2005/8/layout/radial1"/>
    <dgm:cxn modelId="{944D9625-7D1F-4548-BADA-8CB3F51EA131}" type="presParOf" srcId="{6C316231-A521-426C-94B2-5FA37D744BA7}" destId="{52C74612-285E-427B-9F4C-2A0DC4D6BF73}" srcOrd="3" destOrd="0" presId="urn:microsoft.com/office/officeart/2005/8/layout/radial1"/>
    <dgm:cxn modelId="{022E617C-A296-445E-BB39-4E90F2693B81}" type="presParOf" srcId="{52C74612-285E-427B-9F4C-2A0DC4D6BF73}" destId="{4864D27C-0C23-4671-BA5B-1827E91F5759}" srcOrd="0" destOrd="0" presId="urn:microsoft.com/office/officeart/2005/8/layout/radial1"/>
    <dgm:cxn modelId="{9B92B0A3-5DE4-428C-B59A-C17F528E216D}" type="presParOf" srcId="{6C316231-A521-426C-94B2-5FA37D744BA7}" destId="{46E7FC69-2999-463C-A691-597107397620}" srcOrd="4" destOrd="0" presId="urn:microsoft.com/office/officeart/2005/8/layout/radial1"/>
    <dgm:cxn modelId="{845B5C62-FA90-48A4-B7C0-AE88A057CFA4}" type="presParOf" srcId="{6C316231-A521-426C-94B2-5FA37D744BA7}" destId="{7BB1A4AD-EC6F-403C-82C4-F915C37AAF45}" srcOrd="5" destOrd="0" presId="urn:microsoft.com/office/officeart/2005/8/layout/radial1"/>
    <dgm:cxn modelId="{B375377C-4F8A-4713-BEAE-137ECC5607C1}" type="presParOf" srcId="{7BB1A4AD-EC6F-403C-82C4-F915C37AAF45}" destId="{14432410-165C-472B-B086-7CBBC4267AE4}" srcOrd="0" destOrd="0" presId="urn:microsoft.com/office/officeart/2005/8/layout/radial1"/>
    <dgm:cxn modelId="{6F1F685D-5933-466D-8128-164CD31A22C5}" type="presParOf" srcId="{6C316231-A521-426C-94B2-5FA37D744BA7}" destId="{30DB0A2C-3DA8-4470-A282-CEB2E59B0B68}" srcOrd="6" destOrd="0" presId="urn:microsoft.com/office/officeart/2005/8/layout/radial1"/>
    <dgm:cxn modelId="{FA05960D-42BE-4706-AC20-AEA4A204A893}" type="presParOf" srcId="{6C316231-A521-426C-94B2-5FA37D744BA7}" destId="{B1C617C3-41FD-4D85-8A15-2CA676145616}" srcOrd="7" destOrd="0" presId="urn:microsoft.com/office/officeart/2005/8/layout/radial1"/>
    <dgm:cxn modelId="{66A89F84-950A-45EC-9B81-A3D241B8FB9B}" type="presParOf" srcId="{B1C617C3-41FD-4D85-8A15-2CA676145616}" destId="{BC89FDD4-D964-468E-B472-BD3BBECC714D}" srcOrd="0" destOrd="0" presId="urn:microsoft.com/office/officeart/2005/8/layout/radial1"/>
    <dgm:cxn modelId="{B893AA6D-95B7-4879-A017-14033F5F6C91}" type="presParOf" srcId="{6C316231-A521-426C-94B2-5FA37D744BA7}" destId="{AD70C304-3EF4-4D0E-ABF3-5A4119EF67E8}" srcOrd="8" destOrd="0" presId="urn:microsoft.com/office/officeart/2005/8/layout/radial1"/>
  </dgm:cxnLst>
  <dgm:bg/>
  <dgm:whole/>
  <dgm:extLst>
    <a:ext uri="http://schemas.microsoft.com/office/drawing/2008/diagram"/>
  </dgm:extLst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#3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0FC697-E43B-448E-9815-AF2A482ABFE8}" type="datetimeFigureOut">
              <a:rPr lang="ru-RU"/>
              <a:pPr>
                <a:defRPr/>
              </a:pPr>
              <a:t>20.06.2018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830673-1531-4B67-9F96-00971A8693D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D2383F-81B4-4702-9DEB-F97B6FA53648}" type="datetimeFigureOut">
              <a:rPr lang="ru-RU"/>
              <a:pPr>
                <a:defRPr/>
              </a:pPr>
              <a:t>20.06.2018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8B9191-2FBF-4D6F-A660-ACDBFDEE97A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498915-53D2-48F1-9CC5-3E03DB9A6618}" type="datetimeFigureOut">
              <a:rPr lang="ru-RU"/>
              <a:pPr>
                <a:defRPr/>
              </a:pPr>
              <a:t>20.06.2018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5A3617-4CAD-49BD-B03A-45F8783EC44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55D746-5F7A-4A10-A732-BD00156F1B58}" type="datetimeFigureOut">
              <a:rPr lang="ru-RU"/>
              <a:pPr>
                <a:defRPr/>
              </a:pPr>
              <a:t>20.06.2018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C5460B-0D9D-4340-BE4B-71B09AE8917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933F36-838B-4AB2-9F9F-BBCDC9F99ACB}" type="datetimeFigureOut">
              <a:rPr lang="ru-RU"/>
              <a:pPr>
                <a:defRPr/>
              </a:pPr>
              <a:t>20.06.2018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56E88F-7EA9-4572-B533-64592A5B698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0DDB2E-4AFC-428D-815B-992C54C57377}" type="datetimeFigureOut">
              <a:rPr lang="ru-RU"/>
              <a:pPr>
                <a:defRPr/>
              </a:pPr>
              <a:t>20.06.2018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EDE484-2AC4-4803-AF75-53BC101E352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2B1D51-EC31-4084-8DC1-F386D078E15D}" type="datetimeFigureOut">
              <a:rPr lang="ru-RU"/>
              <a:pPr>
                <a:defRPr/>
              </a:pPr>
              <a:t>20.06.2018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9C6A22-7EB1-4083-95D9-DFA9DB7D91B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B4DBA4-6D4B-4ED9-9257-3E648E849468}" type="datetimeFigureOut">
              <a:rPr lang="ru-RU"/>
              <a:pPr>
                <a:defRPr/>
              </a:pPr>
              <a:t>20.06.2018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F5B03E-7F14-4677-A557-55D6F8E121F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0BF44A-8FCE-4680-9A6B-F33BAFADD7BF}" type="datetimeFigureOut">
              <a:rPr lang="ru-RU"/>
              <a:pPr>
                <a:defRPr/>
              </a:pPr>
              <a:t>20.06.2018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6E89E0-98FC-49B5-8368-D3FD5DABB92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6C8CD2-510F-410D-ABCC-DEE568E5CF42}" type="datetimeFigureOut">
              <a:rPr lang="ru-RU"/>
              <a:pPr>
                <a:defRPr/>
              </a:pPr>
              <a:t>20.06.2018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53E808-0ACA-4169-9967-1FDE649BDFF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D4D712-C261-46F2-97CF-6C693208DD9F}" type="datetimeFigureOut">
              <a:rPr lang="ru-RU"/>
              <a:pPr>
                <a:defRPr/>
              </a:pPr>
              <a:t>20.06.2018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2FEC0B-D5BA-48A3-B6C3-CD5F0D20D54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5C14237B-F57F-471A-B2FB-17AA00471890}" type="datetimeFigureOut">
              <a:rPr lang="ru-RU"/>
              <a:pPr>
                <a:defRPr/>
              </a:pPr>
              <a:t>20.06.2018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741924D-89D1-481A-BD59-E1EF4C66958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1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4.jpe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0"/>
            <a:ext cx="8501122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54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54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5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«Экологический туризм как средство всестороннего развития личности дошкольников»</a:t>
            </a:r>
            <a:endParaRPr lang="ru-RU" sz="5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11" descr="G:\анимашки про туризм и спорт\смайлы\i (10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932528" y="5000636"/>
            <a:ext cx="1743177" cy="1643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1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5780" y="214290"/>
            <a:ext cx="2451708" cy="16430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89" name="Rectangle 2"/>
          <p:cNvSpPr>
            <a:spLocks noGrp="1"/>
          </p:cNvSpPr>
          <p:nvPr>
            <p:ph type="title"/>
          </p:nvPr>
        </p:nvSpPr>
        <p:spPr>
          <a:xfrm>
            <a:off x="611188" y="285728"/>
            <a:ext cx="8229600" cy="550885"/>
          </a:xfrm>
        </p:spPr>
        <p:txBody>
          <a:bodyPr/>
          <a:lstStyle/>
          <a:p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Очень важно</a:t>
            </a:r>
          </a:p>
        </p:txBody>
      </p:sp>
      <p:sp>
        <p:nvSpPr>
          <p:cNvPr id="63490" name="Rectangle 3"/>
          <p:cNvSpPr>
            <a:spLocks noGrp="1"/>
          </p:cNvSpPr>
          <p:nvPr>
            <p:ph type="body" idx="1"/>
          </p:nvPr>
        </p:nvSpPr>
        <p:spPr>
          <a:xfrm>
            <a:off x="0" y="692150"/>
            <a:ext cx="9144000" cy="6165850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ru-RU" sz="24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   совершенствовать естественные виды движений, развивать выносливость как основу физической подготовки ребенка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24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 eaLnBrk="1" hangingPunct="1"/>
            <a:endParaRPr lang="ru-RU" dirty="0" smtClean="0"/>
          </a:p>
          <a:p>
            <a:endParaRPr lang="ru-RU" dirty="0" smtClean="0"/>
          </a:p>
        </p:txBody>
      </p:sp>
      <p:pic>
        <p:nvPicPr>
          <p:cNvPr id="63491" name="Picture 10" descr="SAM_123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4189950"/>
            <a:ext cx="4000528" cy="25252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3492" name="Picture 1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14612" y="1714488"/>
            <a:ext cx="3919388" cy="2286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3493" name="Picture 1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929190" y="4181561"/>
            <a:ext cx="3857652" cy="25158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0"/>
            <a:ext cx="8401080" cy="1571612"/>
          </a:xfrm>
        </p:spPr>
        <p:txBody>
          <a:bodyPr/>
          <a:lstStyle/>
          <a:p>
            <a:pPr algn="just"/>
            <a:r>
              <a:rPr lang="ru-RU" sz="24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Игры, проведенные на свежем воздухе,  закаливают организм, повышают иммунитет ребенка</a:t>
            </a:r>
            <a:r>
              <a:rPr lang="ru-RU" b="1" dirty="0" smtClean="0">
                <a:solidFill>
                  <a:srgbClr val="00B050"/>
                </a:solidFill>
              </a:rPr>
              <a:t>.</a:t>
            </a:r>
            <a:endParaRPr lang="ru-RU" dirty="0">
              <a:solidFill>
                <a:srgbClr val="00B050"/>
              </a:solidFill>
            </a:endParaRPr>
          </a:p>
        </p:txBody>
      </p:sp>
      <p:pic>
        <p:nvPicPr>
          <p:cNvPr id="4" name="Picture 7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285852" y="1428737"/>
            <a:ext cx="2928958" cy="25717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83324" y="1428736"/>
            <a:ext cx="3179610" cy="2500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9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000364" y="4214818"/>
            <a:ext cx="3995738" cy="2484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57166"/>
            <a:ext cx="8229600" cy="1060472"/>
          </a:xfrm>
        </p:spPr>
        <p:txBody>
          <a:bodyPr/>
          <a:lstStyle/>
          <a:p>
            <a:pPr algn="l"/>
            <a:r>
              <a:rPr lang="ru-RU" sz="2400" b="1" dirty="0" smtClean="0">
                <a:solidFill>
                  <a:schemeClr val="accent2"/>
                </a:solidFill>
                <a:latin typeface="Times New Roman" pitchFamily="18" charset="0"/>
              </a:rPr>
              <a:t/>
            </a:r>
            <a:br>
              <a:rPr lang="ru-RU" sz="2400" b="1" dirty="0" smtClean="0">
                <a:solidFill>
                  <a:schemeClr val="accent2"/>
                </a:solidFill>
                <a:latin typeface="Times New Roman" pitchFamily="18" charset="0"/>
              </a:rPr>
            </a:br>
            <a:r>
              <a:rPr lang="ru-RU" sz="2400" b="1" dirty="0" smtClean="0">
                <a:solidFill>
                  <a:schemeClr val="accent2"/>
                </a:solidFill>
                <a:latin typeface="Times New Roman" pitchFamily="18" charset="0"/>
              </a:rPr>
              <a:t/>
            </a:r>
            <a:br>
              <a:rPr lang="ru-RU" sz="2400" b="1" dirty="0" smtClean="0">
                <a:solidFill>
                  <a:schemeClr val="accent2"/>
                </a:solidFill>
                <a:latin typeface="Times New Roman" pitchFamily="18" charset="0"/>
              </a:rPr>
            </a:br>
            <a:r>
              <a:rPr lang="ru-RU" sz="2400" b="1" dirty="0" smtClean="0">
                <a:solidFill>
                  <a:srgbClr val="00B050"/>
                </a:solidFill>
                <a:latin typeface="Times New Roman" pitchFamily="18" charset="0"/>
              </a:rPr>
              <a:t>Учимся пользоваться компасом и находить географические направления</a:t>
            </a:r>
            <a:r>
              <a:rPr lang="ru-RU" b="1" dirty="0" smtClean="0">
                <a:solidFill>
                  <a:srgbClr val="00B050"/>
                </a:solidFill>
                <a:latin typeface="Times New Roman" pitchFamily="18" charset="0"/>
              </a:rPr>
              <a:t/>
            </a:r>
            <a:br>
              <a:rPr lang="ru-RU" b="1" dirty="0" smtClean="0">
                <a:solidFill>
                  <a:srgbClr val="00B050"/>
                </a:solidFill>
                <a:latin typeface="Times New Roman" pitchFamily="18" charset="0"/>
              </a:rPr>
            </a:br>
            <a:endParaRPr lang="ru-RU" dirty="0">
              <a:solidFill>
                <a:srgbClr val="00B050"/>
              </a:solidFill>
            </a:endParaRPr>
          </a:p>
        </p:txBody>
      </p:sp>
      <p:pic>
        <p:nvPicPr>
          <p:cNvPr id="4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57158" y="1359051"/>
            <a:ext cx="3286148" cy="31349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29190" y="1071546"/>
            <a:ext cx="3643338" cy="28636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857620" y="4076700"/>
            <a:ext cx="4000528" cy="25670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1203348"/>
          </a:xfrm>
        </p:spPr>
        <p:txBody>
          <a:bodyPr/>
          <a:lstStyle/>
          <a:p>
            <a:pPr algn="l"/>
            <a:r>
              <a:rPr lang="ru-RU" sz="2400" b="1" dirty="0" smtClean="0">
                <a:solidFill>
                  <a:schemeClr val="accent2"/>
                </a:solidFill>
                <a:latin typeface="Times New Roman" pitchFamily="18" charset="0"/>
              </a:rPr>
              <a:t/>
            </a:r>
            <a:br>
              <a:rPr lang="ru-RU" sz="2400" b="1" dirty="0" smtClean="0">
                <a:solidFill>
                  <a:schemeClr val="accent2"/>
                </a:solidFill>
                <a:latin typeface="Times New Roman" pitchFamily="18" charset="0"/>
              </a:rPr>
            </a:br>
            <a:r>
              <a:rPr lang="ru-RU" sz="2400" b="1" dirty="0" smtClean="0">
                <a:solidFill>
                  <a:srgbClr val="00B050"/>
                </a:solidFill>
                <a:latin typeface="Times New Roman" pitchFamily="18" charset="0"/>
              </a:rPr>
              <a:t>«Отдадим шар Земной детям…»</a:t>
            </a:r>
            <a:br>
              <a:rPr lang="ru-RU" sz="2400" b="1" dirty="0" smtClean="0">
                <a:solidFill>
                  <a:srgbClr val="00B050"/>
                </a:solidFill>
                <a:latin typeface="Times New Roman" pitchFamily="18" charset="0"/>
              </a:rPr>
            </a:br>
            <a:r>
              <a:rPr lang="ru-RU" sz="2400" b="1" dirty="0" smtClean="0">
                <a:solidFill>
                  <a:srgbClr val="00B050"/>
                </a:solidFill>
                <a:latin typeface="Times New Roman" pitchFamily="18" charset="0"/>
              </a:rPr>
              <a:t>Увлечь их уникальностью нашей планеты и стремлением ее беречь</a:t>
            </a:r>
            <a:r>
              <a:rPr lang="ru-RU" sz="2400" b="1" dirty="0" smtClean="0">
                <a:solidFill>
                  <a:schemeClr val="accent2"/>
                </a:solidFill>
                <a:latin typeface="Times New Roman" pitchFamily="18" charset="0"/>
              </a:rPr>
              <a:t/>
            </a:r>
            <a:br>
              <a:rPr lang="ru-RU" sz="2400" b="1" dirty="0" smtClean="0">
                <a:solidFill>
                  <a:schemeClr val="accent2"/>
                </a:solidFill>
                <a:latin typeface="Times New Roman" pitchFamily="18" charset="0"/>
              </a:rPr>
            </a:br>
            <a:endParaRPr lang="ru-RU" sz="2400" dirty="0"/>
          </a:p>
        </p:txBody>
      </p:sp>
      <p:pic>
        <p:nvPicPr>
          <p:cNvPr id="5" name="Picture 5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85720" y="2071678"/>
            <a:ext cx="4500594" cy="3286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628" y="1762724"/>
            <a:ext cx="3901883" cy="42380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b="1" dirty="0" smtClean="0">
                <a:solidFill>
                  <a:srgbClr val="00B050"/>
                </a:solidFill>
                <a:latin typeface="Times New Roman" pitchFamily="18" charset="0"/>
              </a:rPr>
              <a:t>Знакомимся с содержанием аптечки и с лупой</a:t>
            </a:r>
            <a:br>
              <a:rPr lang="ru-RU" sz="2400" b="1" dirty="0" smtClean="0">
                <a:solidFill>
                  <a:srgbClr val="00B050"/>
                </a:solidFill>
                <a:latin typeface="Times New Roman" pitchFamily="18" charset="0"/>
              </a:rPr>
            </a:br>
            <a:endParaRPr lang="ru-RU" sz="2400" dirty="0">
              <a:solidFill>
                <a:srgbClr val="00B050"/>
              </a:solidFill>
            </a:endParaRPr>
          </a:p>
        </p:txBody>
      </p:sp>
      <p:pic>
        <p:nvPicPr>
          <p:cNvPr id="4" name="Picture 6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14282" y="1142984"/>
            <a:ext cx="4143404" cy="3875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00562" y="2035610"/>
            <a:ext cx="4429156" cy="40201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857232"/>
            <a:ext cx="8715436" cy="1000132"/>
          </a:xfrm>
        </p:spPr>
        <p:txBody>
          <a:bodyPr/>
          <a:lstStyle/>
          <a:p>
            <a:pPr algn="just"/>
            <a:r>
              <a:rPr lang="ru-RU" sz="24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Ребенок дошкольного возраста должен ежедневно находиться на свежем воздухе не менее 3 часов в день. «День, проведенный ребенком без прогулки, потерян для его здоровья»  /Г.А.Сперанский/</a:t>
            </a:r>
            <a:endParaRPr lang="ru-RU" sz="2400" dirty="0">
              <a:solidFill>
                <a:srgbClr val="00B050"/>
              </a:solidFill>
            </a:endParaRPr>
          </a:p>
        </p:txBody>
      </p:sp>
      <p:pic>
        <p:nvPicPr>
          <p:cNvPr id="4" name="Picture 10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738076" y="2571744"/>
            <a:ext cx="5691444" cy="39025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09" name="Прямоугольник 1"/>
          <p:cNvSpPr>
            <a:spLocks noChangeArrowheads="1"/>
          </p:cNvSpPr>
          <p:nvPr/>
        </p:nvSpPr>
        <p:spPr bwMode="auto">
          <a:xfrm>
            <a:off x="214282" y="357166"/>
            <a:ext cx="8715436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/>
            <a:r>
              <a:rPr lang="ru-RU" sz="24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На туристических экскурсиях, прогулках дети приобщаются к удивительному миру </a:t>
            </a:r>
            <a:r>
              <a:rPr lang="ru-RU" sz="24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природы. Природа </a:t>
            </a:r>
            <a:r>
              <a:rPr lang="ru-RU" sz="24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воздействует на ребенка своей новизной, разнообразием, вызывает восторг, удивление, желание проникнуть в ее тайны. </a:t>
            </a:r>
          </a:p>
        </p:txBody>
      </p:sp>
      <p:pic>
        <p:nvPicPr>
          <p:cNvPr id="68611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68538" y="2380656"/>
            <a:ext cx="4732354" cy="3551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7158" y="500042"/>
            <a:ext cx="8429684" cy="14219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ru-RU" sz="2400" b="1" dirty="0" smtClean="0">
                <a:solidFill>
                  <a:srgbClr val="00B050"/>
                </a:solidFill>
                <a:latin typeface="Times New Roman" pitchFamily="18" charset="0"/>
              </a:rPr>
              <a:t>С помощью взрослых дети узнают о лечебных свойствах растений родного края, участвуют в сборе лекарственных трав.</a:t>
            </a:r>
          </a:p>
          <a:p>
            <a:pPr>
              <a:lnSpc>
                <a:spcPct val="90000"/>
              </a:lnSpc>
            </a:pPr>
            <a:endParaRPr lang="ru-RU" sz="2400" b="1" dirty="0" smtClean="0">
              <a:solidFill>
                <a:srgbClr val="00B050"/>
              </a:solidFill>
              <a:latin typeface="Times New Roman" pitchFamily="18" charset="0"/>
            </a:endParaRPr>
          </a:p>
        </p:txBody>
      </p:sp>
      <p:pic>
        <p:nvPicPr>
          <p:cNvPr id="3" name="Picture 1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85918" y="1785926"/>
            <a:ext cx="5589611" cy="47925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282" y="500042"/>
            <a:ext cx="871543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00B05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На природе дети получают солнечные и воздушные ванны, что благотворно действует на весь организм, повышает тонус нервной системы и увеличивает сопротивляемость организма к простудным заболеваниям.</a:t>
            </a:r>
            <a:endParaRPr lang="ru-RU" sz="2400" dirty="0">
              <a:solidFill>
                <a:srgbClr val="00B050"/>
              </a:solidFill>
            </a:endParaRPr>
          </a:p>
        </p:txBody>
      </p:sp>
      <p:pic>
        <p:nvPicPr>
          <p:cNvPr id="3" name="Picture 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2357430"/>
            <a:ext cx="4197418" cy="3143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0" y="2928934"/>
            <a:ext cx="4337312" cy="32501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3" name="Прямоугольник 1"/>
          <p:cNvSpPr>
            <a:spLocks noChangeArrowheads="1"/>
          </p:cNvSpPr>
          <p:nvPr/>
        </p:nvSpPr>
        <p:spPr bwMode="auto">
          <a:xfrm>
            <a:off x="0" y="0"/>
            <a:ext cx="9144000" cy="71096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sz="2400" b="1" dirty="0">
              <a:solidFill>
                <a:schemeClr val="accent2"/>
              </a:solidFill>
              <a:latin typeface="Times New Roman" pitchFamily="18" charset="0"/>
            </a:endParaRPr>
          </a:p>
          <a:p>
            <a:r>
              <a:rPr lang="ru-RU" sz="2400" b="1" dirty="0">
                <a:solidFill>
                  <a:srgbClr val="00B050"/>
                </a:solidFill>
                <a:latin typeface="Times New Roman" pitchFamily="18" charset="0"/>
              </a:rPr>
              <a:t>Давай пройдёмся медленно по лугу</a:t>
            </a:r>
          </a:p>
          <a:p>
            <a:r>
              <a:rPr lang="ru-RU" sz="2400" b="1" dirty="0">
                <a:solidFill>
                  <a:srgbClr val="00B050"/>
                </a:solidFill>
                <a:latin typeface="Times New Roman" pitchFamily="18" charset="0"/>
              </a:rPr>
              <a:t>И  </a:t>
            </a:r>
            <a:r>
              <a:rPr lang="ru-RU" sz="2400" b="1" i="1" dirty="0">
                <a:solidFill>
                  <a:srgbClr val="00B050"/>
                </a:solidFill>
                <a:latin typeface="Times New Roman" pitchFamily="18" charset="0"/>
              </a:rPr>
              <a:t>«здравствуй» </a:t>
            </a:r>
            <a:r>
              <a:rPr lang="ru-RU" sz="2400" b="1" dirty="0">
                <a:solidFill>
                  <a:srgbClr val="00B050"/>
                </a:solidFill>
                <a:latin typeface="Times New Roman" pitchFamily="18" charset="0"/>
              </a:rPr>
              <a:t>скажем каждому цветку.</a:t>
            </a:r>
          </a:p>
          <a:p>
            <a:r>
              <a:rPr lang="ru-RU" sz="2400" b="1" dirty="0">
                <a:solidFill>
                  <a:srgbClr val="00B050"/>
                </a:solidFill>
                <a:latin typeface="Times New Roman" pitchFamily="18" charset="0"/>
              </a:rPr>
              <a:t>Я должен над цветами наклониться</a:t>
            </a:r>
          </a:p>
          <a:p>
            <a:r>
              <a:rPr lang="ru-RU" sz="2400" b="1" dirty="0">
                <a:solidFill>
                  <a:srgbClr val="00B050"/>
                </a:solidFill>
                <a:latin typeface="Times New Roman" pitchFamily="18" charset="0"/>
              </a:rPr>
              <a:t>Не для того,  чтоб рвать или срезать,</a:t>
            </a:r>
          </a:p>
          <a:p>
            <a:r>
              <a:rPr lang="ru-RU" sz="2400" b="1" dirty="0">
                <a:solidFill>
                  <a:srgbClr val="00B050"/>
                </a:solidFill>
                <a:latin typeface="Times New Roman" pitchFamily="18" charset="0"/>
              </a:rPr>
              <a:t>А  чтоб увидеть добрые их лица</a:t>
            </a:r>
          </a:p>
          <a:p>
            <a:r>
              <a:rPr lang="ru-RU" sz="2400" b="1" dirty="0">
                <a:solidFill>
                  <a:srgbClr val="00B050"/>
                </a:solidFill>
                <a:latin typeface="Times New Roman" pitchFamily="18" charset="0"/>
              </a:rPr>
              <a:t>И доброе лицо им показать.</a:t>
            </a:r>
          </a:p>
          <a:p>
            <a:r>
              <a:rPr lang="ru-RU" sz="2400" b="1" dirty="0">
                <a:solidFill>
                  <a:srgbClr val="00B050"/>
                </a:solidFill>
                <a:latin typeface="Times New Roman" pitchFamily="18" charset="0"/>
              </a:rPr>
              <a:t>                                                 / </a:t>
            </a:r>
            <a:r>
              <a:rPr lang="ru-RU" sz="2400" b="1" dirty="0" err="1">
                <a:solidFill>
                  <a:srgbClr val="00B050"/>
                </a:solidFill>
                <a:latin typeface="Times New Roman" pitchFamily="18" charset="0"/>
              </a:rPr>
              <a:t>Вургун</a:t>
            </a:r>
            <a:r>
              <a:rPr lang="ru-RU" sz="2400" b="1" dirty="0">
                <a:solidFill>
                  <a:srgbClr val="00B050"/>
                </a:solidFill>
                <a:latin typeface="Times New Roman" pitchFamily="18" charset="0"/>
              </a:rPr>
              <a:t>/</a:t>
            </a:r>
          </a:p>
          <a:p>
            <a:r>
              <a:rPr lang="ru-RU" sz="2400" b="1" dirty="0">
                <a:solidFill>
                  <a:srgbClr val="00B050"/>
                </a:solidFill>
                <a:latin typeface="Times New Roman" pitchFamily="18" charset="0"/>
              </a:rPr>
              <a:t>Уронило солнце</a:t>
            </a:r>
          </a:p>
          <a:p>
            <a:r>
              <a:rPr lang="ru-RU" sz="2400" b="1" dirty="0">
                <a:solidFill>
                  <a:srgbClr val="00B050"/>
                </a:solidFill>
                <a:latin typeface="Times New Roman" pitchFamily="18" charset="0"/>
              </a:rPr>
              <a:t>Лучик золотой.</a:t>
            </a:r>
          </a:p>
          <a:p>
            <a:r>
              <a:rPr lang="ru-RU" sz="2400" b="1" dirty="0">
                <a:solidFill>
                  <a:srgbClr val="00B050"/>
                </a:solidFill>
                <a:latin typeface="Times New Roman" pitchFamily="18" charset="0"/>
              </a:rPr>
              <a:t>Вырос одуванчик</a:t>
            </a:r>
          </a:p>
          <a:p>
            <a:r>
              <a:rPr lang="ru-RU" sz="2400" b="1" dirty="0">
                <a:solidFill>
                  <a:srgbClr val="00B050"/>
                </a:solidFill>
                <a:latin typeface="Times New Roman" pitchFamily="18" charset="0"/>
              </a:rPr>
              <a:t>Первый, молодой!</a:t>
            </a:r>
          </a:p>
          <a:p>
            <a:r>
              <a:rPr lang="ru-RU" sz="2400" b="1" dirty="0">
                <a:solidFill>
                  <a:srgbClr val="00B050"/>
                </a:solidFill>
                <a:latin typeface="Times New Roman" pitchFamily="18" charset="0"/>
              </a:rPr>
              <a:t>У него чудесный</a:t>
            </a:r>
          </a:p>
          <a:p>
            <a:r>
              <a:rPr lang="ru-RU" sz="2400" b="1" dirty="0">
                <a:solidFill>
                  <a:srgbClr val="00B050"/>
                </a:solidFill>
                <a:latin typeface="Times New Roman" pitchFamily="18" charset="0"/>
              </a:rPr>
              <a:t>Золотистый цвет,</a:t>
            </a:r>
          </a:p>
          <a:p>
            <a:r>
              <a:rPr lang="ru-RU" sz="2400" b="1" dirty="0">
                <a:solidFill>
                  <a:srgbClr val="00B050"/>
                </a:solidFill>
                <a:latin typeface="Times New Roman" pitchFamily="18" charset="0"/>
              </a:rPr>
              <a:t>Он большого солнца</a:t>
            </a:r>
          </a:p>
          <a:p>
            <a:r>
              <a:rPr lang="ru-RU" sz="2400" b="1" dirty="0">
                <a:solidFill>
                  <a:srgbClr val="00B050"/>
                </a:solidFill>
                <a:latin typeface="Times New Roman" pitchFamily="18" charset="0"/>
              </a:rPr>
              <a:t>Маленький портрет! </a:t>
            </a:r>
          </a:p>
          <a:p>
            <a:r>
              <a:rPr lang="ru-RU" sz="2400" b="1" dirty="0" smtClean="0">
                <a:solidFill>
                  <a:srgbClr val="00B050"/>
                </a:solidFill>
                <a:latin typeface="Times New Roman" pitchFamily="18" charset="0"/>
              </a:rPr>
              <a:t>                       /О</a:t>
            </a:r>
            <a:r>
              <a:rPr lang="ru-RU" sz="2400" b="1" dirty="0">
                <a:solidFill>
                  <a:srgbClr val="00B050"/>
                </a:solidFill>
                <a:latin typeface="Times New Roman" pitchFamily="18" charset="0"/>
              </a:rPr>
              <a:t>. </a:t>
            </a:r>
            <a:r>
              <a:rPr lang="ru-RU" sz="2400" b="1" dirty="0" smtClean="0">
                <a:solidFill>
                  <a:srgbClr val="00B050"/>
                </a:solidFill>
                <a:latin typeface="Times New Roman" pitchFamily="18" charset="0"/>
              </a:rPr>
              <a:t>Высоцкая/</a:t>
            </a:r>
            <a:endParaRPr lang="ru-RU" sz="2400" b="1" dirty="0">
              <a:solidFill>
                <a:srgbClr val="00B050"/>
              </a:solidFill>
              <a:latin typeface="Times New Roman" pitchFamily="18" charset="0"/>
            </a:endParaRPr>
          </a:p>
          <a:p>
            <a:endParaRPr lang="ru-RU" sz="2400" b="1" dirty="0">
              <a:solidFill>
                <a:schemeClr val="accent2"/>
              </a:solidFill>
              <a:latin typeface="Times New Roman" pitchFamily="18" charset="0"/>
            </a:endParaRPr>
          </a:p>
          <a:p>
            <a:endParaRPr lang="ru-RU" sz="2400" b="1" dirty="0">
              <a:solidFill>
                <a:schemeClr val="accent2"/>
              </a:solidFill>
              <a:latin typeface="Times New Roman" pitchFamily="18" charset="0"/>
            </a:endParaRPr>
          </a:p>
        </p:txBody>
      </p:sp>
      <p:pic>
        <p:nvPicPr>
          <p:cNvPr id="69634" name="Picture 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95738" y="2997200"/>
            <a:ext cx="4632325" cy="3262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2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785818"/>
          </a:xfrm>
        </p:spPr>
        <p:txBody>
          <a:bodyPr/>
          <a:lstStyle/>
          <a:p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</a:rPr>
              <a:t>Что такое экологический туризм?</a:t>
            </a:r>
          </a:p>
        </p:txBody>
      </p:sp>
      <p:sp>
        <p:nvSpPr>
          <p:cNvPr id="15362" name="Rectangle 3"/>
          <p:cNvSpPr>
            <a:spLocks noGrp="1"/>
          </p:cNvSpPr>
          <p:nvPr>
            <p:ph type="body" idx="1"/>
          </p:nvPr>
        </p:nvSpPr>
        <p:spPr>
          <a:xfrm>
            <a:off x="214282" y="1285860"/>
            <a:ext cx="8715436" cy="4883153"/>
          </a:xfrm>
        </p:spPr>
        <p:txBody>
          <a:bodyPr/>
          <a:lstStyle/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2400" b="1" dirty="0" smtClean="0">
                <a:solidFill>
                  <a:schemeClr val="accent2"/>
                </a:solidFill>
              </a:rPr>
              <a:t>     </a:t>
            </a:r>
            <a:r>
              <a:rPr lang="ru-RU" sz="2400" b="1" dirty="0" smtClean="0">
                <a:solidFill>
                  <a:srgbClr val="00B050"/>
                </a:solidFill>
                <a:latin typeface="Times New Roman" pitchFamily="18" charset="0"/>
              </a:rPr>
              <a:t>Экологический туризм - это экскурсии и прогулки за пределы детского сада, их можно проводить уже с детьми 3-4 лет. Туристическая экскурсия, прогулка – формы организации туристической деятельности, предполагающая кратковременное (1-2,5 часов) пребывания в природных условиях и овладение некоторыми элементарными туристическими навыками.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2400" b="1" dirty="0" smtClean="0">
                <a:solidFill>
                  <a:srgbClr val="00B050"/>
                </a:solidFill>
                <a:latin typeface="Times New Roman" pitchFamily="18" charset="0"/>
              </a:rPr>
              <a:t>    Таким образом, туристическая экскурсия,  прогулка являются вполне приемлемой формой организации деятельности детей в детском саду.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2400" b="1" dirty="0" smtClean="0">
                <a:solidFill>
                  <a:srgbClr val="00B050"/>
                </a:solidFill>
                <a:latin typeface="Times New Roman" pitchFamily="18" charset="0"/>
              </a:rPr>
              <a:t>     Прежде всего, туристические экскурсии,  прогулки оказывают ни с чем несравнимый оздоровительный эффект, получаемый в результате разнообразной дыхательной активности, а также комплексного воздействия на организм природных факторов: солнца, воздуха, воды.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428604"/>
            <a:ext cx="6858000" cy="30839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buFont typeface="Arial" charset="0"/>
              <a:buNone/>
            </a:pPr>
            <a:r>
              <a:rPr lang="ru-RU" sz="2400" b="1" dirty="0" smtClean="0">
                <a:solidFill>
                  <a:srgbClr val="00B050"/>
                </a:solidFill>
                <a:latin typeface="Times New Roman" pitchFamily="18" charset="0"/>
              </a:rPr>
              <a:t>Одуванчик молодой</a:t>
            </a:r>
          </a:p>
          <a:p>
            <a:pPr>
              <a:lnSpc>
                <a:spcPct val="90000"/>
              </a:lnSpc>
              <a:buFont typeface="Arial" charset="0"/>
              <a:buNone/>
            </a:pPr>
            <a:r>
              <a:rPr lang="ru-RU" sz="2400" b="1" dirty="0" smtClean="0">
                <a:solidFill>
                  <a:srgbClr val="00B050"/>
                </a:solidFill>
                <a:latin typeface="Times New Roman" pitchFamily="18" charset="0"/>
              </a:rPr>
              <a:t> Был,  как солнце золотой,</a:t>
            </a:r>
          </a:p>
          <a:p>
            <a:pPr>
              <a:lnSpc>
                <a:spcPct val="90000"/>
              </a:lnSpc>
              <a:buFont typeface="Arial" charset="0"/>
              <a:buNone/>
            </a:pPr>
            <a:r>
              <a:rPr lang="ru-RU" sz="2400" b="1" dirty="0" smtClean="0">
                <a:solidFill>
                  <a:srgbClr val="00B050"/>
                </a:solidFill>
                <a:latin typeface="Times New Roman" pitchFamily="18" charset="0"/>
              </a:rPr>
              <a:t>Не боялся  никого,</a:t>
            </a:r>
          </a:p>
          <a:p>
            <a:pPr>
              <a:lnSpc>
                <a:spcPct val="90000"/>
              </a:lnSpc>
              <a:buFont typeface="Arial" charset="0"/>
              <a:buNone/>
            </a:pPr>
            <a:r>
              <a:rPr lang="ru-RU" sz="2400" b="1" dirty="0" smtClean="0">
                <a:solidFill>
                  <a:srgbClr val="00B050"/>
                </a:solidFill>
                <a:latin typeface="Times New Roman" pitchFamily="18" charset="0"/>
              </a:rPr>
              <a:t>Даже ветра самого!</a:t>
            </a:r>
          </a:p>
          <a:p>
            <a:pPr>
              <a:lnSpc>
                <a:spcPct val="90000"/>
              </a:lnSpc>
              <a:buFont typeface="Arial" charset="0"/>
              <a:buNone/>
            </a:pPr>
            <a:r>
              <a:rPr lang="ru-RU" sz="2400" b="1" dirty="0" smtClean="0">
                <a:solidFill>
                  <a:srgbClr val="00B050"/>
                </a:solidFill>
                <a:latin typeface="Times New Roman" pitchFamily="18" charset="0"/>
              </a:rPr>
              <a:t>Одуванчик золотой</a:t>
            </a:r>
          </a:p>
          <a:p>
            <a:pPr>
              <a:lnSpc>
                <a:spcPct val="90000"/>
              </a:lnSpc>
              <a:buFont typeface="Arial" charset="0"/>
              <a:buNone/>
            </a:pPr>
            <a:r>
              <a:rPr lang="ru-RU" sz="2400" b="1" dirty="0" smtClean="0">
                <a:solidFill>
                  <a:srgbClr val="00B050"/>
                </a:solidFill>
                <a:latin typeface="Times New Roman" pitchFamily="18" charset="0"/>
              </a:rPr>
              <a:t>Постарел и стал седой.</a:t>
            </a:r>
          </a:p>
          <a:p>
            <a:pPr>
              <a:lnSpc>
                <a:spcPct val="90000"/>
              </a:lnSpc>
              <a:buFont typeface="Arial" charset="0"/>
              <a:buNone/>
            </a:pPr>
            <a:r>
              <a:rPr lang="ru-RU" sz="2400" b="1" dirty="0" smtClean="0">
                <a:solidFill>
                  <a:srgbClr val="00B050"/>
                </a:solidFill>
                <a:latin typeface="Times New Roman" pitchFamily="18" charset="0"/>
              </a:rPr>
              <a:t>А как только поседел,</a:t>
            </a:r>
          </a:p>
          <a:p>
            <a:pPr>
              <a:lnSpc>
                <a:spcPct val="90000"/>
              </a:lnSpc>
              <a:buFont typeface="Arial" charset="0"/>
              <a:buNone/>
            </a:pPr>
            <a:r>
              <a:rPr lang="ru-RU" sz="2400" b="1" dirty="0" smtClean="0">
                <a:solidFill>
                  <a:srgbClr val="00B050"/>
                </a:solidFill>
                <a:latin typeface="Times New Roman" pitchFamily="18" charset="0"/>
              </a:rPr>
              <a:t>Вместе с ветром улетел</a:t>
            </a:r>
          </a:p>
          <a:p>
            <a:pPr>
              <a:lnSpc>
                <a:spcPct val="90000"/>
              </a:lnSpc>
              <a:buFont typeface="Arial" charset="0"/>
              <a:buNone/>
            </a:pPr>
            <a:r>
              <a:rPr lang="ru-RU" sz="2400" b="1" dirty="0" smtClean="0">
                <a:solidFill>
                  <a:srgbClr val="00B050"/>
                </a:solidFill>
                <a:latin typeface="Times New Roman" pitchFamily="18" charset="0"/>
              </a:rPr>
              <a:t>/Александрова/</a:t>
            </a:r>
            <a:endParaRPr lang="ru-RU" b="1" dirty="0" smtClean="0">
              <a:solidFill>
                <a:schemeClr val="accent2"/>
              </a:solidFill>
              <a:latin typeface="Times New Roman" pitchFamily="18" charset="0"/>
            </a:endParaRPr>
          </a:p>
        </p:txBody>
      </p:sp>
      <p:pic>
        <p:nvPicPr>
          <p:cNvPr id="3" name="Picture 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143240" y="3643314"/>
            <a:ext cx="3308593" cy="30962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6" descr="Открыть изображение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14876" y="357173"/>
            <a:ext cx="4071966" cy="32109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1" name="Прямоугольник 1"/>
          <p:cNvSpPr>
            <a:spLocks noChangeArrowheads="1"/>
          </p:cNvSpPr>
          <p:nvPr/>
        </p:nvSpPr>
        <p:spPr bwMode="auto">
          <a:xfrm>
            <a:off x="285720" y="382588"/>
            <a:ext cx="8572560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/>
            <a:r>
              <a:rPr lang="ru-RU" sz="24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Вся последующая после туристических прогулок работа в детском саду должна быть направлена на расширение, углубление и систематизацию знаний, также перенос двигательных навыков и умений на другие виды деятельности. </a:t>
            </a:r>
          </a:p>
        </p:txBody>
      </p:sp>
      <p:pic>
        <p:nvPicPr>
          <p:cNvPr id="71682" name="Picture 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3695" y="2695736"/>
            <a:ext cx="2908107" cy="28764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683" name="Picture 1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143240" y="3565050"/>
            <a:ext cx="2933701" cy="30738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684" name="Picture 1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167438" y="2714619"/>
            <a:ext cx="2767790" cy="29464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282" y="357166"/>
            <a:ext cx="864399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00B050"/>
                </a:solidFill>
                <a:latin typeface="Times New Roman" pitchFamily="18" charset="0"/>
              </a:rPr>
              <a:t>Обязательной составной частью экологического туризма является работа по ознакомлению детей с историей родного края. </a:t>
            </a:r>
            <a:endParaRPr lang="ru-RU" sz="2400" b="1" dirty="0">
              <a:solidFill>
                <a:srgbClr val="00B050"/>
              </a:solidFill>
              <a:latin typeface="Times New Roman" pitchFamily="18" charset="0"/>
            </a:endParaRPr>
          </a:p>
        </p:txBody>
      </p:sp>
      <p:pic>
        <p:nvPicPr>
          <p:cNvPr id="3" name="Picture 1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1571612"/>
            <a:ext cx="2735263" cy="2735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10262" y="2530308"/>
            <a:ext cx="3219060" cy="41134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10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143636" y="1643051"/>
            <a:ext cx="2857520" cy="32657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7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42918"/>
          </a:xfrm>
        </p:spPr>
        <p:txBody>
          <a:bodyPr/>
          <a:lstStyle/>
          <a:p>
            <a:pPr eaLnBrk="1" hangingPunct="1"/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Предполагаемые результаты: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714356"/>
            <a:ext cx="8286808" cy="5929354"/>
          </a:xfrm>
        </p:spPr>
        <p:txBody>
          <a:bodyPr>
            <a:noAutofit/>
          </a:bodyPr>
          <a:lstStyle/>
          <a:p>
            <a:pPr marL="265113" indent="-265113" algn="just" eaLnBrk="1" hangingPunct="1">
              <a:lnSpc>
                <a:spcPct val="90000"/>
              </a:lnSpc>
              <a:buFont typeface="Wingdings 2" pitchFamily="18" charset="2"/>
              <a:buChar char=""/>
            </a:pPr>
            <a:r>
              <a:rPr lang="ru-RU" sz="2800" b="1" dirty="0" smtClean="0">
                <a:solidFill>
                  <a:srgbClr val="00B050"/>
                </a:solidFill>
                <a:latin typeface="Times New Roman" pitchFamily="18" charset="0"/>
              </a:rPr>
              <a:t>укрепление здоровья детей  и воспитание потребности в активном отдыхе всей семьёй;</a:t>
            </a:r>
          </a:p>
          <a:p>
            <a:pPr marL="265113" indent="-265113" algn="just" eaLnBrk="1" hangingPunct="1">
              <a:lnSpc>
                <a:spcPct val="80000"/>
              </a:lnSpc>
              <a:buFont typeface="Wingdings 2" pitchFamily="18" charset="2"/>
              <a:buChar char=""/>
            </a:pPr>
            <a:r>
              <a:rPr lang="ru-RU" sz="28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воспитание у дошкольников любви и уважения  к истории и культуре своего народа.</a:t>
            </a:r>
          </a:p>
          <a:p>
            <a:pPr marL="265113" indent="-265113" algn="just" eaLnBrk="1" hangingPunct="1">
              <a:lnSpc>
                <a:spcPct val="80000"/>
              </a:lnSpc>
              <a:buFont typeface="Wingdings 2" pitchFamily="18" charset="2"/>
              <a:buChar char=""/>
            </a:pPr>
            <a:r>
              <a:rPr lang="ru-RU" sz="28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воспитание заботливого отношения к природе, умение видеть, ценить и преумножать ее красоту и богатство.</a:t>
            </a:r>
            <a:endParaRPr lang="ru-RU" sz="2800" b="1" dirty="0" smtClean="0">
              <a:solidFill>
                <a:srgbClr val="00B050"/>
              </a:solidFill>
              <a:latin typeface="Times New Roman" pitchFamily="18" charset="0"/>
            </a:endParaRPr>
          </a:p>
          <a:p>
            <a:pPr marL="265113" indent="-265113" algn="just" eaLnBrk="1" hangingPunct="1">
              <a:lnSpc>
                <a:spcPct val="90000"/>
              </a:lnSpc>
              <a:buFont typeface="Wingdings 2" pitchFamily="18" charset="2"/>
              <a:buChar char=""/>
            </a:pPr>
            <a:r>
              <a:rPr lang="ru-RU" sz="2800" b="1" dirty="0" smtClean="0">
                <a:solidFill>
                  <a:srgbClr val="00B050"/>
                </a:solidFill>
                <a:latin typeface="Times New Roman" pitchFamily="18" charset="0"/>
              </a:rPr>
              <a:t>формирование сплочённого коллектива детей и доброжелательных отношений между родителями;</a:t>
            </a:r>
          </a:p>
          <a:p>
            <a:pPr marL="265113" indent="-265113" algn="just" eaLnBrk="1" hangingPunct="1">
              <a:lnSpc>
                <a:spcPct val="90000"/>
              </a:lnSpc>
              <a:buFont typeface="Wingdings 2" pitchFamily="18" charset="2"/>
              <a:buChar char=""/>
            </a:pPr>
            <a:r>
              <a:rPr lang="ru-RU" sz="2800" b="1" dirty="0" smtClean="0">
                <a:solidFill>
                  <a:srgbClr val="00B050"/>
                </a:solidFill>
                <a:latin typeface="Times New Roman" pitchFamily="18" charset="0"/>
              </a:rPr>
              <a:t>воспитание  коммуникабельных и активных в общении детей;</a:t>
            </a:r>
          </a:p>
          <a:p>
            <a:pPr marL="265113" indent="-265113" algn="just" eaLnBrk="1" hangingPunct="1">
              <a:lnSpc>
                <a:spcPct val="90000"/>
              </a:lnSpc>
              <a:buFont typeface="Wingdings 2" pitchFamily="18" charset="2"/>
              <a:buChar char=""/>
            </a:pPr>
            <a:r>
              <a:rPr lang="ru-RU" sz="2800" b="1" dirty="0" smtClean="0">
                <a:solidFill>
                  <a:srgbClr val="00B050"/>
                </a:solidFill>
                <a:latin typeface="Times New Roman" pitchFamily="18" charset="0"/>
              </a:rPr>
              <a:t>привлечение родителей к совместному проживанию с детьми мероприятий, встреч, походов, экскурсий.</a:t>
            </a:r>
          </a:p>
          <a:p>
            <a:pPr marL="265113" indent="-265113" algn="just" eaLnBrk="1" hangingPunct="1">
              <a:lnSpc>
                <a:spcPct val="80000"/>
              </a:lnSpc>
              <a:buNone/>
            </a:pPr>
            <a:endParaRPr lang="ru-RU" sz="2800" dirty="0" smtClean="0">
              <a:solidFill>
                <a:srgbClr val="00B050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ransition spd="med">
    <p:fade/>
    <p:sndAc>
      <p:stSnd>
        <p:snd r:embed="rId2" name="arrow.wav"/>
      </p:stSnd>
    </p:sndAc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357166"/>
            <a:ext cx="8229600" cy="428628"/>
          </a:xfrm>
        </p:spPr>
        <p:txBody>
          <a:bodyPr/>
          <a:lstStyle/>
          <a:p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Итоги</a:t>
            </a:r>
            <a:endParaRPr lang="ru-RU" sz="4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071546"/>
            <a:ext cx="8429684" cy="5286412"/>
          </a:xfrm>
        </p:spPr>
        <p:txBody>
          <a:bodyPr/>
          <a:lstStyle/>
          <a:p>
            <a:pPr algn="just">
              <a:buNone/>
            </a:pPr>
            <a:r>
              <a:rPr lang="ru-RU" sz="28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*Итогом реализации  оздоровления старших дошкольников средствами детского туризма явилась положительная динамика общего состояния здоровья детей:  с первой группой здоровья – 12 человек, со второй группой – 16 детей). Детей с третьей группой здоровья и диспансерных детей нет.  Детей часто болеющих нет. </a:t>
            </a:r>
          </a:p>
          <a:p>
            <a:pPr algn="just">
              <a:buNone/>
            </a:pPr>
            <a:r>
              <a:rPr lang="ru-RU" sz="28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*Средняя посещаемость составляла 85%.</a:t>
            </a:r>
          </a:p>
          <a:p>
            <a:pPr algn="just">
              <a:buNone/>
            </a:pPr>
            <a:r>
              <a:rPr lang="ru-RU" sz="28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   (С сентября 2015  по март 2016г.)</a:t>
            </a:r>
          </a:p>
          <a:p>
            <a:pPr algn="just">
              <a:buNone/>
            </a:pPr>
            <a:r>
              <a:rPr lang="ru-RU" sz="28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*Снизился уровень заболеваемости (0,06д/</a:t>
            </a:r>
            <a:r>
              <a:rPr lang="ru-RU" sz="2800" b="1" dirty="0" err="1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sz="28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) </a:t>
            </a:r>
          </a:p>
          <a:p>
            <a:pPr>
              <a:buNone/>
            </a:pPr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42984"/>
            <a:ext cx="8686800" cy="4983179"/>
          </a:xfrm>
        </p:spPr>
        <p:txBody>
          <a:bodyPr/>
          <a:lstStyle/>
          <a:p>
            <a:endParaRPr lang="ru-RU" sz="66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6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Спасибо за внимание</a:t>
            </a:r>
            <a:endParaRPr lang="ru-RU" sz="66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Заголовок 3"/>
          <p:cNvSpPr>
            <a:spLocks noGrp="1"/>
          </p:cNvSpPr>
          <p:nvPr>
            <p:ph type="title"/>
          </p:nvPr>
        </p:nvSpPr>
        <p:spPr>
          <a:xfrm>
            <a:off x="684213" y="857232"/>
            <a:ext cx="8045450" cy="714380"/>
          </a:xfrm>
        </p:spPr>
        <p:txBody>
          <a:bodyPr/>
          <a:lstStyle/>
          <a:p>
            <a:pPr eaLnBrk="1" hangingPunct="1"/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Туристская деятельность дошкольников </a:t>
            </a:r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–</a:t>
            </a:r>
            <a:b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40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362" name="Содержимое 4"/>
          <p:cNvSpPr>
            <a:spLocks noGrp="1"/>
          </p:cNvSpPr>
          <p:nvPr>
            <p:ph idx="1"/>
          </p:nvPr>
        </p:nvSpPr>
        <p:spPr>
          <a:xfrm>
            <a:off x="457200" y="1643049"/>
            <a:ext cx="8043863" cy="4813313"/>
          </a:xfrm>
        </p:spPr>
        <p:txBody>
          <a:bodyPr rtlCol="0">
            <a:normAutofit fontScale="92500" lnSpcReduction="20000"/>
          </a:bodyPr>
          <a:lstStyle/>
          <a:p>
            <a:pPr algn="just" eaLnBrk="1" fontAlgn="auto" hangingPunct="1">
              <a:lnSpc>
                <a:spcPct val="150000"/>
              </a:lnSpc>
              <a:spcAft>
                <a:spcPts val="0"/>
              </a:spcAft>
              <a:buFont typeface="Wingdings 2" pitchFamily="18" charset="2"/>
              <a:buNone/>
              <a:defRPr/>
            </a:pP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>    </a:t>
            </a:r>
            <a:r>
              <a:rPr lang="ru-RU" sz="26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эффективное средство всестороннего развития личности ребенка. </a:t>
            </a:r>
          </a:p>
          <a:p>
            <a:pPr algn="just" eaLnBrk="1" fontAlgn="auto" hangingPunct="1">
              <a:lnSpc>
                <a:spcPct val="150000"/>
              </a:lnSpc>
              <a:spcAft>
                <a:spcPts val="0"/>
              </a:spcAft>
              <a:buFont typeface="Wingdings 2" pitchFamily="18" charset="2"/>
              <a:buNone/>
              <a:defRPr/>
            </a:pPr>
            <a:r>
              <a:rPr lang="ru-RU" sz="26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        Она включает в себя знакомство с окружающим миром, расширяет кругозор детей, способствует воспитанию патриотических чувств и положительных черт характера, развитию физических качеств и потребности в активном отдыхе.</a:t>
            </a:r>
          </a:p>
          <a:p>
            <a:pPr algn="ctr" eaLnBrk="1" fontAlgn="auto" hangingPunct="1">
              <a:lnSpc>
                <a:spcPct val="150000"/>
              </a:lnSpc>
              <a:spcAft>
                <a:spcPts val="0"/>
              </a:spcAft>
              <a:buFont typeface="Wingdings 2" pitchFamily="18" charset="2"/>
              <a:buNone/>
              <a:defRPr/>
            </a:pPr>
            <a:r>
              <a:rPr lang="ru-RU" sz="26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   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 smtClean="0"/>
          </a:p>
        </p:txBody>
      </p:sp>
    </p:spTree>
  </p:cSld>
  <p:clrMapOvr>
    <a:masterClrMapping/>
  </p:clrMapOvr>
  <p:transition spd="med">
    <p:fade/>
    <p:sndAc>
      <p:stSnd>
        <p:snd r:embed="rId2" name="arrow.wav"/>
      </p:stSnd>
    </p:sndAc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/>
        </p:nvGraphicFramePr>
        <p:xfrm>
          <a:off x="214282" y="0"/>
          <a:ext cx="8620164" cy="62865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 spd="med">
    <p:fade/>
    <p:sndAc>
      <p:stSnd>
        <p:snd r:embed="rId2" name="arrow.wav"/>
      </p:stSnd>
    </p:sndAc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2"/>
          <p:cNvSpPr>
            <a:spLocks noGrp="1"/>
          </p:cNvSpPr>
          <p:nvPr>
            <p:ph type="title"/>
          </p:nvPr>
        </p:nvSpPr>
        <p:spPr>
          <a:xfrm>
            <a:off x="0" y="214290"/>
            <a:ext cx="9144000" cy="693760"/>
          </a:xfrm>
        </p:spPr>
        <p:txBody>
          <a:bodyPr/>
          <a:lstStyle/>
          <a:p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Цели туристской деятельности:</a:t>
            </a:r>
          </a:p>
        </p:txBody>
      </p:sp>
      <p:sp>
        <p:nvSpPr>
          <p:cNvPr id="93187" name="Rectangle 3"/>
          <p:cNvSpPr>
            <a:spLocks noGrp="1"/>
          </p:cNvSpPr>
          <p:nvPr>
            <p:ph type="body" idx="1"/>
          </p:nvPr>
        </p:nvSpPr>
        <p:spPr>
          <a:xfrm>
            <a:off x="0" y="1052513"/>
            <a:ext cx="9144000" cy="5805487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sz="2400" dirty="0" smtClean="0">
                <a:solidFill>
                  <a:srgbClr val="00B050"/>
                </a:solidFill>
                <a:latin typeface="Times New Roman" pitchFamily="18" charset="0"/>
              </a:rPr>
              <a:t>-</a:t>
            </a:r>
            <a:r>
              <a:rPr lang="ru-RU" sz="2400" b="1" dirty="0" smtClean="0">
                <a:solidFill>
                  <a:srgbClr val="00B050"/>
                </a:solidFill>
                <a:latin typeface="Times New Roman" pitchFamily="18" charset="0"/>
              </a:rPr>
              <a:t> оздоровительные (закалка, получение запаса бодрости и работоспособности, эмоционально-психическое оздоровление);</a:t>
            </a:r>
          </a:p>
          <a:p>
            <a:pPr>
              <a:lnSpc>
                <a:spcPct val="80000"/>
              </a:lnSpc>
            </a:pPr>
            <a:r>
              <a:rPr lang="ru-RU" sz="2400" b="1" dirty="0" smtClean="0">
                <a:solidFill>
                  <a:srgbClr val="00B050"/>
                </a:solidFill>
                <a:latin typeface="Times New Roman" pitchFamily="18" charset="0"/>
              </a:rPr>
              <a:t>- спортивно-тренировочные (физическая тренировка, обучение преодолению естественных препятствий, ориентированию на местности, также действий в экстремальных ситуациях);</a:t>
            </a:r>
          </a:p>
          <a:p>
            <a:pPr>
              <a:lnSpc>
                <a:spcPct val="80000"/>
              </a:lnSpc>
            </a:pPr>
            <a:r>
              <a:rPr lang="ru-RU" sz="2400" b="1" dirty="0" smtClean="0">
                <a:solidFill>
                  <a:srgbClr val="00B050"/>
                </a:solidFill>
                <a:latin typeface="Times New Roman" pitchFamily="18" charset="0"/>
              </a:rPr>
              <a:t>- познавательные (изучение родного края, знакомство с его историческими и природными достопримечательностями);</a:t>
            </a:r>
          </a:p>
          <a:p>
            <a:pPr>
              <a:lnSpc>
                <a:spcPct val="80000"/>
              </a:lnSpc>
            </a:pPr>
            <a:r>
              <a:rPr lang="ru-RU" sz="2400" b="1" dirty="0" smtClean="0">
                <a:solidFill>
                  <a:srgbClr val="00B050"/>
                </a:solidFill>
                <a:latin typeface="Times New Roman" pitchFamily="18" charset="0"/>
              </a:rPr>
              <a:t>- развлекательные (игры, соревнования, конкурсы знатоков природы, походных песен и т.п.);</a:t>
            </a:r>
          </a:p>
          <a:p>
            <a:pPr>
              <a:lnSpc>
                <a:spcPct val="80000"/>
              </a:lnSpc>
            </a:pPr>
            <a:r>
              <a:rPr lang="ru-RU" sz="2400" b="1" dirty="0" smtClean="0">
                <a:solidFill>
                  <a:srgbClr val="00B050"/>
                </a:solidFill>
                <a:latin typeface="Times New Roman" pitchFamily="18" charset="0"/>
              </a:rPr>
              <a:t>-  практические (сбор грибов, ягод, орехов, лекарственных трав);</a:t>
            </a:r>
          </a:p>
          <a:p>
            <a:pPr>
              <a:lnSpc>
                <a:spcPct val="80000"/>
              </a:lnSpc>
            </a:pPr>
            <a:r>
              <a:rPr lang="ru-RU" sz="2400" b="1" dirty="0" smtClean="0">
                <a:solidFill>
                  <a:srgbClr val="00B050"/>
                </a:solidFill>
                <a:latin typeface="Times New Roman" pitchFamily="18" charset="0"/>
              </a:rPr>
              <a:t>- эстетические (художественно-творческая деятельность на природе: рисование, сочинительство и т.п., общение с друзьями).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214422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Образовательные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задачи: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1000108"/>
            <a:ext cx="8786874" cy="5072097"/>
          </a:xfrm>
        </p:spPr>
        <p:txBody>
          <a:bodyPr/>
          <a:lstStyle/>
          <a:p>
            <a:pPr marL="265113" indent="-265113" algn="just" eaLnBrk="1" hangingPunct="1"/>
            <a:r>
              <a:rPr lang="ru-RU" sz="2400" b="1" dirty="0" smtClean="0">
                <a:solidFill>
                  <a:srgbClr val="00B050"/>
                </a:solidFill>
                <a:latin typeface="Times New Roman" pitchFamily="18" charset="0"/>
              </a:rPr>
              <a:t> Изучать родной край, знакомить с его историческими и природными достопримечательностями</a:t>
            </a:r>
          </a:p>
        </p:txBody>
      </p:sp>
      <p:pic>
        <p:nvPicPr>
          <p:cNvPr id="4" name="Picture 2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2214554"/>
            <a:ext cx="4014666" cy="3786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1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92226" y="2214554"/>
            <a:ext cx="4266053" cy="3714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74638"/>
            <a:ext cx="8643998" cy="365442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4429132"/>
            <a:ext cx="8715436" cy="1785950"/>
          </a:xfrm>
        </p:spPr>
        <p:txBody>
          <a:bodyPr/>
          <a:lstStyle/>
          <a:p>
            <a:pPr marL="265113" indent="-265113" algn="just" eaLnBrk="1" hangingPunct="1"/>
            <a:r>
              <a:rPr lang="ru-RU" sz="24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Проводить экологические проекты - акции.</a:t>
            </a:r>
          </a:p>
          <a:p>
            <a:pPr marL="265113" indent="-265113" algn="just" eaLnBrk="1" hangingPunct="1"/>
            <a:r>
              <a:rPr lang="ru-RU" sz="24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Учить ориентироваться на незнакомой местности, пользуясь картой , схемой.</a:t>
            </a:r>
          </a:p>
        </p:txBody>
      </p:sp>
      <p:pic>
        <p:nvPicPr>
          <p:cNvPr id="4" name="Picture 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14876" y="808602"/>
            <a:ext cx="3929090" cy="30490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2083" y="857232"/>
            <a:ext cx="3822728" cy="2857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Развивающие задачи:</a:t>
            </a:r>
            <a:endParaRPr lang="ru-RU" dirty="0"/>
          </a:p>
        </p:txBody>
      </p:sp>
      <p:pic>
        <p:nvPicPr>
          <p:cNvPr id="4" name="Picture 10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00034" y="1571612"/>
            <a:ext cx="4492624" cy="44109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5072066" y="1928802"/>
            <a:ext cx="3786214" cy="43717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65113" indent="-265113" algn="just" eaLnBrk="1" hangingPunct="1">
              <a:lnSpc>
                <a:spcPct val="80000"/>
              </a:lnSpc>
              <a:buFont typeface="Wingdings 2" pitchFamily="18" charset="2"/>
              <a:buChar char=""/>
            </a:pPr>
            <a:r>
              <a:rPr lang="ru-RU" sz="24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Развивать у детей познавательную активность.</a:t>
            </a:r>
          </a:p>
          <a:p>
            <a:pPr marL="265113" indent="-265113" algn="just" eaLnBrk="1" hangingPunct="1">
              <a:lnSpc>
                <a:spcPct val="80000"/>
              </a:lnSpc>
              <a:buFont typeface="Wingdings 2" pitchFamily="18" charset="2"/>
              <a:buChar char=""/>
            </a:pPr>
            <a:r>
              <a:rPr lang="ru-RU" sz="24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Развивать чувство товарищества и коллективизма.</a:t>
            </a:r>
          </a:p>
          <a:p>
            <a:pPr marL="265113" indent="-265113" algn="just" eaLnBrk="1" hangingPunct="1">
              <a:lnSpc>
                <a:spcPct val="80000"/>
              </a:lnSpc>
              <a:buFont typeface="Wingdings 2" pitchFamily="18" charset="2"/>
              <a:buChar char=""/>
            </a:pPr>
            <a:r>
              <a:rPr lang="ru-RU" sz="24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Развивать физические качества, совершенствовать основные виды движений.</a:t>
            </a:r>
          </a:p>
          <a:p>
            <a:pPr marL="265113" indent="-265113" algn="just" eaLnBrk="1" hangingPunct="1">
              <a:lnSpc>
                <a:spcPct val="80000"/>
              </a:lnSpc>
              <a:buFont typeface="Wingdings 2" pitchFamily="18" charset="2"/>
              <a:buChar char=""/>
            </a:pPr>
            <a:r>
              <a:rPr lang="ru-RU" sz="24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Укреплять здоровье детей.</a:t>
            </a:r>
          </a:p>
          <a:p>
            <a:pPr marL="265113" indent="-265113" algn="just" eaLnBrk="1" hangingPunct="1">
              <a:lnSpc>
                <a:spcPct val="80000"/>
              </a:lnSpc>
              <a:buFont typeface="Wingdings 2" pitchFamily="18" charset="2"/>
              <a:buNone/>
            </a:pPr>
            <a:r>
              <a:rPr lang="ru-RU" sz="24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1" name="Заголовок 4"/>
          <p:cNvSpPr>
            <a:spLocks noGrp="1"/>
          </p:cNvSpPr>
          <p:nvPr>
            <p:ph type="title"/>
          </p:nvPr>
        </p:nvSpPr>
        <p:spPr>
          <a:xfrm>
            <a:off x="457200" y="320675"/>
            <a:ext cx="8043863" cy="608013"/>
          </a:xfrm>
        </p:spPr>
        <p:txBody>
          <a:bodyPr/>
          <a:lstStyle/>
          <a:p>
            <a:pPr eaLnBrk="1" hangingPunct="1"/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Воспитательные задачи:</a:t>
            </a:r>
          </a:p>
        </p:txBody>
      </p:sp>
      <p:sp>
        <p:nvSpPr>
          <p:cNvPr id="61442" name="Содержимое 5"/>
          <p:cNvSpPr>
            <a:spLocks noGrp="1"/>
          </p:cNvSpPr>
          <p:nvPr>
            <p:ph idx="1"/>
          </p:nvPr>
        </p:nvSpPr>
        <p:spPr>
          <a:xfrm>
            <a:off x="214282" y="1142984"/>
            <a:ext cx="4500594" cy="5481654"/>
          </a:xfrm>
        </p:spPr>
        <p:txBody>
          <a:bodyPr/>
          <a:lstStyle/>
          <a:p>
            <a:pPr marL="265113" indent="-265113" eaLnBrk="1" hangingPunct="1">
              <a:lnSpc>
                <a:spcPct val="80000"/>
              </a:lnSpc>
              <a:buNone/>
            </a:pPr>
            <a:r>
              <a:rPr lang="ru-RU" sz="24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Воспитывать у дошкольников любовь и уважение  к истории и культуре своего народа.</a:t>
            </a:r>
          </a:p>
          <a:p>
            <a:pPr marL="265113" indent="-265113" eaLnBrk="1" hangingPunct="1">
              <a:lnSpc>
                <a:spcPct val="80000"/>
              </a:lnSpc>
              <a:buNone/>
            </a:pPr>
            <a:r>
              <a:rPr lang="ru-RU" sz="24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Воспитывать заботливое отношение к природе, умение видеть, ценить и преумножать ее красоту и богатство.</a:t>
            </a:r>
          </a:p>
          <a:p>
            <a:pPr marL="265113" indent="-265113" eaLnBrk="1" hangingPunct="1">
              <a:lnSpc>
                <a:spcPct val="80000"/>
              </a:lnSpc>
              <a:buNone/>
            </a:pPr>
            <a:r>
              <a:rPr lang="ru-RU" sz="24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Воспитывать в дошкольниках желание жить под девизом </a:t>
            </a:r>
          </a:p>
          <a:p>
            <a:pPr marL="265113" indent="-265113" eaLnBrk="1" hangingPunct="1">
              <a:lnSpc>
                <a:spcPct val="80000"/>
              </a:lnSpc>
              <a:buFont typeface="Wingdings 2" pitchFamily="18" charset="2"/>
              <a:buNone/>
            </a:pPr>
            <a:r>
              <a:rPr lang="ru-RU" sz="24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«В здоровом теле - здоровый дух».</a:t>
            </a:r>
          </a:p>
          <a:p>
            <a:pPr marL="265113" indent="-265113" eaLnBrk="1" hangingPunct="1">
              <a:lnSpc>
                <a:spcPct val="80000"/>
              </a:lnSpc>
              <a:buNone/>
            </a:pPr>
            <a:r>
              <a:rPr lang="ru-RU" sz="24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Воспитывать волевые качества, умение  преодолевать препятствия и трудности.</a:t>
            </a:r>
          </a:p>
        </p:txBody>
      </p:sp>
      <p:pic>
        <p:nvPicPr>
          <p:cNvPr id="61443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0" y="1857364"/>
            <a:ext cx="4286280" cy="3500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fade/>
    <p:sndAc>
      <p:stSnd>
        <p:snd r:embed="rId2" name="arrow.wav"/>
      </p:stSnd>
    </p:sndAc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2148</TotalTime>
  <Words>675</Words>
  <Application>Microsoft Office PowerPoint</Application>
  <PresentationFormat>Экран (4:3)</PresentationFormat>
  <Paragraphs>97</Paragraphs>
  <Slides>25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Тема Office</vt:lpstr>
      <vt:lpstr>Слайд 1</vt:lpstr>
      <vt:lpstr>Что такое экологический туризм?</vt:lpstr>
      <vt:lpstr>Туристская деятельность дошкольников – </vt:lpstr>
      <vt:lpstr>Слайд 4</vt:lpstr>
      <vt:lpstr>Цели туристской деятельности:</vt:lpstr>
      <vt:lpstr>Образовательные задачи:</vt:lpstr>
      <vt:lpstr>Слайд 7</vt:lpstr>
      <vt:lpstr>Развивающие задачи:</vt:lpstr>
      <vt:lpstr>Воспитательные задачи:</vt:lpstr>
      <vt:lpstr>Очень важно</vt:lpstr>
      <vt:lpstr>Игры, проведенные на свежем воздухе,  закаливают организм, повышают иммунитет ребенка.</vt:lpstr>
      <vt:lpstr>  Учимся пользоваться компасом и находить географические направления </vt:lpstr>
      <vt:lpstr> «Отдадим шар Земной детям…» Увлечь их уникальностью нашей планеты и стремлением ее беречь </vt:lpstr>
      <vt:lpstr>Знакомимся с содержанием аптечки и с лупой </vt:lpstr>
      <vt:lpstr>Ребенок дошкольного возраста должен ежедневно находиться на свежем воздухе не менее 3 часов в день. «День, проведенный ребенком без прогулки, потерян для его здоровья»  /Г.А.Сперанский/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Предполагаемые результаты:</vt:lpstr>
      <vt:lpstr>Итоги</vt:lpstr>
      <vt:lpstr>Слайд 25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Лилия Асякина</dc:creator>
  <cp:lastModifiedBy>Алексей</cp:lastModifiedBy>
  <cp:revision>80</cp:revision>
  <dcterms:created xsi:type="dcterms:W3CDTF">2014-12-20T11:35:43Z</dcterms:created>
  <dcterms:modified xsi:type="dcterms:W3CDTF">2018-06-20T17:59:08Z</dcterms:modified>
</cp:coreProperties>
</file>