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9CE8-5322-4C95-A679-6C0ACB9F33D1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F052-A0DA-4FFA-992F-E93A8B120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9CE8-5322-4C95-A679-6C0ACB9F33D1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F052-A0DA-4FFA-992F-E93A8B120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9CE8-5322-4C95-A679-6C0ACB9F33D1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F052-A0DA-4FFA-992F-E93A8B120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9CE8-5322-4C95-A679-6C0ACB9F33D1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F052-A0DA-4FFA-992F-E93A8B120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9CE8-5322-4C95-A679-6C0ACB9F33D1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F052-A0DA-4FFA-992F-E93A8B120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9CE8-5322-4C95-A679-6C0ACB9F33D1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F052-A0DA-4FFA-992F-E93A8B120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9CE8-5322-4C95-A679-6C0ACB9F33D1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F052-A0DA-4FFA-992F-E93A8B120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9CE8-5322-4C95-A679-6C0ACB9F33D1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F052-A0DA-4FFA-992F-E93A8B120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9CE8-5322-4C95-A679-6C0ACB9F33D1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F052-A0DA-4FFA-992F-E93A8B120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9CE8-5322-4C95-A679-6C0ACB9F33D1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F052-A0DA-4FFA-992F-E93A8B120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39CE8-5322-4C95-A679-6C0ACB9F33D1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F052-A0DA-4FFA-992F-E93A8B120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39CE8-5322-4C95-A679-6C0ACB9F33D1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F052-A0DA-4FFA-992F-E93A8B1201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3.png"/><Relationship Id="rId4" Type="http://schemas.openxmlformats.org/officeDocument/2006/relationships/image" Target="../media/image14.gif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2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1071546"/>
            <a:ext cx="7143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0" smtClean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Геометрические </a:t>
            </a:r>
            <a:r>
              <a:rPr lang="ru-RU" sz="4400" b="1" cap="none" spc="0" smtClean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фигуры.</a:t>
            </a:r>
            <a:endParaRPr lang="ru-RU" sz="4400" b="1" cap="none" spc="0" dirty="0">
              <a:ln w="0"/>
              <a:solidFill>
                <a:srgbClr val="7030A0"/>
              </a:solidFill>
              <a:effectLst>
                <a:reflection blurRad="6350" stA="53000" endA="300" endPos="355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612" y="3857628"/>
            <a:ext cx="57864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Составила воспитатель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Морозова Татьяна Валентиновна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857496"/>
            <a:ext cx="642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Закрепить знания о геометрических фигурах круг, овал, прямоугольник, квадрат.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43306" y="1285860"/>
            <a:ext cx="441762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Спасибо за внимание</a:t>
            </a:r>
            <a:endParaRPr lang="ru-RU" sz="6000" b="1" cap="none" spc="0" dirty="0">
              <a:ln w="0"/>
              <a:solidFill>
                <a:srgbClr val="7030A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7072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76620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69063" y="1122769"/>
            <a:ext cx="4007828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  <a:t>КВАДРАТ</a:t>
            </a:r>
          </a:p>
          <a:p>
            <a:pPr algn="ctr"/>
            <a:r>
              <a:rPr lang="ru-RU" sz="2800" dirty="0" smtClean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  <a:t>Я </a:t>
            </a:r>
            <a:r>
              <a:rPr lang="ru-RU" sz="2800" dirty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  <a:t>фигура – хоть куда,</a:t>
            </a:r>
            <a:br>
              <a:rPr lang="ru-RU" sz="2800" dirty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</a:br>
            <a:r>
              <a:rPr lang="ru-RU" sz="2800" dirty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  <a:t>Очень ровная всегда,</a:t>
            </a:r>
            <a:br>
              <a:rPr lang="ru-RU" sz="2800" dirty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</a:br>
            <a:r>
              <a:rPr lang="ru-RU" sz="2800" dirty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  <a:t>Все углы во мне равны</a:t>
            </a:r>
            <a:br>
              <a:rPr lang="ru-RU" sz="2800" dirty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</a:br>
            <a:r>
              <a:rPr lang="ru-RU" sz="2800" dirty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  <a:t>И четыре стороны.</a:t>
            </a:r>
            <a:br>
              <a:rPr lang="ru-RU" sz="2800" dirty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</a:br>
            <a:r>
              <a:rPr lang="ru-RU" sz="2800" dirty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  <a:t>Кубик – мой любимый брат,</a:t>
            </a:r>
            <a:br>
              <a:rPr lang="ru-RU" sz="2800" dirty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</a:br>
            <a:r>
              <a:rPr lang="ru-RU" sz="2800" dirty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  <a:t>Потому что я квадрат.</a:t>
            </a:r>
          </a:p>
          <a:p>
            <a:pPr algn="ctr"/>
            <a:endParaRPr lang="ru-RU" sz="2800" dirty="0">
              <a:ln w="0"/>
              <a:solidFill>
                <a:srgbClr val="00B05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0496" y="4572008"/>
            <a:ext cx="2071702" cy="19741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252296" y="3756649"/>
            <a:ext cx="3174849" cy="39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9257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76620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43372" y="1285860"/>
            <a:ext cx="3571900" cy="29238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buNone/>
            </a:pPr>
            <a:r>
              <a:rPr lang="ru-RU" sz="1600" b="1" dirty="0">
                <a:ln/>
                <a:solidFill>
                  <a:schemeClr val="accent4"/>
                </a:solidFill>
                <a:latin typeface="Arial Narrow" pitchFamily="34" charset="0"/>
              </a:rPr>
              <a:t> </a:t>
            </a: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ПРЯМОУГОЛЬНИК </a:t>
            </a:r>
          </a:p>
          <a:p>
            <a:pPr>
              <a:buNone/>
            </a:pP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Мой холст – не квадратный, </a:t>
            </a:r>
          </a:p>
          <a:p>
            <a:pPr>
              <a:buNone/>
            </a:pP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Он – прямоугольный! </a:t>
            </a:r>
          </a:p>
          <a:p>
            <a:pPr>
              <a:buNone/>
            </a:pP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На нем нарисую </a:t>
            </a:r>
          </a:p>
          <a:p>
            <a:pPr>
              <a:buNone/>
            </a:pP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Различные формы! </a:t>
            </a:r>
          </a:p>
          <a:p>
            <a:pPr algn="ctr"/>
            <a:endParaRPr lang="ru-RU" sz="1600" b="1" dirty="0">
              <a:ln/>
              <a:solidFill>
                <a:schemeClr val="accent4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1285860"/>
            <a:ext cx="1052349" cy="2613659"/>
          </a:xfrm>
          <a:prstGeom prst="rect">
            <a:avLst/>
          </a:prstGeom>
          <a:solidFill>
            <a:srgbClr val="92D05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3"/>
                <a:tile tx="0" ty="0" sx="100000" sy="100000" flip="none" algn="tl"/>
              </a:blip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2713" y="4027964"/>
            <a:ext cx="2418785" cy="3544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8872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76620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86050" y="1214422"/>
            <a:ext cx="4307589" cy="24929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buNone/>
            </a:pPr>
            <a:r>
              <a: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Narrow" pitchFamily="34" charset="0"/>
              </a:rPr>
              <a:t>ТРЕУГОЛЬНИК </a:t>
            </a:r>
          </a:p>
          <a:p>
            <a:pPr>
              <a:buNone/>
            </a:pPr>
            <a:r>
              <a: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Narrow" pitchFamily="34" charset="0"/>
              </a:rPr>
              <a:t>Я под крышей треугольной </a:t>
            </a:r>
          </a:p>
          <a:p>
            <a:pPr>
              <a:buNone/>
            </a:pPr>
            <a:r>
              <a: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Narrow" pitchFamily="34" charset="0"/>
              </a:rPr>
              <a:t>Спрячусь от дождя. </a:t>
            </a:r>
          </a:p>
          <a:p>
            <a:pPr>
              <a:buNone/>
            </a:pPr>
            <a:r>
              <a: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Narrow" pitchFamily="34" charset="0"/>
              </a:rPr>
              <a:t>Крыша треугольная, </a:t>
            </a:r>
          </a:p>
          <a:p>
            <a:pPr>
              <a:buNone/>
            </a:pPr>
            <a:r>
              <a: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Narrow" pitchFamily="34" charset="0"/>
              </a:rPr>
              <a:t>Спрячь скорей меня! </a:t>
            </a:r>
          </a:p>
          <a:p>
            <a:pPr algn="ctr"/>
            <a:endParaRPr lang="ru-RU" sz="1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7884" y="2357430"/>
            <a:ext cx="1513489" cy="21411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92567" y="3827536"/>
            <a:ext cx="2857500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4943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6620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86116" y="1214422"/>
            <a:ext cx="4007828" cy="27392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ru-RU" sz="2800" dirty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  <a:t>КРУГ </a:t>
            </a:r>
          </a:p>
          <a:p>
            <a:pPr>
              <a:buNone/>
            </a:pPr>
            <a:r>
              <a:rPr lang="ru-RU" sz="2800" dirty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  <a:t>Круглый мяч и солнца диск </a:t>
            </a:r>
          </a:p>
          <a:p>
            <a:pPr>
              <a:buNone/>
            </a:pPr>
            <a:r>
              <a:rPr lang="ru-RU" sz="2800" dirty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  <a:t>Формы круглой тоже! </a:t>
            </a:r>
          </a:p>
          <a:p>
            <a:pPr>
              <a:buNone/>
            </a:pPr>
            <a:r>
              <a:rPr lang="ru-RU" sz="2800" dirty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  <a:t>По поляне мяч катись, </a:t>
            </a:r>
          </a:p>
          <a:p>
            <a:pPr>
              <a:buNone/>
            </a:pPr>
            <a:r>
              <a:rPr lang="ru-RU" sz="2800" dirty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Narrow" pitchFamily="34" charset="0"/>
              </a:rPr>
              <a:t>И круг катиться может! </a:t>
            </a:r>
          </a:p>
          <a:p>
            <a:pPr algn="ctr"/>
            <a:endParaRPr lang="ru-RU" sz="3200" dirty="0">
              <a:ln w="0">
                <a:solidFill>
                  <a:srgbClr val="0070C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7620" y="4000504"/>
            <a:ext cx="2071702" cy="212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0115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144000" cy="76620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25997" y="1091238"/>
            <a:ext cx="3938899" cy="42165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buNone/>
            </a:pP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ОВАЛ </a:t>
            </a:r>
          </a:p>
          <a:p>
            <a:pPr>
              <a:buNone/>
            </a:pP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С высоты кружок упал.</a:t>
            </a:r>
          </a:p>
          <a:p>
            <a:pPr>
              <a:buNone/>
            </a:pP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Он теперь не круг – овал!</a:t>
            </a:r>
          </a:p>
          <a:p>
            <a:pPr>
              <a:buNone/>
            </a:pP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Он овальный, как жучок,</a:t>
            </a:r>
          </a:p>
          <a:p>
            <a:pPr>
              <a:buNone/>
            </a:pP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Он похож на кабачок,</a:t>
            </a:r>
          </a:p>
          <a:p>
            <a:pPr>
              <a:buNone/>
            </a:pP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На  глаза и на картошку,</a:t>
            </a:r>
          </a:p>
          <a:p>
            <a:pPr>
              <a:buNone/>
            </a:pP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А еще похож на ложку,</a:t>
            </a:r>
          </a:p>
          <a:p>
            <a:pPr>
              <a:buNone/>
            </a:pP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На орех и на яйцо,</a:t>
            </a:r>
          </a:p>
          <a:p>
            <a:pPr>
              <a:buNone/>
            </a:pPr>
            <a:r>
              <a:rPr lang="ru-RU" sz="2800" b="1" dirty="0">
                <a:ln/>
                <a:solidFill>
                  <a:schemeClr val="accent4"/>
                </a:solidFill>
                <a:latin typeface="Arial Narrow" pitchFamily="34" charset="0"/>
              </a:rPr>
              <a:t>На овальное лицо!</a:t>
            </a:r>
          </a:p>
          <a:p>
            <a:pPr algn="ctr"/>
            <a:endParaRPr lang="ru-RU" sz="1600" b="1" dirty="0">
              <a:ln/>
              <a:solidFill>
                <a:schemeClr val="accent4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72330" y="1714488"/>
            <a:ext cx="1714512" cy="248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063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15310"/>
            <a:ext cx="9144000" cy="7772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6200000">
            <a:off x="5356992" y="3926273"/>
            <a:ext cx="1027390" cy="15253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320928" y="4059619"/>
            <a:ext cx="1467847" cy="1458312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215206" y="4745423"/>
            <a:ext cx="1629249" cy="154501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571604" y="4035975"/>
            <a:ext cx="1360273" cy="134006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906" b="6906"/>
          <a:stretch/>
        </p:blipFill>
        <p:spPr>
          <a:xfrm>
            <a:off x="76602" y="3570891"/>
            <a:ext cx="1209249" cy="1939157"/>
          </a:xfrm>
          <a:prstGeom prst="ellipse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500042"/>
            <a:ext cx="87872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525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Какие фигуры лежат на дороге?</a:t>
            </a:r>
            <a:endParaRPr lang="ru-RU" sz="4800" b="1" cap="none" spc="0" dirty="0">
              <a:ln w="9525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145" y="3981042"/>
            <a:ext cx="13067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4"/>
                </a:solidFill>
                <a:effectLst/>
              </a:rPr>
              <a:t>Овал</a:t>
            </a:r>
            <a:endParaRPr lang="ru-RU" sz="40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07013" y="4186525"/>
            <a:ext cx="77903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400" b="1" cap="none" spc="0" dirty="0" smtClean="0">
                <a:ln/>
                <a:solidFill>
                  <a:schemeClr val="accent4"/>
                </a:solidFill>
                <a:effectLst/>
              </a:rPr>
              <a:t>Круг</a:t>
            </a:r>
            <a:endParaRPr lang="ru-RU" sz="2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5072074"/>
            <a:ext cx="1840507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1600" b="1" cap="none" spc="0" dirty="0" smtClean="0">
                <a:ln/>
                <a:solidFill>
                  <a:schemeClr val="accent4"/>
                </a:solidFill>
                <a:effectLst/>
              </a:rPr>
              <a:t>Треугольник</a:t>
            </a:r>
            <a:endParaRPr lang="ru-RU" sz="1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4278858"/>
            <a:ext cx="1428760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1400" b="1" cap="none" spc="0" dirty="0" smtClean="0">
                <a:ln/>
                <a:solidFill>
                  <a:srgbClr val="FF0000"/>
                </a:solidFill>
                <a:effectLst/>
              </a:rPr>
              <a:t>Прямоугольник</a:t>
            </a:r>
            <a:endParaRPr lang="ru-RU" sz="1400" b="1" cap="none" spc="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321065" y="5072074"/>
            <a:ext cx="145943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800" b="1" cap="none" spc="0" dirty="0" smtClean="0">
                <a:ln/>
                <a:solidFill>
                  <a:srgbClr val="FF0000"/>
                </a:solidFill>
                <a:effectLst/>
              </a:rPr>
              <a:t>Квадрат</a:t>
            </a:r>
            <a:endParaRPr lang="ru-RU" sz="2800" b="1" cap="none" spc="0" dirty="0">
              <a:ln/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969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89186"/>
            <a:ext cx="9144000" cy="704718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6200000">
            <a:off x="5618176" y="3273061"/>
            <a:ext cx="1027390" cy="15253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906" b="6906"/>
          <a:stretch/>
        </p:blipFill>
        <p:spPr>
          <a:xfrm rot="1556507">
            <a:off x="4063210" y="1294010"/>
            <a:ext cx="1126434" cy="1677694"/>
          </a:xfrm>
          <a:prstGeom prst="ellipse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50249" y="505549"/>
            <a:ext cx="80902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Пришли зверушки и взяли фигурки</a:t>
            </a:r>
            <a:endParaRPr lang="ru-RU" sz="4000" b="1" cap="none" spc="0" dirty="0">
              <a:ln w="9525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0258" y="3219951"/>
            <a:ext cx="2091217" cy="402754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29388" y="4871269"/>
            <a:ext cx="1687187" cy="174471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326274" y="2784035"/>
            <a:ext cx="1126484" cy="28456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2143116"/>
            <a:ext cx="1299797" cy="2700541"/>
          </a:xfrm>
          <a:prstGeom prst="rect">
            <a:avLst/>
          </a:prstGeom>
        </p:spPr>
      </p:pic>
      <p:sp>
        <p:nvSpPr>
          <p:cNvPr id="4" name="Равнобедренный треугольник 3"/>
          <p:cNvSpPr/>
          <p:nvPr/>
        </p:nvSpPr>
        <p:spPr>
          <a:xfrm>
            <a:off x="500034" y="4000504"/>
            <a:ext cx="1467847" cy="1458312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71736" y="4357694"/>
            <a:ext cx="1209598" cy="1689267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2357422" y="5214950"/>
            <a:ext cx="1495739" cy="134006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4617" y="2083147"/>
            <a:ext cx="928358" cy="125153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257384" y="981915"/>
            <a:ext cx="829355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Какие фигурки взяли зверушки ?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95865" y="2245519"/>
            <a:ext cx="744182" cy="14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3293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4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438343"/>
            <a:ext cx="9144000" cy="7296343"/>
          </a:xfrm>
          <a:prstGeom prst="rect">
            <a:avLst/>
          </a:prstGeom>
        </p:spPr>
      </p:pic>
      <p:sp>
        <p:nvSpPr>
          <p:cNvPr id="4" name="Равнобедренный треугольник 3"/>
          <p:cNvSpPr/>
          <p:nvPr/>
        </p:nvSpPr>
        <p:spPr>
          <a:xfrm>
            <a:off x="5507694" y="1738295"/>
            <a:ext cx="3208201" cy="1978042"/>
          </a:xfrm>
          <a:prstGeom prst="triangle">
            <a:avLst>
              <a:gd name="adj" fmla="val 49631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07877" y="3717854"/>
            <a:ext cx="2706014" cy="310126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846788" y="2608391"/>
            <a:ext cx="573726" cy="7560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75642" y="401806"/>
            <a:ext cx="7856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 построили себе домик!</a:t>
            </a:r>
            <a:endParaRPr lang="ru-RU" sz="5400" b="1" cap="none" spc="0" dirty="0">
              <a:ln w="9525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41275" y="4288222"/>
            <a:ext cx="805514" cy="226482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37729" y="4645539"/>
            <a:ext cx="819567" cy="106196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01" t="592" r="8396" b="10444"/>
          <a:stretch/>
        </p:blipFill>
        <p:spPr>
          <a:xfrm rot="721810">
            <a:off x="1634164" y="1420322"/>
            <a:ext cx="886811" cy="2366406"/>
          </a:xfrm>
          <a:prstGeom prst="ellipse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62624" y="5692862"/>
            <a:ext cx="880898" cy="116513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989710" y="4647444"/>
            <a:ext cx="1199685" cy="241713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332317" y="2986392"/>
            <a:ext cx="1175376" cy="281397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907464" y="3392633"/>
            <a:ext cx="2572796" cy="375170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816" y="4019576"/>
            <a:ext cx="930191" cy="121490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67692" y="1844655"/>
            <a:ext cx="808232" cy="1666619"/>
          </a:xfrm>
          <a:prstGeom prst="rect">
            <a:avLst/>
          </a:prstGeom>
        </p:spPr>
      </p:pic>
      <p:sp>
        <p:nvSpPr>
          <p:cNvPr id="23" name="Полилиния 22"/>
          <p:cNvSpPr/>
          <p:nvPr/>
        </p:nvSpPr>
        <p:spPr>
          <a:xfrm flipV="1">
            <a:off x="1213877" y="3769341"/>
            <a:ext cx="562548" cy="518880"/>
          </a:xfrm>
          <a:custGeom>
            <a:avLst/>
            <a:gdLst>
              <a:gd name="connsiteX0" fmla="*/ 740979 w 855930"/>
              <a:gd name="connsiteY0" fmla="*/ 236482 h 283779"/>
              <a:gd name="connsiteX1" fmla="*/ 0 w 855930"/>
              <a:gd name="connsiteY1" fmla="*/ 0 h 283779"/>
              <a:gd name="connsiteX2" fmla="*/ 804041 w 855930"/>
              <a:gd name="connsiteY2" fmla="*/ 236482 h 283779"/>
              <a:gd name="connsiteX3" fmla="*/ 709448 w 855930"/>
              <a:gd name="connsiteY3" fmla="*/ 283779 h 28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5930" h="283779">
                <a:moveTo>
                  <a:pt x="740979" y="236482"/>
                </a:moveTo>
                <a:lnTo>
                  <a:pt x="0" y="0"/>
                </a:lnTo>
                <a:cubicBezTo>
                  <a:pt x="10510" y="0"/>
                  <a:pt x="685800" y="189185"/>
                  <a:pt x="804041" y="236482"/>
                </a:cubicBezTo>
                <a:cubicBezTo>
                  <a:pt x="922282" y="283779"/>
                  <a:pt x="815865" y="283779"/>
                  <a:pt x="709448" y="28377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26206" y="5878510"/>
            <a:ext cx="831522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rgbClr val="FF0000"/>
                </a:solidFill>
                <a:effectLst/>
              </a:rPr>
              <a:t>Из каких фигур построен домик?</a:t>
            </a:r>
            <a:endParaRPr lang="ru-RU" sz="4400" b="1" cap="none" spc="0" dirty="0">
              <a:ln/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4907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145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2018-06-20T14:40:03Z</dcterms:created>
  <dcterms:modified xsi:type="dcterms:W3CDTF">2018-06-20T19:37:26Z</dcterms:modified>
</cp:coreProperties>
</file>