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mpe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2" r:id="rId6"/>
    <p:sldId id="264" r:id="rId7"/>
    <p:sldId id="263" r:id="rId8"/>
    <p:sldId id="266" r:id="rId9"/>
    <p:sldId id="267" r:id="rId10"/>
    <p:sldId id="268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9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 cstate="print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75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04E2E599-2000-4673-AF9C-F09CA49EC79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EEE8F9D6-C24A-45FC-9234-3914E27C70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2388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2E599-2000-4673-AF9C-F09CA49EC79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8F9D6-C24A-45FC-9234-3914E27C70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23992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2E599-2000-4673-AF9C-F09CA49EC79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8F9D6-C24A-45FC-9234-3914E27C70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90671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2E599-2000-4673-AF9C-F09CA49EC79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8F9D6-C24A-45FC-9234-3914E27C70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8980802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2E599-2000-4673-AF9C-F09CA49EC79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8F9D6-C24A-45FC-9234-3914E27C70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33508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2E599-2000-4673-AF9C-F09CA49EC79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8F9D6-C24A-45FC-9234-3914E27C70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703629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2E599-2000-4673-AF9C-F09CA49EC79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8F9D6-C24A-45FC-9234-3914E27C70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559927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2E599-2000-4673-AF9C-F09CA49EC79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8F9D6-C24A-45FC-9234-3914E27C70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009553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2E599-2000-4673-AF9C-F09CA49EC79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8F9D6-C24A-45FC-9234-3914E27C70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5523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2E599-2000-4673-AF9C-F09CA49EC79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8F9D6-C24A-45FC-9234-3914E27C70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25668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2E599-2000-4673-AF9C-F09CA49EC79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8F9D6-C24A-45FC-9234-3914E27C70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13972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2E599-2000-4673-AF9C-F09CA49EC79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8F9D6-C24A-45FC-9234-3914E27C70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75570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2E599-2000-4673-AF9C-F09CA49EC79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8F9D6-C24A-45FC-9234-3914E27C70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0493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2E599-2000-4673-AF9C-F09CA49EC79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8F9D6-C24A-45FC-9234-3914E27C70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0059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2E599-2000-4673-AF9C-F09CA49EC79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8F9D6-C24A-45FC-9234-3914E27C70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53459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2E599-2000-4673-AF9C-F09CA49EC79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8F9D6-C24A-45FC-9234-3914E27C70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7392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2E599-2000-4673-AF9C-F09CA49EC79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8F9D6-C24A-45FC-9234-3914E27C70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8874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print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E2E599-2000-4673-AF9C-F09CA49EC79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8F9D6-C24A-45FC-9234-3914E27C70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71635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1.mp3"/><Relationship Id="rId5" Type="http://schemas.openxmlformats.org/officeDocument/2006/relationships/image" Target="../media/image4.png"/><Relationship Id="rId4" Type="http://schemas.microsoft.com/office/2007/relationships/media" Target="../media/media1.mp3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10049413" cy="2387600"/>
          </a:xfrm>
        </p:spPr>
        <p:txBody>
          <a:bodyPr>
            <a:normAutofit/>
          </a:bodyPr>
          <a:lstStyle/>
          <a:p>
            <a:pPr algn="ctr"/>
            <a:r>
              <a:rPr lang="ru-RU" sz="6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_AvanteCpsLCBrk" panose="020B0402020202020204" pitchFamily="34" charset="-52"/>
              </a:rPr>
              <a:t>Хеллоуин</a:t>
            </a:r>
            <a:r>
              <a:rPr lang="ru-RU" sz="6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_AvanteCpsLCBrk" panose="020B0402020202020204" pitchFamily="34" charset="-52"/>
              </a:rPr>
              <a:t>. </a:t>
            </a:r>
            <a:br>
              <a:rPr lang="ru-RU" sz="6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_AvanteCpsLCBrk" panose="020B0402020202020204" pitchFamily="34" charset="-52"/>
              </a:rPr>
            </a:br>
            <a:r>
              <a:rPr lang="ru-RU" sz="6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_AvanteCpsLCBrk" panose="020B0402020202020204" pitchFamily="34" charset="-52"/>
              </a:rPr>
              <a:t>История и традиции  </a:t>
            </a:r>
            <a:endParaRPr lang="ru-RU" sz="6600" dirty="0">
              <a:solidFill>
                <a:schemeClr val="accent6">
                  <a:lumMod val="60000"/>
                  <a:lumOff val="40000"/>
                </a:schemeClr>
              </a:solidFill>
              <a:latin typeface="a_AvanteCpsLCBrk" panose="020B0402020202020204" pitchFamily="34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35557" y="4980077"/>
            <a:ext cx="3223610" cy="1601027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Латышева т. в.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387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609859"/>
            <a:ext cx="5370490" cy="41813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Ощутить веселый и бесшабашный дух Хэллоуина можно, только самостоятельно хоть раз отпраздновав его вместе со всеми, соблюдая давние традиции.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361" y="1609859"/>
            <a:ext cx="6491639" cy="48687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0302" y="290215"/>
            <a:ext cx="8929867" cy="354171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222222"/>
                </a:solidFill>
                <a:latin typeface="Open Sans"/>
              </a:rPr>
              <a:t>Самый мистический праздник года - Хэллоуин или канун Дня всех Святых, отмечают во многих странах мира в ночь с 31 октября на 1 ноября.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222222"/>
                </a:solidFill>
                <a:latin typeface="Open Sans"/>
              </a:rPr>
              <a:t>Праздник зародился на территории современной Англии во времена древних кельтов. Согласно преданию, именно в эту ночь злые духи проникали на землю, а наивные кельты верили, что, наряжаясь в страшные костюмы в канун Дня всех Святых отпугивают их. </a:t>
            </a:r>
            <a:endParaRPr lang="ru-RU" dirty="0"/>
          </a:p>
          <a:p>
            <a:pPr algn="just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1412" y="457331"/>
            <a:ext cx="9905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782" y="3831929"/>
            <a:ext cx="7218243" cy="3026071"/>
          </a:xfrm>
          <a:prstGeom prst="rect">
            <a:avLst/>
          </a:prstGeom>
        </p:spPr>
      </p:pic>
      <p:pic>
        <p:nvPicPr>
          <p:cNvPr id="6" name="105463101874a9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0260169" y="53264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47932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05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53" y="678264"/>
            <a:ext cx="9905999" cy="354171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222222"/>
                </a:solidFill>
                <a:latin typeface="Open Sans"/>
              </a:rPr>
              <a:t>Сегодня такая традиция стала просто любимой забавой для многих и еще одним поводом прекрасно провести время. Практически по всему миру люди переодеваются в костюмы страшных и мистических персонажей или сказочных героев. История </a:t>
            </a:r>
            <a:r>
              <a:rPr lang="ru-RU" dirty="0" smtClean="0">
                <a:solidFill>
                  <a:srgbClr val="222222"/>
                </a:solidFill>
                <a:latin typeface="Open Sans"/>
              </a:rPr>
              <a:t>праздника </a:t>
            </a:r>
            <a:r>
              <a:rPr lang="ru-RU" dirty="0">
                <a:solidFill>
                  <a:srgbClr val="222222"/>
                </a:solidFill>
                <a:latin typeface="Open Sans"/>
              </a:rPr>
              <a:t>берет начало в дохристианской эпохе — кельтские племена, проживавшие на территории Англии, Ирландии и Северной Франции, делили год на две части — зиму и лето. Кельты считали 31 октября днем завершения сбора урожая, а также последним днем уходящего года.  Новый год древние кельты праздновали в ночь на 1 </a:t>
            </a:r>
            <a:r>
              <a:rPr lang="ru-RU" dirty="0" smtClean="0">
                <a:solidFill>
                  <a:srgbClr val="222222"/>
                </a:solidFill>
                <a:latin typeface="Open Sans"/>
              </a:rPr>
              <a:t>ноября.</a:t>
            </a:r>
            <a:endParaRPr lang="ru-RU" dirty="0"/>
          </a:p>
        </p:txBody>
      </p:sp>
      <p:pic>
        <p:nvPicPr>
          <p:cNvPr id="1026" name="Picture 2" descr="Картинки по запросу хэллоуин костюм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164" y="4095482"/>
            <a:ext cx="6967470" cy="26144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2828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300788" y="592138"/>
            <a:ext cx="5891212" cy="51990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222222"/>
                </a:solidFill>
                <a:latin typeface="Open Sans"/>
              </a:rPr>
              <a:t>По</a:t>
            </a:r>
            <a:r>
              <a:rPr lang="ru-RU" dirty="0">
                <a:solidFill>
                  <a:srgbClr val="222222"/>
                </a:solidFill>
                <a:latin typeface="Open Sans"/>
              </a:rPr>
              <a:t> древнему поверью грань между мирами живых и мертвых практически </a:t>
            </a:r>
            <a:r>
              <a:rPr lang="ru-RU" dirty="0" smtClean="0">
                <a:solidFill>
                  <a:srgbClr val="222222"/>
                </a:solidFill>
                <a:latin typeface="Open Sans"/>
              </a:rPr>
              <a:t>стиралась  в этот день, </a:t>
            </a:r>
            <a:r>
              <a:rPr lang="ru-RU" dirty="0">
                <a:solidFill>
                  <a:srgbClr val="222222"/>
                </a:solidFill>
                <a:latin typeface="Open Sans"/>
              </a:rPr>
              <a:t>и обитатели потустороннего мира благополучно проникали на свет Божий. Кельты называли эту ночь </a:t>
            </a:r>
            <a:r>
              <a:rPr lang="ru-RU" dirty="0" err="1">
                <a:solidFill>
                  <a:srgbClr val="222222"/>
                </a:solidFill>
                <a:latin typeface="Open Sans"/>
              </a:rPr>
              <a:t>Самайном</a:t>
            </a:r>
            <a:r>
              <a:rPr lang="ru-RU" dirty="0">
                <a:solidFill>
                  <a:srgbClr val="222222"/>
                </a:solidFill>
                <a:latin typeface="Open Sans"/>
              </a:rPr>
              <a:t> или </a:t>
            </a:r>
            <a:r>
              <a:rPr lang="ru-RU" dirty="0" err="1">
                <a:solidFill>
                  <a:srgbClr val="222222"/>
                </a:solidFill>
                <a:latin typeface="Open Sans"/>
              </a:rPr>
              <a:t>Самхэйном</a:t>
            </a:r>
            <a:r>
              <a:rPr lang="ru-RU" dirty="0">
                <a:solidFill>
                  <a:srgbClr val="222222"/>
                </a:solidFill>
                <a:latin typeface="Open Sans"/>
              </a:rPr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45468"/>
            <a:ext cx="6184878" cy="41125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4268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0468" y="128789"/>
            <a:ext cx="9909199" cy="1968299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Кельтские  обычаи 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sz="half" idx="1"/>
          </p:nvPr>
        </p:nvSpPr>
        <p:spPr>
          <a:xfrm>
            <a:off x="1141410" y="2249485"/>
            <a:ext cx="5152512" cy="430569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Для отпугивания потусторонних сил кельты собирались возле ритуальных костров и совершали жертвоприношения,</a:t>
            </a:r>
            <a:r>
              <a:rPr lang="en-US" dirty="0" smtClean="0"/>
              <a:t> </a:t>
            </a:r>
            <a:r>
              <a:rPr lang="ru-RU" dirty="0" smtClean="0"/>
              <a:t>чтобы откупиться от потусторонних сущностей. Затем кусочек огня каждый брал в свой дом. А чтобы задобрить уже пришедших духов им ставили у закрытой двери угощения. Все эти традиции несколько трансформировались в наше время.</a:t>
            </a:r>
            <a:endParaRPr lang="ru-RU" dirty="0"/>
          </a:p>
        </p:txBody>
      </p:sp>
      <p:pic>
        <p:nvPicPr>
          <p:cNvPr id="11" name="Содержимое 10" descr="день всех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564305" y="1638795"/>
            <a:ext cx="5315363" cy="38713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Традиции в наши дни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Lakomstvo-ili-gadosti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42806" y="273132"/>
            <a:ext cx="4327469" cy="2884979"/>
          </a:xfrm>
        </p:spPr>
      </p:pic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1436913" y="3313216"/>
            <a:ext cx="9310255" cy="551015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Современная атрибутика Хэллоуина сложилась  после принятия и распространения христианства по всему миру, однако корни ее идут от давних преданий и обычаев.  </a:t>
            </a:r>
            <a:r>
              <a:rPr lang="ru-RU" sz="2400" dirty="0"/>
              <a:t>С</a:t>
            </a:r>
            <a:r>
              <a:rPr lang="ru-RU" sz="2400" dirty="0" smtClean="0"/>
              <a:t>ейчас невозможно представить себе эту праздничную ночь без переодетых детей и подростков,</a:t>
            </a:r>
            <a:r>
              <a:rPr lang="en-US" sz="2400" dirty="0" smtClean="0"/>
              <a:t> </a:t>
            </a:r>
            <a:r>
              <a:rPr lang="ru-RU" sz="2400" dirty="0" smtClean="0"/>
              <a:t>которые ходят по домам выпрашивая сладости</a:t>
            </a:r>
            <a:r>
              <a:rPr lang="en-US" sz="2400" dirty="0" smtClean="0"/>
              <a:t> </a:t>
            </a:r>
            <a:r>
              <a:rPr lang="ru-RU" sz="2400" dirty="0" smtClean="0"/>
              <a:t>(</a:t>
            </a:r>
            <a:r>
              <a:rPr lang="en-US" sz="2400" dirty="0" smtClean="0"/>
              <a:t>trick or treat – </a:t>
            </a:r>
            <a:r>
              <a:rPr lang="ru-RU" sz="2400" dirty="0" smtClean="0"/>
              <a:t>сладость или гадость</a:t>
            </a:r>
            <a:r>
              <a:rPr lang="en-US" sz="2400" dirty="0" smtClean="0"/>
              <a:t>)</a:t>
            </a:r>
            <a:r>
              <a:rPr lang="ru-RU" sz="2400" dirty="0" smtClean="0"/>
              <a:t>, в противном случае мелко пакостят. А также без знаменитой тыквы-светильника. </a:t>
            </a:r>
            <a:r>
              <a:rPr lang="ru-RU" sz="2400" dirty="0"/>
              <a:t>Э</a:t>
            </a:r>
            <a:r>
              <a:rPr lang="ru-RU" sz="2400" dirty="0" smtClean="0"/>
              <a:t>ти два пункта и являются главными  символами праздника.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60919" y="-399244"/>
            <a:ext cx="5137764" cy="2070998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Светильник  </a:t>
            </a:r>
            <a:r>
              <a:rPr lang="ru-RU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джека</a:t>
            </a:r>
            <a:endParaRPr lang="ru-RU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28035" y="703766"/>
            <a:ext cx="5646312" cy="47351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/>
              <a:t>Сейчас этот светильник имеет совершенно определенный «классический» вид – это полая внутри тыква, на которой вырезаны устрашающие очертания усмешки на лице монстра или потустороннего существа. Внутрь ставится свеча. Таким образом, в темноте видны только горящие страшные глаза, очертания носа и ужасный оскал. Такой светильник может долго гореть на улице в любую погоду, ведь толстая «кожа» тыквы оберегает огонек от дождя и ветра.</a:t>
            </a:r>
            <a:endParaRPr lang="ru-RU" dirty="0"/>
          </a:p>
        </p:txBody>
      </p:sp>
      <p:pic>
        <p:nvPicPr>
          <p:cNvPr id="5" name="Содержимое 4" descr="тыква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502925" y="2212325"/>
            <a:ext cx="5377622" cy="322657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1" y="-463639"/>
            <a:ext cx="9905998" cy="2097088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Приметы и суеверия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89398" y="965915"/>
            <a:ext cx="5530402" cy="579549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Летучие мыши. Появление в доме летучих мышей объясняется не случайностью, а тем, что в дом пытаются проникнуть духи, а, возможно, они уже нашли дорогу внутрь.</a:t>
            </a:r>
          </a:p>
          <a:p>
            <a:r>
              <a:rPr lang="ru-RU" dirty="0" smtClean="0"/>
              <a:t> Наизнанку. Одни верят, что защитить себя и свой дом от злых духов и не менее злых существ из потустороннего мира можно, если перед закатом солнца трижды обойти дом, надев вещи наизнанку. При этом идти следует спиной вперед.</a:t>
            </a:r>
            <a:endParaRPr lang="ru-RU" dirty="0"/>
          </a:p>
        </p:txBody>
      </p:sp>
      <p:pic>
        <p:nvPicPr>
          <p:cNvPr id="5" name="Содержимое 4" descr="primetyi-na-He`llouin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172200" y="2127837"/>
            <a:ext cx="5465618" cy="341601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476518"/>
            <a:ext cx="7123604" cy="617562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Черный кот.  Многие люди по всему миру и в обычные дни опасаются черных котов, переходящих дорогу. Однако в ночь Хэллоуина считается, что оставлять их в доме на это время категорически запрещено, так как это сулит несчастья. </a:t>
            </a:r>
          </a:p>
          <a:p>
            <a:r>
              <a:rPr lang="ru-RU" dirty="0" smtClean="0"/>
              <a:t>Пауки. Практически в любом жилище всегда есть пауки. Они совершенно безобидны и обычно не попадаются людям на глаза. Однако если хозяин или кто-то из домочадцев увидит паука именно в ночь накануне Дня всех святых – это не просто так. Означает такое появление, что один из умерших родственников следит за ныне живущими и хочет о чем-то предупредить. </a:t>
            </a:r>
            <a:endParaRPr lang="ru-RU" dirty="0"/>
          </a:p>
        </p:txBody>
      </p:sp>
      <p:pic>
        <p:nvPicPr>
          <p:cNvPr id="5" name="Содержимое 4" descr="Pauki-kak-simvol-umershih-rodstvennikov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7213757" y="3721435"/>
            <a:ext cx="4875212" cy="3046413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757" y="319412"/>
            <a:ext cx="4863901" cy="324491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8D1E14"/>
      </a:dk2>
      <a:lt2>
        <a:srgbClr val="FF744E"/>
      </a:lt2>
      <a:accent1>
        <a:srgbClr val="E9B758"/>
      </a:accent1>
      <a:accent2>
        <a:srgbClr val="FE8943"/>
      </a:accent2>
      <a:accent3>
        <a:srgbClr val="AEA27C"/>
      </a:accent3>
      <a:accent4>
        <a:srgbClr val="90B46E"/>
      </a:accent4>
      <a:accent5>
        <a:srgbClr val="71AEC1"/>
      </a:accent5>
      <a:accent6>
        <a:srgbClr val="C98DE7"/>
      </a:accent6>
      <a:hlink>
        <a:srgbClr val="FF7A22"/>
      </a:hlink>
      <a:folHlink>
        <a:srgbClr val="FDCD86"/>
      </a:folHlink>
    </a:clrScheme>
    <a:fontScheme name="Контур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2000"/>
                <a:satMod val="1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ircuit" id="{0AC2F7E7-15F5-431C-B2A2-456FE929F56C}" vid="{14971C58-AB76-4A2A-B231-5F8CA03CF49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365</TotalTime>
  <Words>452</Words>
  <Application>Microsoft Office PowerPoint</Application>
  <PresentationFormat>Произвольный</PresentationFormat>
  <Paragraphs>17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Контур</vt:lpstr>
      <vt:lpstr>Хеллоуин.  История и традиции  </vt:lpstr>
      <vt:lpstr>Слайд 2</vt:lpstr>
      <vt:lpstr>Слайд 3</vt:lpstr>
      <vt:lpstr>Слайд 4</vt:lpstr>
      <vt:lpstr>Кельтские  обычаи </vt:lpstr>
      <vt:lpstr>Традиции в наши дни</vt:lpstr>
      <vt:lpstr>Светильник  джека</vt:lpstr>
      <vt:lpstr>Приметы и суеверия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Хеллоуин. История и традиции</dc:title>
  <dc:creator>Слушатель</dc:creator>
  <cp:lastModifiedBy>teacher9</cp:lastModifiedBy>
  <cp:revision>43</cp:revision>
  <dcterms:created xsi:type="dcterms:W3CDTF">2016-11-03T14:10:14Z</dcterms:created>
  <dcterms:modified xsi:type="dcterms:W3CDTF">2018-06-20T08:04:01Z</dcterms:modified>
</cp:coreProperties>
</file>