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80" r:id="rId3"/>
    <p:sldId id="278" r:id="rId4"/>
    <p:sldId id="257" r:id="rId5"/>
    <p:sldId id="259" r:id="rId6"/>
    <p:sldId id="260" r:id="rId7"/>
    <p:sldId id="261" r:id="rId8"/>
    <p:sldId id="262" r:id="rId9"/>
    <p:sldId id="263" r:id="rId10"/>
    <p:sldId id="275" r:id="rId11"/>
    <p:sldId id="268" r:id="rId12"/>
    <p:sldId id="271" r:id="rId13"/>
    <p:sldId id="264" r:id="rId14"/>
    <p:sldId id="276" r:id="rId15"/>
    <p:sldId id="269" r:id="rId16"/>
    <p:sldId id="272" r:id="rId17"/>
    <p:sldId id="265" r:id="rId18"/>
    <p:sldId id="277" r:id="rId19"/>
    <p:sldId id="270" r:id="rId20"/>
    <p:sldId id="273" r:id="rId21"/>
    <p:sldId id="266" r:id="rId22"/>
    <p:sldId id="26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0" autoAdjust="0"/>
    <p:restoredTop sz="94615" autoAdjust="0"/>
  </p:normalViewPr>
  <p:slideViewPr>
    <p:cSldViewPr>
      <p:cViewPr varScale="1">
        <p:scale>
          <a:sx n="83" d="100"/>
          <a:sy n="83" d="100"/>
        </p:scale>
        <p:origin x="176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03EAA-885A-4D27-8448-06328DCAB269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25253-35CB-498D-B3B6-A240D0F308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25253-35CB-498D-B3B6-A240D0F308A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Интеллектуальная игра-викторина «Своя игра»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344816" cy="39379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Тематика: интеллектуальное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 баллов «Волшебные фигуры»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Monotype Corsiva" pitchFamily="66" charset="0"/>
              </a:rPr>
              <a:t>Расположи треугольники так, чтобы синий не был вторым при счёте слева направо, ни при счёте справа налево, а зелёный треугольник оказался бы за синим, но перед красным.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000100" y="3643314"/>
            <a:ext cx="1143008" cy="17145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214678" y="3714752"/>
            <a:ext cx="1143008" cy="164307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572132" y="3571876"/>
            <a:ext cx="1000132" cy="17859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500958" y="3500438"/>
            <a:ext cx="1000132" cy="185738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30 баллов «Внимание! Внимание!»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500" dirty="0" smtClean="0">
                <a:latin typeface="Monotype Corsiva" pitchFamily="66" charset="0"/>
              </a:rPr>
              <a:t>     Перед тобой таблицы, в которых в произвольном порядке расставлены числа от 1 до 20. Но чисел 20, а клеточек 16. Найдите и запишите по 4 отсутствующие цифры в каждой таблице.</a:t>
            </a:r>
          </a:p>
          <a:p>
            <a:pPr>
              <a:buNone/>
            </a:pPr>
            <a:r>
              <a:rPr lang="ru-RU" dirty="0" smtClean="0"/>
              <a:t>а)</a:t>
            </a:r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б)</a:t>
            </a:r>
          </a:p>
          <a:p>
            <a:pPr>
              <a:buNone/>
            </a:pPr>
            <a:r>
              <a:rPr lang="ru-RU" dirty="0" smtClean="0"/>
              <a:t>                                             б)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2928934"/>
          <a:ext cx="3190876" cy="23891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97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14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7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5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10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6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11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8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17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20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2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15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3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9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13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19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57818" y="4071942"/>
          <a:ext cx="3190876" cy="23891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97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7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9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4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7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6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10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13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2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16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15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5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19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298"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3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12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8</a:t>
                      </a:r>
                      <a:endParaRPr lang="ru-RU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/>
                        <a:t>20</a:t>
                      </a:r>
                      <a:endParaRPr lang="ru-RU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30 баллов «Весёлый счёт»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6400" dirty="0" smtClean="0">
                <a:latin typeface="Monotype Corsiva" pitchFamily="66" charset="0"/>
              </a:rPr>
              <a:t>Найдите по 3 числа в ряду, сумма которых равна числу, данному отдельно.</a:t>
            </a:r>
          </a:p>
          <a:p>
            <a:pPr>
              <a:buNone/>
            </a:pPr>
            <a:endParaRPr lang="ru-RU" sz="5700" dirty="0" smtClean="0"/>
          </a:p>
          <a:p>
            <a:pPr>
              <a:buNone/>
            </a:pPr>
            <a:r>
              <a:rPr lang="ru-RU" sz="6400" dirty="0" smtClean="0"/>
              <a:t>8     11    7      10     3     4                   25</a:t>
            </a:r>
          </a:p>
          <a:p>
            <a:pPr>
              <a:buNone/>
            </a:pPr>
            <a:r>
              <a:rPr lang="ru-RU" sz="6400" dirty="0" smtClean="0"/>
              <a:t>2     7      3       4       5     8                    9</a:t>
            </a:r>
          </a:p>
          <a:p>
            <a:pPr>
              <a:buNone/>
            </a:pPr>
            <a:r>
              <a:rPr lang="ru-RU" sz="6400" dirty="0" smtClean="0"/>
              <a:t>2     5      14     9       6     7                  17</a:t>
            </a:r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30 баллов «Занимательные задачи»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336043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5000" dirty="0" smtClean="0">
                <a:latin typeface="Monotype Corsiva" pitchFamily="66" charset="0"/>
              </a:rPr>
              <a:t>  Оля хочет купить пирожные. Если она купит 1 пирожное, то у неё ещё останется 2 руб., а на 2 пирожных ей не хватает 1 руб. Сколько стоит 1 пирожное, и сколько денег у Оли?</a:t>
            </a:r>
            <a:endParaRPr lang="ru-RU" sz="5000" dirty="0">
              <a:latin typeface="Monotype Corsiva" pitchFamily="66" charset="0"/>
            </a:endParaRPr>
          </a:p>
        </p:txBody>
      </p:sp>
      <p:pic>
        <p:nvPicPr>
          <p:cNvPr id="23554" name="Picture 2" descr="http://seriali-online.ru/_fr/92/309129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576852"/>
            <a:ext cx="3600400" cy="1946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30 баллов «Волшебные фигуры»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dirty="0" smtClean="0"/>
              <a:t>Сколько отрезков на рисунке?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071670" y="2285992"/>
            <a:ext cx="2643206" cy="192882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1974037" y="3902871"/>
            <a:ext cx="3786214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143240" y="3357562"/>
            <a:ext cx="2643206" cy="192882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2285984" y="3786190"/>
            <a:ext cx="3562376" cy="8096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V="1">
            <a:off x="3071802" y="2143116"/>
            <a:ext cx="2428892" cy="200026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40 баллов «Внимание! Внимание!»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139952" y="1988840"/>
          <a:ext cx="4248478" cy="43891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26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268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94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403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2564904"/>
            <a:ext cx="3168352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Monotype Corsiva" pitchFamily="66" charset="0"/>
              </a:rPr>
              <a:t>Нарисуйте справа фигуру, которая отличается от данной тем, что самолёт будет лететь в противоположную сторону.</a:t>
            </a:r>
            <a:endParaRPr lang="ru-RU" sz="25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40 баллов «Весёлый счёт»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500" dirty="0" smtClean="0"/>
              <a:t>   </a:t>
            </a:r>
            <a:r>
              <a:rPr lang="ru-RU" sz="4500" dirty="0" smtClean="0">
                <a:latin typeface="Monotype Corsiva" pitchFamily="66" charset="0"/>
              </a:rPr>
              <a:t>Продолжи ряд чисел (добавь в каждом ряду по 2 числа)</a:t>
            </a:r>
          </a:p>
          <a:p>
            <a:pPr>
              <a:buNone/>
            </a:pPr>
            <a:r>
              <a:rPr lang="ru-RU" sz="5000" dirty="0" smtClean="0"/>
              <a:t>9, 1, 7, 1, 5, 1 …</a:t>
            </a:r>
          </a:p>
          <a:p>
            <a:pPr>
              <a:buNone/>
            </a:pPr>
            <a:r>
              <a:rPr lang="ru-RU" sz="5000" dirty="0" smtClean="0"/>
              <a:t>1, 6, 3, 8, 5, 10 …</a:t>
            </a:r>
          </a:p>
          <a:p>
            <a:pPr>
              <a:buNone/>
            </a:pPr>
            <a:r>
              <a:rPr lang="ru-RU" sz="5000" dirty="0" smtClean="0"/>
              <a:t>2, 4, 8, 16 …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40 баллов «Занимательные задачи»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0572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</a:t>
            </a:r>
            <a:r>
              <a:rPr lang="ru-RU" sz="7000" dirty="0" smtClean="0">
                <a:latin typeface="Monotype Corsiva" pitchFamily="66" charset="0"/>
              </a:rPr>
              <a:t>Коля и Петя родились в один год: Петя в декабре, а Коля – в январе. Кто старше и на сколько месяцев?</a:t>
            </a:r>
            <a:endParaRPr lang="ru-RU" sz="7000" dirty="0">
              <a:latin typeface="Monotype Corsiva" pitchFamily="66" charset="0"/>
            </a:endParaRPr>
          </a:p>
        </p:txBody>
      </p:sp>
      <p:pic>
        <p:nvPicPr>
          <p:cNvPr id="19460" name="Picture 4" descr="Ferry County &amp; Colville Reservation Washington State University Exten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861048"/>
            <a:ext cx="3192355" cy="2394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40 баллов «Волшебные фигуры»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</a:t>
            </a:r>
            <a:r>
              <a:rPr lang="ru-RU" sz="4000" dirty="0" smtClean="0">
                <a:latin typeface="Monotype Corsiva" pitchFamily="66" charset="0"/>
              </a:rPr>
              <a:t>Проведите внутри прямоугольника 2 отрезка так, чтоб получилось 3 треугольника и 2 четырёхугольника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573016"/>
            <a:ext cx="691276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50 баллов «Внимание! Внимание!»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1008112"/>
          </a:xfrm>
        </p:spPr>
        <p:txBody>
          <a:bodyPr/>
          <a:lstStyle/>
          <a:p>
            <a:pPr>
              <a:buNone/>
            </a:pPr>
            <a:r>
              <a:rPr lang="ru-RU" sz="7000" dirty="0" smtClean="0">
                <a:latin typeface="Monotype Corsiva" pitchFamily="66" charset="0"/>
              </a:rPr>
              <a:t>Соберите </a:t>
            </a:r>
            <a:r>
              <a:rPr lang="ru-RU" sz="7000" dirty="0" err="1" smtClean="0">
                <a:latin typeface="Monotype Corsiva" pitchFamily="66" charset="0"/>
              </a:rPr>
              <a:t>пазлы</a:t>
            </a:r>
            <a:r>
              <a:rPr lang="ru-RU" sz="7000" dirty="0" smtClean="0">
                <a:latin typeface="Monotype Corsiva" pitchFamily="66" charset="0"/>
              </a:rPr>
              <a:t>.</a:t>
            </a:r>
            <a:endParaRPr lang="ru-RU" sz="7000" dirty="0">
              <a:latin typeface="Monotype Corsiva" pitchFamily="66" charset="0"/>
            </a:endParaRPr>
          </a:p>
        </p:txBody>
      </p:sp>
      <p:pic>
        <p:nvPicPr>
          <p:cNvPr id="17412" name="Picture 4" descr="СКД - запрос к таблице значе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780928"/>
            <a:ext cx="5695621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dirty="0" smtClean="0"/>
              <a:t>Возраст: 8-10 лет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7992888" cy="3649960"/>
          </a:xfrm>
        </p:spPr>
        <p:txBody>
          <a:bodyPr/>
          <a:lstStyle/>
          <a:p>
            <a:pPr algn="just"/>
            <a:r>
              <a:rPr lang="ru-RU" sz="1800" dirty="0" smtClean="0"/>
              <a:t>	Правила командной игры-викторины «Своя игра» похожи на правила телевизионной версии, но в более простом варианте. Игра состоит из 1 раунда, где даны математические задания на решение которых потребуется больше времени, чем на «вопрос - ответ». Темы раунда : «Внимание! Внимание» (задания на развитие внимания), «Весёлый счёт» (задания на развитие навыков счёта), «Занимательные задачи» (</a:t>
            </a:r>
            <a:r>
              <a:rPr lang="ru-RU" sz="1800" dirty="0" err="1" smtClean="0"/>
              <a:t>задачи</a:t>
            </a:r>
            <a:r>
              <a:rPr lang="ru-RU" sz="1800" dirty="0" smtClean="0"/>
              <a:t> на развитие логики), «Волшебные фигуры» (задания с геометрическими фигурами на развитие логики).</a:t>
            </a:r>
          </a:p>
          <a:p>
            <a:pPr algn="just"/>
            <a:r>
              <a:rPr lang="ru-RU" sz="1800" dirty="0" smtClean="0"/>
              <a:t>	К слайдам № 7, 15, готовятся задания на отдельных листочках. К слайду № 19 картинка из 20 </a:t>
            </a:r>
            <a:r>
              <a:rPr lang="ru-RU" sz="1800" dirty="0" err="1" smtClean="0"/>
              <a:t>пазлов</a:t>
            </a:r>
            <a:r>
              <a:rPr lang="ru-RU" sz="1800" dirty="0" smtClean="0"/>
              <a:t>. К слайду № 21 готовятся счётные палочки, к слайду № 22 - китайская головоломка «</a:t>
            </a:r>
            <a:r>
              <a:rPr lang="ru-RU" sz="1800" dirty="0" err="1" smtClean="0"/>
              <a:t>Танграм</a:t>
            </a:r>
            <a:r>
              <a:rPr lang="ru-RU" sz="1800" dirty="0" smtClean="0"/>
              <a:t>».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50 баллов «Весёлый счёт»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Какое выражение пришло из мифа об Афинском герое Тезее? Переносное значение этого выражения – средство выйти из затруднения или руководящее начало.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573016"/>
            <a:ext cx="7745335" cy="300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50 баллов «Занимательные задачи»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92489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Переставьте 3 палочки так, чтоб получилось 5 треугольников.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788024" y="1412776"/>
            <a:ext cx="0" cy="7920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076328" y="1421160"/>
            <a:ext cx="0" cy="7920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139952" y="2276872"/>
            <a:ext cx="576064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563888" y="2276872"/>
            <a:ext cx="504056" cy="7920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88024" y="2276872"/>
            <a:ext cx="504056" cy="7920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35896" y="3068960"/>
            <a:ext cx="792088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572000" y="3068960"/>
            <a:ext cx="648072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23928" y="3140968"/>
            <a:ext cx="432048" cy="86409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499992" y="3140968"/>
            <a:ext cx="432048" cy="86409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427984" y="4077072"/>
            <a:ext cx="0" cy="7920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923928" y="4941168"/>
            <a:ext cx="432048" cy="648072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499992" y="4941168"/>
            <a:ext cx="432048" cy="648072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50 баллов «Волшебные фигуры»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  Сложите  из геометрических фигур  такого             «Птенца».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2273">
            <a:off x="3264517" y="1940927"/>
            <a:ext cx="31527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Быкова Т.П. Нестандартные задачи по математике. 2 класс. М.: Экзамен, 2008</a:t>
            </a:r>
          </a:p>
          <a:p>
            <a:pPr>
              <a:buNone/>
            </a:pPr>
            <a:r>
              <a:rPr lang="ru-RU" sz="2000" dirty="0" err="1" smtClean="0"/>
              <a:t>Языканова</a:t>
            </a:r>
            <a:r>
              <a:rPr lang="ru-RU" sz="2000" dirty="0" smtClean="0"/>
              <a:t> Е.В. Развивающие задания. Тесты, игры, упражнения. 3 класс. М.: Экзамен, 2009</a:t>
            </a:r>
          </a:p>
          <a:p>
            <a:pPr>
              <a:buNone/>
            </a:pPr>
            <a:r>
              <a:rPr lang="ru-RU" sz="2000" dirty="0" err="1" smtClean="0"/>
              <a:t>Годиенко</a:t>
            </a:r>
            <a:r>
              <a:rPr lang="ru-RU" sz="2000" dirty="0" smtClean="0"/>
              <a:t> Г. Занимательные задачи и головоломки для детей 4-7 лет. М.: АЙРИС ПРЕСС, 2007</a:t>
            </a:r>
          </a:p>
          <a:p>
            <a:pPr>
              <a:buNone/>
            </a:pPr>
            <a:r>
              <a:rPr lang="ru-RU" sz="2000" dirty="0" smtClean="0"/>
              <a:t>Субботина О.В. Начальная школа. Олимпиадные задания. Математика. 1-4 </a:t>
            </a:r>
            <a:r>
              <a:rPr lang="ru-RU" sz="2000" dirty="0" err="1" smtClean="0"/>
              <a:t>кл</a:t>
            </a:r>
            <a:r>
              <a:rPr lang="ru-RU" sz="2000" dirty="0" smtClean="0"/>
              <a:t>. Вып.2. Волгоград: Учитель, 2010</a:t>
            </a:r>
          </a:p>
          <a:p>
            <a:pPr>
              <a:buNone/>
            </a:pPr>
            <a:r>
              <a:rPr lang="ru-RU" sz="2000" dirty="0" smtClean="0"/>
              <a:t>Дьячкова Г.Т. Математика. Олимпиадные задания. 2-4 </a:t>
            </a:r>
            <a:r>
              <a:rPr lang="ru-RU" sz="2000" dirty="0" err="1" smtClean="0"/>
              <a:t>кл</a:t>
            </a:r>
            <a:r>
              <a:rPr lang="ru-RU" sz="2000" dirty="0" smtClean="0"/>
              <a:t>. Волгоград: Учитель, 2010</a:t>
            </a:r>
          </a:p>
          <a:p>
            <a:pPr>
              <a:buNone/>
            </a:pPr>
            <a:r>
              <a:rPr lang="ru-RU" sz="2000" dirty="0" err="1" smtClean="0"/>
              <a:t>Сухолуцкая</a:t>
            </a:r>
            <a:r>
              <a:rPr lang="ru-RU" sz="2000" dirty="0" smtClean="0"/>
              <a:t> Л. Игры и головоломки для детей и взрослых. М.: Мой мир, 2007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 баллов «Внимание! Внимание!»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95936" y="1628800"/>
            <a:ext cx="38877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1844824"/>
            <a:ext cx="2664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dirty="0" smtClean="0">
                <a:latin typeface="Monotype Corsiva" pitchFamily="66" charset="0"/>
              </a:rPr>
              <a:t>Замок стоит на берегу пруда. Всё ли в воде  отобразилось так, как есть на самом деле? Найдите 6 отличий</a:t>
            </a:r>
            <a:endParaRPr lang="ru-RU" sz="3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142984"/>
            <a:ext cx="6500858" cy="50006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</a:t>
            </a:r>
          </a:p>
          <a:p>
            <a:pPr>
              <a:buNone/>
            </a:pPr>
            <a:r>
              <a:rPr lang="ru-RU" sz="10000" dirty="0" smtClean="0"/>
              <a:t>              5 </a:t>
            </a:r>
            <a:r>
              <a:rPr lang="ru-RU" dirty="0" smtClean="0"/>
              <a:t>                                     </a:t>
            </a:r>
            <a:endParaRPr lang="ru-RU" sz="10000" dirty="0" smtClean="0"/>
          </a:p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sz="10000" dirty="0" smtClean="0"/>
              <a:t>      3</a:t>
            </a:r>
            <a:r>
              <a:rPr lang="ru-RU" dirty="0" smtClean="0"/>
              <a:t>                   </a:t>
            </a:r>
            <a:r>
              <a:rPr lang="ru-RU" sz="9600" dirty="0" smtClean="0"/>
              <a:t>3     3</a:t>
            </a:r>
            <a:r>
              <a:rPr lang="ru-RU" dirty="0" smtClean="0"/>
              <a:t>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</a:t>
            </a:r>
            <a:r>
              <a:rPr lang="ru-RU" sz="10000" dirty="0" smtClean="0"/>
              <a:t>4</a:t>
            </a:r>
            <a:endParaRPr lang="ru-RU" sz="10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 баллов «Весёлый счёт»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100" y="3643314"/>
            <a:ext cx="50006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107521" y="3679033"/>
            <a:ext cx="50720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357290" y="2786058"/>
            <a:ext cx="650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357290" y="4500570"/>
            <a:ext cx="65008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 баллов «Занимательные задачи»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    </a:t>
            </a:r>
            <a:r>
              <a:rPr lang="ru-RU" sz="3000" dirty="0" smtClean="0">
                <a:latin typeface="Monotype Corsiva" pitchFamily="66" charset="0"/>
                <a:cs typeface="Microsoft Uighur" pitchFamily="2" charset="-78"/>
              </a:rPr>
              <a:t>У Маши 3 юбочки и 2 кофточки. Сколькими способами она может составить комплект из юбочки и кофточки</a:t>
            </a:r>
            <a:r>
              <a:rPr lang="ru-RU" sz="3000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31747" name="Picture 3" descr="C:\Users\AC\Desktop\17952568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1"/>
            <a:ext cx="1296144" cy="1962248"/>
          </a:xfrm>
          <a:prstGeom prst="rect">
            <a:avLst/>
          </a:prstGeom>
          <a:noFill/>
        </p:spPr>
      </p:pic>
      <p:pic>
        <p:nvPicPr>
          <p:cNvPr id="31748" name="Picture 4" descr="C:\Users\AC\Desktop\283182-23843-41217014-m750x740-u8f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708920"/>
            <a:ext cx="2150368" cy="1961371"/>
          </a:xfrm>
          <a:prstGeom prst="rect">
            <a:avLst/>
          </a:prstGeom>
          <a:noFill/>
        </p:spPr>
      </p:pic>
      <p:pic>
        <p:nvPicPr>
          <p:cNvPr id="31749" name="Picture 5" descr="C:\Users\AC\Desktop\satin-flower-ski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653136"/>
            <a:ext cx="1728192" cy="1841348"/>
          </a:xfrm>
          <a:prstGeom prst="rect">
            <a:avLst/>
          </a:prstGeom>
          <a:noFill/>
        </p:spPr>
      </p:pic>
      <p:pic>
        <p:nvPicPr>
          <p:cNvPr id="31750" name="Picture 6" descr="C:\Users\AC\Desktop\x_a60c6ba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780928"/>
            <a:ext cx="2300486" cy="1470178"/>
          </a:xfrm>
          <a:prstGeom prst="rect">
            <a:avLst/>
          </a:prstGeom>
          <a:noFill/>
        </p:spPr>
      </p:pic>
      <p:pic>
        <p:nvPicPr>
          <p:cNvPr id="31751" name="Picture 7" descr="C:\Users\AC\Desktop\LI005EWFP740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437112"/>
            <a:ext cx="1556908" cy="1937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 баллов «Волшебные фигуры»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80728"/>
            <a:ext cx="8929718" cy="40119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000" dirty="0" smtClean="0">
                <a:latin typeface="Monotype Corsiva" pitchFamily="66" charset="0"/>
              </a:rPr>
              <a:t>Нарисуйте фигуры так, чтоб треугольник был слева от квадрата, но справа от круга</a:t>
            </a:r>
            <a:endParaRPr lang="ru-RU" sz="7000" dirty="0">
              <a:latin typeface="Monotype Corsiva" pitchFamily="66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63688" y="5229200"/>
            <a:ext cx="1080120" cy="108012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5229200"/>
            <a:ext cx="1152128" cy="11521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372200" y="5157192"/>
            <a:ext cx="1080120" cy="11521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 баллов «Внимание! Внимание!»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378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  </a:t>
            </a:r>
            <a:r>
              <a:rPr lang="ru-RU" sz="5400" dirty="0" smtClean="0">
                <a:latin typeface="Monotype Corsiva" pitchFamily="66" charset="0"/>
              </a:rPr>
              <a:t>Гласные буквы обведи в кружок, </a:t>
            </a:r>
          </a:p>
          <a:p>
            <a:pPr>
              <a:buNone/>
            </a:pPr>
            <a:r>
              <a:rPr lang="ru-RU" sz="5400" dirty="0" smtClean="0">
                <a:latin typeface="Monotype Corsiva" pitchFamily="66" charset="0"/>
              </a:rPr>
              <a:t>согласные буквы – в треугольник, </a:t>
            </a:r>
          </a:p>
          <a:p>
            <a:pPr>
              <a:buNone/>
            </a:pPr>
            <a:r>
              <a:rPr lang="ru-RU" sz="5400" dirty="0" smtClean="0">
                <a:latin typeface="Monotype Corsiva" pitchFamily="66" charset="0"/>
              </a:rPr>
              <a:t>цифры зачёркивай </a:t>
            </a:r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4" name="Овал 3"/>
          <p:cNvSpPr/>
          <p:nvPr/>
        </p:nvSpPr>
        <p:spPr>
          <a:xfrm>
            <a:off x="3347864" y="2132856"/>
            <a:ext cx="714380" cy="714380"/>
          </a:xfrm>
          <a:prstGeom prst="ellipse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499992" y="3789040"/>
            <a:ext cx="1285884" cy="785818"/>
          </a:xfrm>
          <a:prstGeom prst="triangle">
            <a:avLst/>
          </a:prstGeom>
          <a:solidFill>
            <a:schemeClr val="bg1"/>
          </a:solidFill>
          <a:ln>
            <a:solidFill>
              <a:srgbClr val="CC33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220072" y="4941168"/>
            <a:ext cx="785818" cy="642942"/>
          </a:xfrm>
          <a:prstGeom prst="line">
            <a:avLst/>
          </a:prstGeom>
          <a:ln w="762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 баллов «Весёлый счёт»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Monotype Corsiva" pitchFamily="66" charset="0"/>
              </a:rPr>
              <a:t>Расставьте математические знаки между цифрами, чтобы равенство стало верным. Можно использовать скобки.</a:t>
            </a:r>
          </a:p>
          <a:p>
            <a:pPr>
              <a:buNone/>
            </a:pPr>
            <a:r>
              <a:rPr lang="ru-RU" sz="7000" dirty="0" smtClean="0"/>
              <a:t>2         4         6  =  1</a:t>
            </a:r>
          </a:p>
          <a:p>
            <a:pPr>
              <a:buNone/>
            </a:pPr>
            <a:r>
              <a:rPr lang="ru-RU" sz="7000" dirty="0" smtClean="0"/>
              <a:t>2         4         6  =  2</a:t>
            </a:r>
          </a:p>
          <a:p>
            <a:pPr>
              <a:buNone/>
            </a:pPr>
            <a:r>
              <a:rPr lang="ru-RU" sz="7000" dirty="0" smtClean="0"/>
              <a:t>2         4         6  =  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786058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786058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4000504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4000504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072074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5072074"/>
            <a:ext cx="57150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 баллов «Занимательные задачи»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Monotype Corsiva" pitchFamily="66" charset="0"/>
              </a:rPr>
              <a:t>В ведро входит 10 литров воды; в кастрюлю – 5 литров, в банку – 3 литра. Как, имея полное ведро воды, отмерить 2 литра?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56992"/>
            <a:ext cx="6593862" cy="308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Microsoft PowerPoint78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PowerPoint78</Template>
  <TotalTime>469</TotalTime>
  <Words>738</Words>
  <Application>Microsoft Office PowerPoint</Application>
  <PresentationFormat>Экран (4:3)</PresentationFormat>
  <Paragraphs>113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Microsoft Uighur</vt:lpstr>
      <vt:lpstr>Monotype Corsiva</vt:lpstr>
      <vt:lpstr>Times New Roman</vt:lpstr>
      <vt:lpstr>Презентация Microsoft PowerPoint78</vt:lpstr>
      <vt:lpstr>Интеллектуальная игра-викторина «Своя игра»</vt:lpstr>
      <vt:lpstr>Возраст: 8-10 лет </vt:lpstr>
      <vt:lpstr>10 баллов «Внимание! Внимание!»</vt:lpstr>
      <vt:lpstr>10 баллов «Весёлый счёт»</vt:lpstr>
      <vt:lpstr>10 баллов «Занимательные задачи»</vt:lpstr>
      <vt:lpstr>10 баллов «Волшебные фигуры»</vt:lpstr>
      <vt:lpstr>20 баллов «Внимание! Внимание!»</vt:lpstr>
      <vt:lpstr>20 баллов «Весёлый счёт»</vt:lpstr>
      <vt:lpstr>20 баллов «Занимательные задачи»</vt:lpstr>
      <vt:lpstr>20 баллов «Волшебные фигуры»</vt:lpstr>
      <vt:lpstr>30 баллов «Внимание! Внимание!»</vt:lpstr>
      <vt:lpstr>30 баллов «Весёлый счёт»</vt:lpstr>
      <vt:lpstr>30 баллов «Занимательные задачи»</vt:lpstr>
      <vt:lpstr>30 баллов «Волшебные фигуры»</vt:lpstr>
      <vt:lpstr>40 баллов «Внимание! Внимание!»</vt:lpstr>
      <vt:lpstr>40 баллов «Весёлый счёт»</vt:lpstr>
      <vt:lpstr>40 баллов «Занимательные задачи»</vt:lpstr>
      <vt:lpstr>40 баллов «Волшебные фигуры»</vt:lpstr>
      <vt:lpstr>50 баллов «Внимание! Внимание!»</vt:lpstr>
      <vt:lpstr>50 баллов «Весёлый счёт»</vt:lpstr>
      <vt:lpstr>50 баллов «Занимательные задачи»</vt:lpstr>
      <vt:lpstr>50 баллов «Волшебные фигуры»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Лена</dc:creator>
  <cp:lastModifiedBy>Жирнакова Анна Андреевна</cp:lastModifiedBy>
  <cp:revision>64</cp:revision>
  <dcterms:created xsi:type="dcterms:W3CDTF">2014-02-10T15:53:32Z</dcterms:created>
  <dcterms:modified xsi:type="dcterms:W3CDTF">2018-06-20T08:11:21Z</dcterms:modified>
</cp:coreProperties>
</file>