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3" r:id="rId3"/>
    <p:sldId id="260" r:id="rId4"/>
    <p:sldId id="262" r:id="rId5"/>
    <p:sldId id="268" r:id="rId6"/>
    <p:sldId id="266" r:id="rId7"/>
    <p:sldId id="261" r:id="rId8"/>
    <p:sldId id="271" r:id="rId9"/>
    <p:sldId id="263" r:id="rId10"/>
    <p:sldId id="278" r:id="rId11"/>
    <p:sldId id="277" r:id="rId12"/>
    <p:sldId id="267" r:id="rId13"/>
    <p:sldId id="270" r:id="rId14"/>
    <p:sldId id="279" r:id="rId15"/>
    <p:sldId id="272" r:id="rId16"/>
    <p:sldId id="273" r:id="rId17"/>
    <p:sldId id="274" r:id="rId18"/>
    <p:sldId id="275" r:id="rId19"/>
    <p:sldId id="281" r:id="rId20"/>
    <p:sldId id="282" r:id="rId21"/>
  </p:sldIdLst>
  <p:sldSz cx="9144000" cy="6858000" type="screen4x3"/>
  <p:notesSz cx="9945688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FF"/>
    <a:srgbClr val="FF6600"/>
    <a:srgbClr val="FF0066"/>
    <a:srgbClr val="CC0000"/>
    <a:srgbClr val="173A8D"/>
    <a:srgbClr val="D6DEEA"/>
    <a:srgbClr val="FFFFFF"/>
    <a:srgbClr val="385592"/>
    <a:srgbClr val="9F928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9642" autoAdjust="0"/>
  </p:normalViewPr>
  <p:slideViewPr>
    <p:cSldViewPr snapToGrid="0">
      <p:cViewPr>
        <p:scale>
          <a:sx n="64" d="100"/>
          <a:sy n="64" d="100"/>
        </p:scale>
        <p:origin x="-5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10063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4038" y="0"/>
            <a:ext cx="4310062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7550" y="514350"/>
            <a:ext cx="3430588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5363" y="3257550"/>
            <a:ext cx="795655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310063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4038" y="6513513"/>
            <a:ext cx="4310062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79083-EBD4-4884-9AC4-D21BABA58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79083-EBD4-4884-9AC4-D21BABA5804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79083-EBD4-4884-9AC4-D21BABA5804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79083-EBD4-4884-9AC4-D21BABA5804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B50E-DFF2-4F35-BBBF-EAE2F4C07E2E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E94AA-E2AB-42C1-8034-F0222A505DF1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72A6-E557-4015-A2AC-876B43EAA179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A964F-261D-4890-8BB3-BF36B5CD1CF7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84714-B12F-4AD9-9D31-9A35B928FB99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3453D-8168-42D2-AB9B-9BBCB760BE3A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C2449-BFF4-4B74-BD3C-086F97CEBED6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B799F-3644-4E79-A110-2297EDD535DE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5546D-CD7C-443F-A8B7-1D8CFCB9A62F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A676-870D-40ED-B2E9-2E42166CE13D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DF74-9491-4F17-B39A-D82B1349B855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C94B9-3405-4A78-A135-0388DB3D6316}" type="datetime1">
              <a:rPr lang="en-US" smtClean="0"/>
              <a:pPr/>
              <a:t>6/20/2018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64822"/>
            <a:ext cx="607695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stut-goda.ru/teenager/6848-portfolio-uchenika-starshih-klassov.html" TargetMode="External"/><Relationship Id="rId2" Type="http://schemas.openxmlformats.org/officeDocument/2006/relationships/hyperlink" Target="http://www.rastut-goda.ru/questions-of-pedagogy/8196-igry-na-anglijskom-yazyke-dlya-shkolnik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astut-goda.ru/questions-of-pedagogy/8135-aktivnye-metody-obucheniya-v-pedagogike.html" TargetMode="External"/><Relationship Id="rId5" Type="http://schemas.openxmlformats.org/officeDocument/2006/relationships/hyperlink" Target="http://www.rastut-goda.ru/questions-of-pedagogy/6626-uchebno-vospitatelnaja-rabota-v-shkole.html" TargetMode="External"/><Relationship Id="rId4" Type="http://schemas.openxmlformats.org/officeDocument/2006/relationships/hyperlink" Target="http://www.rastut-goda.ru/presentations/1971-school-health-opportunities-in-quality-assuranc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stut-goda.ru/junior-student/4989-konflikt-s-uchitelem-nachalnyh-klassov-ischem-konstruktivnoe-reshenie.html" TargetMode="External"/><Relationship Id="rId2" Type="http://schemas.openxmlformats.org/officeDocument/2006/relationships/hyperlink" Target="http://www.rastut-goda.ru/preschool-child/6395-poznavatelnoe-razvitie-rebenka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259874" y="1201782"/>
            <a:ext cx="6884126" cy="40306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18000">
                  <a:solidFill>
                    <a:srgbClr val="CC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ИСПОЛЬЗОВАНИЕ ИННОВАЦИОННЫХ  ТЕХНОЛОГИЙ</a:t>
            </a:r>
          </a:p>
          <a:p>
            <a:r>
              <a:rPr lang="ru-RU" sz="3600" b="1" dirty="0" smtClean="0">
                <a:ln w="18000">
                  <a:solidFill>
                    <a:srgbClr val="CC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ФОРМИРОВАНИИ</a:t>
            </a:r>
          </a:p>
          <a:p>
            <a:r>
              <a:rPr lang="ru-RU" sz="3600" b="1" dirty="0" smtClean="0">
                <a:ln w="18000">
                  <a:solidFill>
                    <a:srgbClr val="CC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ХУДОЖЕСТВЕННОГО ВОСПРИЯТИЯ УЧАЩИХСЯ НА УРОКАХ</a:t>
            </a:r>
          </a:p>
          <a:p>
            <a:r>
              <a:rPr lang="ru-RU" sz="3600" b="1" dirty="0" smtClean="0">
                <a:ln w="18000">
                  <a:solidFill>
                    <a:srgbClr val="CC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ИЗОБРАЗИТЕЛЬНОГО </a:t>
            </a:r>
          </a:p>
          <a:p>
            <a:r>
              <a:rPr lang="ru-RU" sz="3600" b="1" dirty="0" smtClean="0">
                <a:ln w="18000">
                  <a:solidFill>
                    <a:srgbClr val="CC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ИСКУССТВА</a:t>
            </a:r>
            <a:endParaRPr lang="ru-RU" sz="3600" b="1" dirty="0">
              <a:ln w="18000">
                <a:solidFill>
                  <a:srgbClr val="CC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8254" y="212188"/>
            <a:ext cx="91074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 w="3175"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МОУ</a:t>
            </a:r>
            <a:r>
              <a:rPr kumimoji="0" lang="ru-RU" sz="2400" i="0" u="none" strike="noStrike" cap="none" normalizeH="0" dirty="0" smtClean="0">
                <a:ln w="3175"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kumimoji="0" lang="ru-RU" sz="2400" i="0" u="none" strike="noStrike" cap="none" normalizeH="0" baseline="0" dirty="0" smtClean="0">
                <a:ln w="3175">
                  <a:solidFill>
                    <a:schemeClr val="tx1"/>
                  </a:solidFill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Ракитянская средняя общеобразовательная школа № 1» </a:t>
            </a:r>
            <a:endParaRPr kumimoji="0" lang="ru-RU" sz="2400" i="0" u="none" strike="noStrike" cap="none" normalizeH="0" baseline="0" dirty="0" smtClean="0">
              <a:ln w="3175">
                <a:solidFill>
                  <a:schemeClr val="tx1"/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3180" y="5288340"/>
            <a:ext cx="781082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3175">
                  <a:solidFill>
                    <a:schemeClr val="tx1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Подготовила: Масалова Евгения Николаевна,</a:t>
            </a:r>
          </a:p>
          <a:p>
            <a:pPr algn="ctr"/>
            <a:r>
              <a:rPr lang="ru-RU" sz="2400" dirty="0" smtClean="0">
                <a:ln w="3175">
                  <a:solidFill>
                    <a:schemeClr val="tx1"/>
                  </a:solidFill>
                </a:ln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 учитель изобразительного искусства.</a:t>
            </a:r>
          </a:p>
          <a:p>
            <a:endParaRPr lang="ru-RU" sz="1100" dirty="0" smtClean="0"/>
          </a:p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п. Ракитное, 2017 год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3042" y="404734"/>
            <a:ext cx="5665657" cy="11242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становиться более результативным, так как в его основу положено следующее: </a:t>
            </a:r>
            <a:endParaRPr lang="ru-RU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7994" y="2039234"/>
            <a:ext cx="5786204" cy="4818765"/>
          </a:xfrm>
        </p:spPr>
        <p:txBody>
          <a:bodyPr>
            <a:normAutofit fontScale="85000" lnSpcReduction="20000"/>
          </a:bodyPr>
          <a:lstStyle/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3000" b="1" dirty="0" smtClean="0">
                <a:latin typeface="+mj-lt"/>
              </a:rPr>
              <a:t>привлекательность учебного материала с использованием приемов педагогической техники, повышающих интерес к изучаемой теме; 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3000" b="1" dirty="0" smtClean="0">
                <a:latin typeface="+mj-lt"/>
              </a:rPr>
              <a:t>принцип сотворчества учителя и учащихся для получения глубоких знаний, и применение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latin typeface="+mj-lt"/>
              </a:rPr>
              <a:t>полученной информации;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sz="3000" b="1" dirty="0" smtClean="0">
                <a:latin typeface="+mj-lt"/>
              </a:rPr>
              <a:t>проведение урока с мультимедиа выступлением;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sz="3000" b="1" dirty="0" smtClean="0">
                <a:latin typeface="+mj-lt"/>
              </a:rPr>
              <a:t>выполнение домашнего задания и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latin typeface="+mj-lt"/>
              </a:rPr>
              <a:t>самостоятельная работа учащихся.</a:t>
            </a:r>
            <a:endParaRPr lang="ru-RU" sz="3000" b="1" dirty="0">
              <a:latin typeface="+mj-lt"/>
            </a:endParaRPr>
          </a:p>
        </p:txBody>
      </p:sp>
      <p:pic>
        <p:nvPicPr>
          <p:cNvPr id="1027" name="Picture 3" descr="G:\НЕДЕЛЯ ПК И ИЗО\ОТКРЫТЫЙ УРОК  6 КЛАС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9861" y="3072983"/>
            <a:ext cx="2353457" cy="1765093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G:\НЕДЕЛЯ ПК И ИЗО\ВЫПУСК ГАЗЕТЫ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6569" y="1079292"/>
            <a:ext cx="2381437" cy="1786078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9" name="Picture 5" descr="G:\НЕДЕЛЯ ПК И ИЗО\ОТКРЫТЫЙ УРОК 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3577" y="5028301"/>
            <a:ext cx="2377257" cy="1582362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56616" y="2608290"/>
            <a:ext cx="3987384" cy="5111644"/>
          </a:xfrm>
        </p:spPr>
        <p:txBody>
          <a:bodyPr>
            <a:normAutofit fontScale="32500" lnSpcReduction="20000"/>
          </a:bodyPr>
          <a:lstStyle/>
          <a:p>
            <a:pPr marL="0" indent="228600">
              <a:lnSpc>
                <a:spcPct val="100000"/>
              </a:lnSpc>
              <a:spcBef>
                <a:spcPts val="0"/>
              </a:spcBef>
              <a:buClr>
                <a:srgbClr val="CC0099"/>
              </a:buCl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pPr marL="0" indent="228600">
              <a:lnSpc>
                <a:spcPct val="120000"/>
              </a:lnSpc>
              <a:spcBef>
                <a:spcPts val="0"/>
              </a:spcBef>
              <a:buClr>
                <a:srgbClr val="CC0099"/>
              </a:buClr>
            </a:pPr>
            <a:r>
              <a:rPr lang="ru-RU" sz="6000" b="1" dirty="0" smtClean="0"/>
              <a:t>знакомство с любой темой с сопровождением показа видеофильмов, фото, репродукций; </a:t>
            </a:r>
          </a:p>
          <a:p>
            <a:pPr marL="0" indent="228600">
              <a:lnSpc>
                <a:spcPct val="120000"/>
              </a:lnSpc>
              <a:spcBef>
                <a:spcPts val="0"/>
              </a:spcBef>
              <a:buClr>
                <a:srgbClr val="CC0099"/>
              </a:buClr>
            </a:pPr>
            <a:r>
              <a:rPr lang="ru-RU" sz="6000" b="1" dirty="0" smtClean="0"/>
              <a:t>«посещение» крупнейших музеев мира; </a:t>
            </a:r>
          </a:p>
          <a:p>
            <a:pPr marL="0" indent="228600">
              <a:lnSpc>
                <a:spcPct val="120000"/>
              </a:lnSpc>
              <a:spcBef>
                <a:spcPts val="0"/>
              </a:spcBef>
              <a:buClr>
                <a:srgbClr val="CC0099"/>
              </a:buClr>
            </a:pPr>
            <a:r>
              <a:rPr lang="ru-RU" sz="6000" b="1" dirty="0" smtClean="0"/>
              <a:t> «погружение» в пространство и время; </a:t>
            </a:r>
          </a:p>
          <a:p>
            <a:pPr marL="0" indent="228600">
              <a:lnSpc>
                <a:spcPct val="120000"/>
              </a:lnSpc>
              <a:spcBef>
                <a:spcPts val="0"/>
              </a:spcBef>
              <a:buClr>
                <a:srgbClr val="CC0099"/>
              </a:buClr>
            </a:pPr>
            <a:r>
              <a:rPr lang="ru-RU" sz="6000" b="1" dirty="0" smtClean="0"/>
              <a:t>самостоятельная работа учащихся; </a:t>
            </a:r>
          </a:p>
          <a:p>
            <a:pPr marL="0" indent="228600">
              <a:lnSpc>
                <a:spcPct val="120000"/>
              </a:lnSpc>
              <a:spcBef>
                <a:spcPts val="0"/>
              </a:spcBef>
              <a:buClr>
                <a:srgbClr val="CC0099"/>
              </a:buClr>
            </a:pPr>
            <a:r>
              <a:rPr lang="ru-RU" sz="6000" b="1" dirty="0" smtClean="0"/>
              <a:t>активизация учебного процесса. 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34322" y="292100"/>
            <a:ext cx="7869836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/>
              <a:t>               Возможности компьютера неисчерпаемы, </a:t>
            </a:r>
          </a:p>
          <a:p>
            <a:pPr algn="ctr"/>
            <a:r>
              <a:rPr lang="ru-RU" sz="2300" b="1" dirty="0" smtClean="0"/>
              <a:t>это действительно мощное средство как в</a:t>
            </a:r>
          </a:p>
          <a:p>
            <a:pPr algn="ctr"/>
            <a:r>
              <a:rPr lang="ru-RU" sz="2300" b="1" dirty="0" smtClean="0"/>
              <a:t> качестве информации, так и в качестве </a:t>
            </a:r>
          </a:p>
          <a:p>
            <a:pPr algn="ctr"/>
            <a:r>
              <a:rPr lang="ru-RU" sz="2300" b="1" dirty="0" smtClean="0"/>
              <a:t>инструмента художественной             деятельности. </a:t>
            </a:r>
            <a:br>
              <a:rPr lang="ru-RU" sz="2300" b="1" dirty="0" smtClean="0"/>
            </a:br>
            <a:r>
              <a:rPr lang="ru-RU" sz="2300" b="1" dirty="0" smtClean="0"/>
              <a:t>                 Преимущества использования компьютерных технологий в преподавании изобразительного искусства очевидны:  </a:t>
            </a:r>
            <a:endParaRPr lang="ru-RU" sz="2300" dirty="0"/>
          </a:p>
        </p:txBody>
      </p:sp>
      <p:pic>
        <p:nvPicPr>
          <p:cNvPr id="4" name="Picture 2" descr="G:\день п ч\DSC044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9842" y="3282846"/>
            <a:ext cx="4721902" cy="2915586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4000" y="2489200"/>
            <a:ext cx="6907088" cy="45407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 применения компьютера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 уроках изобразительного искусства: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 Как источник информации. </a:t>
            </a:r>
            <a:br>
              <a:rPr lang="ru-RU" b="1" dirty="0" smtClean="0"/>
            </a:br>
            <a:r>
              <a:rPr lang="ru-RU" b="1" dirty="0" smtClean="0"/>
              <a:t>2. Поддержка учителя. </a:t>
            </a:r>
            <a:br>
              <a:rPr lang="ru-RU" b="1" dirty="0" smtClean="0"/>
            </a:br>
            <a:r>
              <a:rPr lang="ru-RU" b="1" dirty="0" smtClean="0"/>
              <a:t>3. Организация проектной деятельности учащегося. </a:t>
            </a:r>
            <a:br>
              <a:rPr lang="ru-RU" b="1" dirty="0" smtClean="0"/>
            </a:br>
            <a:r>
              <a:rPr lang="ru-RU" b="1" dirty="0" smtClean="0"/>
              <a:t>4. Использование графических программ, в качестве инструмента художественной деятельности.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172233"/>
            <a:ext cx="6527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dirty="0" smtClean="0"/>
              <a:t>На основе использования информационно-коммуникационных технологий  создаётся образовательная среда, способствующая творческому развитию. </a:t>
            </a:r>
          </a:p>
        </p:txBody>
      </p:sp>
      <p:pic>
        <p:nvPicPr>
          <p:cNvPr id="6151" name="Picture 7" descr="http://ozon-st.cdn.ngenix.net/multimedia/audio_cd_covers/10014058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48500" y="4765675"/>
            <a:ext cx="1905000" cy="18764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6153" name="Picture 9" descr="http://ozon-st.cdn.ngenix.net/multimedia/audio_cd_covers/10001193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8775" y="2411412"/>
            <a:ext cx="1905000" cy="18573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6400" y="202525"/>
            <a:ext cx="5812675" cy="104722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 информации.</a:t>
            </a:r>
            <a:r>
              <a:rPr lang="ru-RU" sz="36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650" y="1028700"/>
            <a:ext cx="4794250" cy="52371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Особый  настрой и атмосферу сотрудничества помогают создать различные </a:t>
            </a:r>
            <a:r>
              <a:rPr lang="ru-RU" sz="2400" b="1" dirty="0" smtClean="0">
                <a:solidFill>
                  <a:srgbClr val="00B0F0"/>
                </a:solidFill>
              </a:rPr>
              <a:t>мультимедийные  учебные  пособия </a:t>
            </a:r>
            <a:r>
              <a:rPr lang="ru-RU" sz="2400" dirty="0" smtClean="0"/>
              <a:t>– используется на всех уроках, можно включать в любой этап урока</a:t>
            </a:r>
            <a:r>
              <a:rPr lang="ru-RU" sz="2400" b="1" dirty="0" smtClean="0"/>
              <a:t>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00B0F0"/>
                </a:solidFill>
              </a:rPr>
              <a:t>Демонстрация фильма </a:t>
            </a:r>
            <a:r>
              <a:rPr lang="ru-RU" sz="2400" dirty="0" smtClean="0"/>
              <a:t>сопровождается комментариями учителя. При этом предполагается активное общение, имеется возможность задавать вопросы делать пояснения, коллективно рассматривать и обсуждать произведения искусств. </a:t>
            </a:r>
          </a:p>
          <a:p>
            <a:pPr algn="just">
              <a:buNone/>
            </a:pPr>
            <a:endParaRPr lang="ru-RU" sz="2400" b="1" dirty="0"/>
          </a:p>
        </p:txBody>
      </p:sp>
      <p:pic>
        <p:nvPicPr>
          <p:cNvPr id="5121" name="Picture 1" descr="F:\пасха\DSC034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02400" y="839700"/>
            <a:ext cx="2400000" cy="1800000"/>
          </a:xfrm>
          <a:prstGeom prst="round2DiagRect">
            <a:avLst/>
          </a:prstGeom>
          <a:noFill/>
        </p:spPr>
      </p:pic>
      <p:pic>
        <p:nvPicPr>
          <p:cNvPr id="5122" name="Picture 2" descr="F:\пасха\DSC035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4838700"/>
            <a:ext cx="2400000" cy="1800000"/>
          </a:xfrm>
          <a:prstGeom prst="round2DiagRect">
            <a:avLst/>
          </a:prstGeom>
          <a:noFill/>
        </p:spPr>
      </p:pic>
      <p:pic>
        <p:nvPicPr>
          <p:cNvPr id="5123" name="Picture 3" descr="F:\пасха\DSC034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35700" y="2844800"/>
            <a:ext cx="2400000" cy="1800000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9900" y="914400"/>
            <a:ext cx="5664200" cy="52752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Работая с учащимися по формированию и развитию их творческих способностей и художественной культуры, привлекаю их для подготовки к урокам сообщений, докладов, рефератов и творческих работ по искусству. </a:t>
            </a:r>
          </a:p>
          <a:p>
            <a:pPr algn="just">
              <a:buNone/>
            </a:pPr>
            <a:r>
              <a:rPr lang="ru-RU" dirty="0" smtClean="0"/>
              <a:t>При выполнении заданий учащиеся пользуются как средствами</a:t>
            </a: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Internet Explorer</a:t>
            </a:r>
            <a:r>
              <a:rPr lang="ru-RU" dirty="0" smtClean="0">
                <a:solidFill>
                  <a:srgbClr val="00B0F0"/>
                </a:solidFill>
              </a:rPr>
              <a:t>,</a:t>
            </a:r>
            <a:r>
              <a:rPr lang="ru-RU" dirty="0" smtClean="0"/>
              <a:t> так и </a:t>
            </a:r>
            <a:r>
              <a:rPr lang="ru-RU" dirty="0" smtClean="0">
                <a:solidFill>
                  <a:srgbClr val="00B0F0"/>
                </a:solidFill>
              </a:rPr>
              <a:t>энциклопедиями, учебными пособиями на CD-ROM</a:t>
            </a:r>
            <a:r>
              <a:rPr lang="ru-RU" dirty="0" smtClean="0"/>
              <a:t>, которые имеются в наличии в школьной медиатеке и в домашних коллекциях самих учащихся. </a:t>
            </a:r>
            <a:endParaRPr lang="ru-RU" dirty="0"/>
          </a:p>
        </p:txBody>
      </p:sp>
      <p:pic>
        <p:nvPicPr>
          <p:cNvPr id="4" name="Picture 2" descr="G:\неделя пк изо истории\17 Пасхальный сувенир – история и тайна ювелирного искусства Фаберже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9024" y="708918"/>
            <a:ext cx="1976490" cy="2635320"/>
          </a:xfrm>
          <a:prstGeom prst="round2Diag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5" name="Picture 1" descr="G:\неделя пк изо истории\17 Пасхальный сувенир – история и тайна ювелирного искусства Фаберже 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340" y="3937001"/>
            <a:ext cx="2697944" cy="2197100"/>
          </a:xfrm>
          <a:prstGeom prst="round2DiagRect">
            <a:avLst/>
          </a:prstGeom>
          <a:noFill/>
          <a:ln w="1905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7330" y="0"/>
            <a:ext cx="6076950" cy="104722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учителя.</a:t>
            </a:r>
            <a:endParaRPr lang="ru-RU" sz="3600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8700" y="876300"/>
            <a:ext cx="5283200" cy="5740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/>
              <a:t>Презентация  </a:t>
            </a:r>
            <a:r>
              <a:rPr lang="ru-RU" dirty="0" smtClean="0"/>
              <a:t>– может использоваться на уроках лекциях, беседах об искусстве, вернисаже.</a:t>
            </a:r>
          </a:p>
          <a:p>
            <a:pPr algn="just">
              <a:buNone/>
            </a:pPr>
            <a:r>
              <a:rPr lang="ru-RU" dirty="0" smtClean="0"/>
              <a:t>Использование </a:t>
            </a:r>
            <a:r>
              <a:rPr lang="ru-RU" b="1" dirty="0" smtClean="0"/>
              <a:t>веб-камеры </a:t>
            </a:r>
            <a:r>
              <a:rPr lang="ru-RU" dirty="0" smtClean="0"/>
              <a:t>идеально подходит на уроках поэтапного рисования.</a:t>
            </a:r>
            <a:endParaRPr lang="ru-RU" b="1" dirty="0" smtClean="0"/>
          </a:p>
          <a:p>
            <a:pPr algn="just">
              <a:buNone/>
            </a:pPr>
            <a:r>
              <a:rPr lang="ru-RU" b="1" dirty="0" smtClean="0"/>
              <a:t>Графический</a:t>
            </a:r>
            <a:r>
              <a:rPr lang="ru-RU" b="1" i="1" dirty="0" smtClean="0"/>
              <a:t> </a:t>
            </a:r>
            <a:r>
              <a:rPr lang="ru-RU" b="1" dirty="0" smtClean="0"/>
              <a:t>планшет </a:t>
            </a:r>
            <a:r>
              <a:rPr lang="ru-RU" dirty="0" smtClean="0"/>
              <a:t>служит великолепным подспорьем при изучении нового материала.</a:t>
            </a:r>
          </a:p>
          <a:p>
            <a:pPr algn="just">
              <a:buNone/>
            </a:pPr>
            <a:r>
              <a:rPr lang="ru-RU" dirty="0" smtClean="0"/>
              <a:t> Дети погружаются в  виртуальный мир творчества и становятся непосредственными его участниками.  </a:t>
            </a:r>
          </a:p>
          <a:p>
            <a:pPr algn="just">
              <a:buNone/>
            </a:pPr>
            <a:endParaRPr lang="ru-RU" dirty="0" smtClean="0"/>
          </a:p>
        </p:txBody>
      </p:sp>
      <p:pic>
        <p:nvPicPr>
          <p:cNvPr id="6" name="Picture 8" descr="F:\Documents and Settings\Елена_Сергеевна\Рабочий стол\Юный художник\P51007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8294" y="2649533"/>
            <a:ext cx="2925767" cy="2925767"/>
          </a:xfrm>
          <a:prstGeom prst="round2DiagRect">
            <a:avLst>
              <a:gd name="adj1" fmla="val 0"/>
              <a:gd name="adj2" fmla="val 20513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проектной деятельности учащегося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2050" name="Picture 2" descr="F:\DCIM\101MSDCF\DSC040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400800" y="1297792"/>
            <a:ext cx="2520950" cy="2255248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666750" y="1333500"/>
            <a:ext cx="4286250" cy="530859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Обучение на основе проектов основывается на активном участии учеников в комплексных проектах, обеспечивающих их развитие и позволяющих им применять приобретённые знания, умения и навыки.</a:t>
            </a:r>
          </a:p>
          <a:p>
            <a:pPr>
              <a:buNone/>
            </a:pPr>
            <a:r>
              <a:rPr lang="ru-RU" dirty="0" smtClean="0"/>
              <a:t>Учебная деятельность становится оптимально целесообразной. </a:t>
            </a:r>
          </a:p>
          <a:p>
            <a:pPr>
              <a:buNone/>
            </a:pPr>
            <a:r>
              <a:rPr lang="ru-RU" dirty="0" smtClean="0"/>
              <a:t>Лучших результатов в процессе изучения тем по архитектуре, монументальной скульптуре  не сложно добиться при использовании не только метода проектов, но и средств ИКТ. Как при создании проекта, так и при его защите.</a:t>
            </a:r>
            <a:endParaRPr lang="ru-RU" dirty="0"/>
          </a:p>
        </p:txBody>
      </p:sp>
      <p:pic>
        <p:nvPicPr>
          <p:cNvPr id="4" name="Picture 5" descr="F:\DCIM\101MSDCF\DSC040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914900" y="2489201"/>
            <a:ext cx="1803400" cy="1886467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3" descr="F:\DCIM\101MSDCF\DSC041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4700" y="4445000"/>
            <a:ext cx="2825633" cy="2119225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027" y="578530"/>
            <a:ext cx="7459037" cy="135520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графических программ, в качестве инструмента художественной деятельности.</a:t>
            </a:r>
            <a:r>
              <a:rPr lang="ru-RU" sz="36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4715" y="2181225"/>
            <a:ext cx="5864485" cy="435133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      Графический редактор «Paint», </a:t>
            </a:r>
            <a:r>
              <a:rPr lang="ru-RU" dirty="0" smtClean="0"/>
              <a:t>чаще всего используется на уроках, когда изучаются темы по компьютерной графике, а так же в качестве практических и домашних заданий по дизайну и 3-д моделированию,   что позволяет учащимся реализовывать свой творческий потенциал в новом виде изобразительного искусства.</a:t>
            </a:r>
          </a:p>
        </p:txBody>
      </p:sp>
      <p:pic>
        <p:nvPicPr>
          <p:cNvPr id="1026" name="Picture 2" descr="http://www.iuic.info/system/attachments/production/images/image_pictures/48631/middle.jpg?147593318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92286" y="1623310"/>
            <a:ext cx="1755775" cy="1567656"/>
          </a:xfrm>
          <a:prstGeom prst="round2DiagRect">
            <a:avLst/>
          </a:prstGeom>
          <a:noFill/>
          <a:ln>
            <a:solidFill>
              <a:srgbClr val="0000FF"/>
            </a:solidFill>
          </a:ln>
        </p:spPr>
      </p:pic>
      <p:pic>
        <p:nvPicPr>
          <p:cNvPr id="1027" name="Picture 3" descr="C:\Users\xxx\Desktop\Петрова Надежда, 16 лет, п.Ркитное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96330" y="3276078"/>
            <a:ext cx="1688923" cy="178206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36079" y="5151620"/>
            <a:ext cx="1719360" cy="149933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43200" y="794479"/>
            <a:ext cx="6108700" cy="606352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+mj-lt"/>
              </a:rPr>
              <a:t>         </a:t>
            </a:r>
            <a:r>
              <a:rPr lang="ru-RU" sz="3600" b="1" dirty="0" smtClean="0">
                <a:latin typeface="+mj-lt"/>
              </a:rPr>
              <a:t>Как говорила Е.И. Рерих «Чем выше и дальше каждый из нас идет, тем яснее видит, что предела достижений совершенства не существует.  </a:t>
            </a:r>
          </a:p>
          <a:p>
            <a:pPr algn="just">
              <a:buNone/>
            </a:pPr>
            <a:r>
              <a:rPr lang="ru-RU" sz="3600" b="1" dirty="0" smtClean="0">
                <a:latin typeface="+mj-lt"/>
              </a:rPr>
              <a:t>        Дело не в том, какой высоты ты достигнешь сегодня, а в том, чтобы двигаться вперед вместе с вечным движением жизни».</a:t>
            </a:r>
          </a:p>
          <a:p>
            <a:endParaRPr lang="ru-RU" dirty="0"/>
          </a:p>
        </p:txBody>
      </p:sp>
      <p:pic>
        <p:nvPicPr>
          <p:cNvPr id="28674" name="Picture 2" descr="https://vkurier.by/wp-content/uploads/2016/02/127047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77244"/>
            <a:ext cx="3429000" cy="3438525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8900" y="508000"/>
            <a:ext cx="63627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algn="just"/>
            <a:r>
              <a:rPr lang="ru-RU" sz="2800" b="1" dirty="0" smtClean="0">
                <a:latin typeface="+mj-lt"/>
              </a:rPr>
              <a:t>                Учить детей радостно, </a:t>
            </a:r>
            <a:br>
              <a:rPr lang="ru-RU" sz="2800" b="1" dirty="0" smtClean="0">
                <a:latin typeface="+mj-lt"/>
              </a:rPr>
            </a:br>
            <a:r>
              <a:rPr lang="ru-RU" sz="2800" b="1" dirty="0" smtClean="0">
                <a:latin typeface="+mj-lt"/>
              </a:rPr>
              <a:t>без принуждений – возможно, если в своей работе педагог использует новые технологии.</a:t>
            </a:r>
          </a:p>
          <a:p>
            <a:pPr marL="360000" algn="just"/>
            <a:endParaRPr lang="ru-RU" sz="2800" b="1" dirty="0" smtClean="0">
              <a:latin typeface="+mj-lt"/>
            </a:endParaRPr>
          </a:p>
          <a:p>
            <a:pPr marL="360000" algn="just"/>
            <a:r>
              <a:rPr lang="ru-RU" sz="2800" b="1" dirty="0" smtClean="0">
                <a:latin typeface="+mj-lt"/>
              </a:rPr>
              <a:t>            Таким образом, применение в моей              педагогической практике вышеизложенных технологий, позволят выявить и развить у учащихся художественные способности, умения по выполнению оригинальных творческих заданий, а также воспитывать творческое отношение к любой деятельности.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42975" y="1825625"/>
            <a:ext cx="8201025" cy="4351338"/>
          </a:xfrm>
        </p:spPr>
        <p:txBody>
          <a:bodyPr/>
          <a:lstStyle/>
          <a:p>
            <a:pPr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у вас есть яблоко и у меня есть яблоко, и если мы обмениваемся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этими яблоками, то у вас и у меня остается по одному яблоку.</a:t>
            </a:r>
            <a:endParaRPr lang="ru-RU" sz="3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если у вас есть идея и у меня есть идея и мы обмениваемся идеями, то у каждого из нас будет по две идеи.      </a:t>
            </a:r>
            <a:endParaRPr lang="ru-RU" sz="3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                                                    Д.Б. Шоу</a:t>
            </a:r>
            <a:endParaRPr lang="ru-RU" sz="3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9489" y="2458388"/>
            <a:ext cx="7779895" cy="1648918"/>
          </a:xfrm>
        </p:spPr>
        <p:txBody>
          <a:bodyPr>
            <a:prstTxWarp prst="textPlain">
              <a:avLst/>
            </a:prstTxWarp>
            <a:norm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735977" y="457200"/>
            <a:ext cx="5408023" cy="61642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       Одной из основных задач современной педагогики является поиск эффективных средств и путей повышения качества образования и воспитания учащихся. </a:t>
            </a:r>
          </a:p>
          <a:p>
            <a:pPr algn="just">
              <a:buNone/>
            </a:pPr>
            <a:r>
              <a:rPr lang="ru-RU" dirty="0" smtClean="0"/>
              <a:t>              Новое  качество образования невозможно получить, решая педагогические проблемы устаревшими методами. Требуются другие стратегии, созвучные нашему времени, новые инновационные технологии.</a:t>
            </a:r>
            <a:endParaRPr lang="ru-RU" dirty="0"/>
          </a:p>
        </p:txBody>
      </p:sp>
      <p:pic>
        <p:nvPicPr>
          <p:cNvPr id="1026" name="Picture 2" descr="F:\DCIM\101MSDCF\DSC042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6914" y="509452"/>
            <a:ext cx="2525485" cy="1894114"/>
          </a:xfrm>
          <a:prstGeom prst="round2Diag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1027" name="Picture 3" descr="F:\DCIM\101MSDCF\DSC042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6674" y="2595655"/>
            <a:ext cx="2525483" cy="1894113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028" name="Picture 4" descr="F:\DCIM\101MSDCF\DSC041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36916" y="4728754"/>
            <a:ext cx="2495006" cy="1871255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43173" y="821933"/>
            <a:ext cx="4574054" cy="66511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Понятие “инновация“ в переводе с латинского языка означает “обновление, новшество или изменение“.            </a:t>
            </a:r>
          </a:p>
          <a:p>
            <a:pPr algn="just">
              <a:buNone/>
            </a:pPr>
            <a:r>
              <a:rPr lang="ru-RU" dirty="0" smtClean="0"/>
              <a:t>     Применительно к педагогическому процессу инновация означает введение нового в цели, содержание, методы и формы обучения и воспитания, организацию совместной деятельности учителя и учащегося.</a:t>
            </a:r>
            <a:endParaRPr lang="ru-RU" dirty="0"/>
          </a:p>
        </p:txBody>
      </p:sp>
      <p:pic>
        <p:nvPicPr>
          <p:cNvPr id="7172" name="Picture 4" descr="http://worldartsme.com/?module=images&amp;act=download&amp;url=open-book-clipart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50200" y="4372519"/>
            <a:ext cx="3029414" cy="1713027"/>
          </a:xfrm>
          <a:prstGeom prst="rect">
            <a:avLst/>
          </a:prstGeom>
          <a:noFill/>
        </p:spPr>
      </p:pic>
      <p:pic>
        <p:nvPicPr>
          <p:cNvPr id="5" name="Picture 2" descr="https://www.buylikesreviews.com/images/Marks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58424" y="1273996"/>
            <a:ext cx="2381250" cy="3267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64822"/>
            <a:ext cx="6076950" cy="190766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Инновационные педагогические технологии: </a:t>
            </a:r>
            <a:b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27681" y="1465665"/>
            <a:ext cx="7616319" cy="574679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6000" b="1" dirty="0" smtClean="0">
                <a:hlinkClick r:id="rId2" tooltip="Игры на английском языке для школьников"/>
              </a:rPr>
              <a:t>Игровые технологии</a:t>
            </a:r>
            <a:r>
              <a:rPr lang="ru-RU" sz="6000" b="1" dirty="0" smtClean="0"/>
              <a:t> самые применимые в образовании, так как применяются не только на всех уроках в начальных, но и </a:t>
            </a:r>
            <a:r>
              <a:rPr lang="ru-RU" sz="6000" b="1" dirty="0" smtClean="0">
                <a:hlinkClick r:id="rId3" tooltip="Портфолио ученика старших классов"/>
              </a:rPr>
              <a:t>в старших классах</a:t>
            </a:r>
            <a:r>
              <a:rPr lang="ru-RU" sz="6000" b="1" dirty="0" smtClean="0"/>
              <a:t>.</a:t>
            </a:r>
          </a:p>
          <a:p>
            <a:r>
              <a:rPr lang="ru-RU" sz="6000" b="1" dirty="0" smtClean="0"/>
              <a:t>На всех уроках </a:t>
            </a:r>
            <a:r>
              <a:rPr lang="ru-RU" sz="6000" b="1" dirty="0" smtClean="0">
                <a:hlinkClick r:id="rId4" tooltip="Возможности здоровьесберегающих технологий в обеспечении качества образования"/>
              </a:rPr>
              <a:t>используются </a:t>
            </a:r>
            <a:r>
              <a:rPr lang="ru-RU" sz="6000" b="1" u="sng" dirty="0" smtClean="0">
                <a:hlinkClick r:id="rId4" tooltip="Возможности здоровьесберегающих технологий в обеспечении качества образования"/>
              </a:rPr>
              <a:t>здоровьесберегающие технологии</a:t>
            </a:r>
            <a:r>
              <a:rPr lang="ru-RU" sz="6000" b="1" dirty="0" smtClean="0"/>
              <a:t>, их цель, исключить негативное воздействие на здоровье ученика, связанное с процессом </a:t>
            </a:r>
            <a:r>
              <a:rPr lang="ru-RU" sz="6000" b="1" dirty="0" smtClean="0">
                <a:hlinkClick r:id="rId5" tooltip="Учебно-воспитательная работа в школе"/>
              </a:rPr>
              <a:t>учебно-воспитательной работы</a:t>
            </a:r>
            <a:r>
              <a:rPr lang="ru-RU" sz="6000" b="1" dirty="0" smtClean="0"/>
              <a:t>.</a:t>
            </a:r>
          </a:p>
          <a:p>
            <a:r>
              <a:rPr lang="ru-RU" sz="6000" b="1" u="sng" dirty="0" smtClean="0">
                <a:solidFill>
                  <a:schemeClr val="accent1">
                    <a:lumMod val="75000"/>
                  </a:schemeClr>
                </a:solidFill>
              </a:rPr>
              <a:t>Проектно - исследовательская технология</a:t>
            </a:r>
            <a:r>
              <a:rPr lang="ru-RU" sz="6000" b="1" dirty="0" smtClean="0"/>
              <a:t> включает в себя </a:t>
            </a:r>
            <a:r>
              <a:rPr lang="ru-RU" sz="6000" b="1" dirty="0" smtClean="0">
                <a:hlinkClick r:id="rId6" tooltip="Активные методы обучения в педагогике"/>
              </a:rPr>
              <a:t>активное обучение</a:t>
            </a:r>
            <a:r>
              <a:rPr lang="ru-RU" sz="6000" b="1" dirty="0" smtClean="0"/>
              <a:t>, методы исследования, сбора, обобщение результатов учеником. </a:t>
            </a:r>
          </a:p>
          <a:p>
            <a:r>
              <a:rPr lang="ru-RU" sz="6000" b="1" u="sng" dirty="0" smtClean="0">
                <a:solidFill>
                  <a:schemeClr val="accent1">
                    <a:lumMod val="75000"/>
                  </a:schemeClr>
                </a:solidFill>
              </a:rPr>
              <a:t>Блочно - модульная технология</a:t>
            </a:r>
            <a:r>
              <a:rPr lang="ru-RU" sz="6000" b="1" dirty="0" smtClean="0"/>
              <a:t> ориентирована на различные виды самостоятельной, посильной работы учащегося. Эта технология учит ребенка самому искать информацию, изучать и получать знания в новом виде.</a:t>
            </a:r>
          </a:p>
          <a:p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Технологии  мультимедиа.  </a:t>
            </a:r>
            <a:r>
              <a:rPr lang="ru-RU" sz="6000" b="1" dirty="0" smtClean="0"/>
              <a:t>Возможность  совмещать теоретический и демонстрационный материалы.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4833" y="431515"/>
            <a:ext cx="7089167" cy="14589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стороны инновационных технологий в образовательном процессе</a:t>
            </a:r>
            <a:br>
              <a:rPr lang="ru-RU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6581" y="1825624"/>
            <a:ext cx="8897420" cy="5032375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Инновационные процессы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в образовании имеют свои плюсы:</a:t>
            </a:r>
            <a:endParaRPr lang="ru-RU" dirty="0" smtClean="0"/>
          </a:p>
          <a:p>
            <a:pPr algn="just"/>
            <a:r>
              <a:rPr lang="ru-RU" u="sng" dirty="0" smtClean="0"/>
              <a:t>Во-первых</a:t>
            </a:r>
            <a:r>
              <a:rPr lang="ru-RU" dirty="0" smtClean="0"/>
              <a:t>, пробуждают мотивацию у учащихся к </a:t>
            </a:r>
            <a:r>
              <a:rPr lang="ru-RU" dirty="0" smtClean="0">
                <a:hlinkClick r:id="rId2" tooltip="Познавательное развитие ребенка"/>
              </a:rPr>
              <a:t>познавательной  деятельности</a:t>
            </a:r>
            <a:r>
              <a:rPr lang="ru-RU" dirty="0" smtClean="0"/>
              <a:t>, особенно по проектированию.</a:t>
            </a:r>
          </a:p>
          <a:p>
            <a:pPr algn="just"/>
            <a:r>
              <a:rPr lang="ru-RU" u="sng" dirty="0" smtClean="0"/>
              <a:t>Во-вторых</a:t>
            </a:r>
            <a:r>
              <a:rPr lang="ru-RU" dirty="0" smtClean="0"/>
              <a:t>, отмечается, что использование такого обучения создает более комфортный психологический климат для ученика, в частности снимает напряжение </a:t>
            </a:r>
            <a:r>
              <a:rPr lang="ru-RU" dirty="0" smtClean="0">
                <a:hlinkClick r:id="rId3" tooltip="Конфликт с учителем начальных классов: ищем конструктивное решение"/>
              </a:rPr>
              <a:t>при общении с учителем</a:t>
            </a:r>
            <a:r>
              <a:rPr lang="ru-RU" dirty="0" smtClean="0"/>
              <a:t>.</a:t>
            </a:r>
          </a:p>
          <a:p>
            <a:pPr algn="just"/>
            <a:r>
              <a:rPr lang="ru-RU" u="sng" dirty="0" smtClean="0"/>
              <a:t>В-третьих</a:t>
            </a:r>
            <a:r>
              <a:rPr lang="ru-RU" dirty="0" smtClean="0"/>
              <a:t>, для ребенка открыто творческое пространство, благодаря которому увеличивается число качественных и интересных работ.</a:t>
            </a:r>
          </a:p>
          <a:p>
            <a:pPr algn="just"/>
            <a:r>
              <a:rPr lang="ru-RU" u="sng" dirty="0" smtClean="0"/>
              <a:t>В-четвертых</a:t>
            </a:r>
            <a:r>
              <a:rPr lang="ru-RU" dirty="0" smtClean="0"/>
              <a:t>, информатизация стимулирует не только учащихся, но и привлекает педагогов в большей степени из-за повышения производительности его труда и культуры.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47063" y="184649"/>
            <a:ext cx="4896937" cy="66733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Особое внимание мы обращаем на необходимость формирования у обучающихся не только предметных, но и личностных, метапредметных результатов. </a:t>
            </a:r>
          </a:p>
          <a:p>
            <a:pPr>
              <a:buNone/>
            </a:pPr>
            <a:r>
              <a:rPr lang="ru-RU" dirty="0" smtClean="0"/>
              <a:t>Их можно достичь, используя инновационные образовательные технологии, в том числе информационно-коммуникационные (ИКТ).</a:t>
            </a:r>
            <a:endParaRPr lang="ru-RU" dirty="0"/>
          </a:p>
        </p:txBody>
      </p:sp>
      <p:pic>
        <p:nvPicPr>
          <p:cNvPr id="1027" name="Picture 3" descr="C:\Users\xxx\Desktop\Новая папка (4)\дагш\DSC_0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1885" y="391887"/>
            <a:ext cx="3890015" cy="2586446"/>
          </a:xfrm>
          <a:prstGeom prst="round2Diag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1028" name="Picture 4" descr="C:\Users\xxx\Desktop\Новая папка (4)\дагш\DSC_0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3709" y="3600276"/>
            <a:ext cx="3858349" cy="2565392"/>
          </a:xfrm>
          <a:prstGeom prst="round2Diag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1630" y="3792511"/>
            <a:ext cx="47198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+mj-lt"/>
              </a:rPr>
              <a:t>Использование на уроке мультимедиа сначала воспринимается учащимися на уровне игры, постепенно вовлекая их в серьезную творческую работу, в которой и развивается личность учащегося.</a:t>
            </a:r>
            <a:endParaRPr lang="ru-RU" sz="2400" b="1" dirty="0">
              <a:latin typeface="+mj-lt"/>
            </a:endParaRPr>
          </a:p>
        </p:txBody>
      </p:sp>
      <p:pic>
        <p:nvPicPr>
          <p:cNvPr id="8194" name="Picture 2" descr="http://yaaul2jmtzmb.ulcraft.com/uploads/s/j/u/i/juitnet0rdjz/img/7cXaIU9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597" y="387454"/>
            <a:ext cx="2501900" cy="25019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990708" y="736601"/>
            <a:ext cx="5898460" cy="325078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Моя тема самообразования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«Применение информационно - коммуникативных технологий на уроках изобразительного искусства, как условие развития художественно-творческого потенциала учащихся (в рамках реализации программы ФГОС)».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Рисунок 4" descr="C:\Users\xxx\AppData\Local\Microsoft\Windows\Temporary Internet Files\Content.Word\DSC00061.jpg"/>
          <p:cNvPicPr/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 bwMode="auto">
          <a:xfrm>
            <a:off x="5696262" y="3297837"/>
            <a:ext cx="2923082" cy="3267856"/>
          </a:xfrm>
          <a:prstGeom prst="round2Diag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41800" y="304800"/>
            <a:ext cx="4622800" cy="6146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+mj-lt"/>
              </a:rPr>
              <a:t>                   </a:t>
            </a:r>
          </a:p>
          <a:p>
            <a:pPr algn="just">
              <a:buNone/>
            </a:pPr>
            <a:endParaRPr lang="ru-RU" sz="2400" b="1" dirty="0" smtClean="0">
              <a:latin typeface="+mj-lt"/>
            </a:endParaRPr>
          </a:p>
          <a:p>
            <a:pPr algn="just">
              <a:buNone/>
            </a:pPr>
            <a:r>
              <a:rPr lang="ru-RU" sz="2400" b="1" dirty="0" smtClean="0">
                <a:latin typeface="+mj-lt"/>
              </a:rPr>
              <a:t>         Использование в образовательном процессе средств ИКТ направлено на реализацию идей развивающего обучения, совершенствование форм и методов организации учебного процесса, обеспечивающих переход от механического усвоения обучающимися знаний к овладению ими умениями самостоятельно приобретать новые знания.</a:t>
            </a:r>
            <a:endParaRPr lang="ru-RU" sz="2400" b="1" dirty="0">
              <a:latin typeface="+mj-lt"/>
            </a:endParaRPr>
          </a:p>
        </p:txBody>
      </p:sp>
      <p:pic>
        <p:nvPicPr>
          <p:cNvPr id="5" name="Picture 2" descr="F:\телефон до\DSC03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1200" y="3708400"/>
            <a:ext cx="3352799" cy="2514599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1" descr="F:\телефон до\DSC036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01235" y="876300"/>
            <a:ext cx="2547564" cy="2362200"/>
          </a:xfrm>
          <a:prstGeom prst="round2Diag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847</TotalTime>
  <Words>777</Words>
  <Application>Microsoft Office PowerPoint</Application>
  <PresentationFormat>Экран (4:3)</PresentationFormat>
  <Paragraphs>86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Слайд 1</vt:lpstr>
      <vt:lpstr>Слайд 2</vt:lpstr>
      <vt:lpstr>Слайд 3</vt:lpstr>
      <vt:lpstr>Слайд 4</vt:lpstr>
      <vt:lpstr>Инновационные педагогические технологии:  </vt:lpstr>
      <vt:lpstr>Положительные стороны инновационных технологий в образовательном процессе </vt:lpstr>
      <vt:lpstr>Слайд 7</vt:lpstr>
      <vt:lpstr>Слайд 8</vt:lpstr>
      <vt:lpstr>Слайд 9</vt:lpstr>
      <vt:lpstr>Урок становиться более результативным, так как в его основу положено следующее: </vt:lpstr>
      <vt:lpstr>Слайд 11</vt:lpstr>
      <vt:lpstr>Слайд 12</vt:lpstr>
      <vt:lpstr>Источник  информации. </vt:lpstr>
      <vt:lpstr>Слайд 14</vt:lpstr>
      <vt:lpstr>Поддержка учителя.</vt:lpstr>
      <vt:lpstr>Организация проектной деятельности учащегося.</vt:lpstr>
      <vt:lpstr>Использование графических программ, в качестве инструмента художественной деятельности. </vt:lpstr>
      <vt:lpstr>Слайд 18</vt:lpstr>
      <vt:lpstr>Слайд 19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xxx</cp:lastModifiedBy>
  <cp:revision>109</cp:revision>
  <dcterms:created xsi:type="dcterms:W3CDTF">2016-11-18T14:12:19Z</dcterms:created>
  <dcterms:modified xsi:type="dcterms:W3CDTF">2018-06-20T06:16:34Z</dcterms:modified>
</cp:coreProperties>
</file>