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318" r:id="rId2"/>
    <p:sldId id="290" r:id="rId3"/>
    <p:sldId id="321" r:id="rId4"/>
    <p:sldId id="322" r:id="rId5"/>
    <p:sldId id="327" r:id="rId6"/>
    <p:sldId id="364" r:id="rId7"/>
    <p:sldId id="324" r:id="rId8"/>
    <p:sldId id="381" r:id="rId9"/>
    <p:sldId id="382" r:id="rId10"/>
    <p:sldId id="344" r:id="rId11"/>
    <p:sldId id="298" r:id="rId12"/>
    <p:sldId id="330" r:id="rId13"/>
    <p:sldId id="331" r:id="rId14"/>
    <p:sldId id="360" r:id="rId15"/>
    <p:sldId id="361" r:id="rId16"/>
    <p:sldId id="362" r:id="rId17"/>
    <p:sldId id="334" r:id="rId18"/>
    <p:sldId id="335" r:id="rId19"/>
    <p:sldId id="350" r:id="rId20"/>
    <p:sldId id="352" r:id="rId21"/>
    <p:sldId id="351" r:id="rId22"/>
    <p:sldId id="354" r:id="rId23"/>
    <p:sldId id="355" r:id="rId24"/>
    <p:sldId id="356" r:id="rId25"/>
    <p:sldId id="357" r:id="rId26"/>
    <p:sldId id="383" r:id="rId27"/>
    <p:sldId id="371" r:id="rId28"/>
    <p:sldId id="374" r:id="rId29"/>
    <p:sldId id="373" r:id="rId30"/>
    <p:sldId id="380" r:id="rId31"/>
    <p:sldId id="375" r:id="rId32"/>
    <p:sldId id="379" r:id="rId3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22DE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5423" autoAdjust="0"/>
  </p:normalViewPr>
  <p:slideViewPr>
    <p:cSldViewPr snapToGrid="0">
      <p:cViewPr varScale="1">
        <p:scale>
          <a:sx n="111" d="100"/>
          <a:sy n="111" d="100"/>
        </p:scale>
        <p:origin x="-540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B52631-5A9A-498A-8B12-D0578CF6ECB6}" type="doc">
      <dgm:prSet loTypeId="urn:microsoft.com/office/officeart/2005/8/layout/vList5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C0F349-A0FD-4A46-8C3C-46B8F11AFEF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  <a:latin typeface="+mn-lt"/>
            </a:rPr>
            <a:t>Качество условий реализации основной образовательной программы дошкольного образования</a:t>
          </a:r>
        </a:p>
        <a:p>
          <a:pPr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2F9280D7-124C-42C6-A3EE-585FC1CADB8A}" type="parTrans" cxnId="{9B331C01-7015-49C0-85A6-BDDA5DA860D0}">
      <dgm:prSet/>
      <dgm:spPr/>
      <dgm:t>
        <a:bodyPr/>
        <a:lstStyle/>
        <a:p>
          <a:endParaRPr lang="ru-RU"/>
        </a:p>
      </dgm:t>
    </dgm:pt>
    <dgm:pt modelId="{7A7A18DA-FF68-40D7-A605-565465EE270D}" type="sibTrans" cxnId="{9B331C01-7015-49C0-85A6-BDDA5DA860D0}">
      <dgm:prSet/>
      <dgm:spPr/>
      <dgm:t>
        <a:bodyPr/>
        <a:lstStyle/>
        <a:p>
          <a:endParaRPr lang="ru-RU"/>
        </a:p>
      </dgm:t>
    </dgm:pt>
    <dgm:pt modelId="{741219A3-A9EC-421F-8997-D3783A9A4C7F}">
      <dgm:prSet phldrT="[Текст]" custT="1"/>
      <dgm:spPr/>
      <dgm:t>
        <a:bodyPr/>
        <a:lstStyle/>
        <a:p>
          <a:r>
            <a:rPr lang="ru-RU" sz="1600" dirty="0" smtClean="0"/>
            <a:t>требования к кадровому, материально-техническому, медико-социальному, учебно-материальному, информационно-методическому, психолого-педагогическому обеспечению, финансовому обеспечению </a:t>
          </a:r>
          <a:endParaRPr lang="ru-RU" sz="1600" dirty="0"/>
        </a:p>
      </dgm:t>
    </dgm:pt>
    <dgm:pt modelId="{50F4FCBD-90DB-4EFD-85DD-DE45257BF722}" type="parTrans" cxnId="{B91CC3D5-C204-41E9-87A2-3C508C6449CD}">
      <dgm:prSet/>
      <dgm:spPr/>
      <dgm:t>
        <a:bodyPr/>
        <a:lstStyle/>
        <a:p>
          <a:endParaRPr lang="ru-RU"/>
        </a:p>
      </dgm:t>
    </dgm:pt>
    <dgm:pt modelId="{6351A40F-20E3-49BB-AA1E-745CF1E86C24}" type="sibTrans" cxnId="{B91CC3D5-C204-41E9-87A2-3C508C6449CD}">
      <dgm:prSet/>
      <dgm:spPr/>
      <dgm:t>
        <a:bodyPr/>
        <a:lstStyle/>
        <a:p>
          <a:endParaRPr lang="ru-RU"/>
        </a:p>
      </dgm:t>
    </dgm:pt>
    <dgm:pt modelId="{6D5BFADD-6BFF-4264-9A36-7F32D4243415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Качество процесса реализации </a:t>
          </a:r>
          <a:r>
            <a:rPr lang="ru-RU" b="1" dirty="0" smtClean="0">
              <a:solidFill>
                <a:schemeClr val="tx1"/>
              </a:solidFill>
              <a:latin typeface="+mn-lt"/>
            </a:rPr>
            <a:t>основной образовательной программы дошкольного образования</a:t>
          </a:r>
          <a:endParaRPr lang="ru-RU" b="1" dirty="0">
            <a:solidFill>
              <a:schemeClr val="tx1"/>
            </a:solidFill>
          </a:endParaRPr>
        </a:p>
      </dgm:t>
    </dgm:pt>
    <dgm:pt modelId="{FAD25EBE-391D-4063-8DBF-F660CDF74FE8}" type="parTrans" cxnId="{16335169-C209-4E8C-96FF-1B309BC07E6C}">
      <dgm:prSet/>
      <dgm:spPr/>
      <dgm:t>
        <a:bodyPr/>
        <a:lstStyle/>
        <a:p>
          <a:endParaRPr lang="ru-RU"/>
        </a:p>
      </dgm:t>
    </dgm:pt>
    <dgm:pt modelId="{77209EA0-AA7F-4191-9116-5759292BAD42}" type="sibTrans" cxnId="{16335169-C209-4E8C-96FF-1B309BC07E6C}">
      <dgm:prSet/>
      <dgm:spPr/>
      <dgm:t>
        <a:bodyPr/>
        <a:lstStyle/>
        <a:p>
          <a:endParaRPr lang="ru-RU"/>
        </a:p>
      </dgm:t>
    </dgm:pt>
    <dgm:pt modelId="{A5FED1D4-E692-4F11-A034-1658980A9E70}">
      <dgm:prSet phldrT="[Текст]" custT="1"/>
      <dgm:spPr/>
      <dgm:t>
        <a:bodyPr/>
        <a:lstStyle/>
        <a:p>
          <a:r>
            <a:rPr lang="ru-RU" sz="1600" dirty="0" smtClean="0"/>
            <a:t>профессиональное мастерство педагогов, организация образовательного  процесса, удовлетворенность родителей как заказчиков образования, уровень эмоционально - психологического благополучия воспитанников, степень социально - психологической адаптации</a:t>
          </a:r>
          <a:endParaRPr lang="ru-RU" sz="1600" dirty="0"/>
        </a:p>
      </dgm:t>
    </dgm:pt>
    <dgm:pt modelId="{3BB983BE-8E21-4273-8775-2E3D385E91BB}" type="parTrans" cxnId="{417DA05B-ADBC-44DF-9CF1-2783178E5DE3}">
      <dgm:prSet/>
      <dgm:spPr/>
      <dgm:t>
        <a:bodyPr/>
        <a:lstStyle/>
        <a:p>
          <a:endParaRPr lang="ru-RU"/>
        </a:p>
      </dgm:t>
    </dgm:pt>
    <dgm:pt modelId="{4AF61AB2-95AD-4AEA-8577-A24FAEE55858}" type="sibTrans" cxnId="{417DA05B-ADBC-44DF-9CF1-2783178E5DE3}">
      <dgm:prSet/>
      <dgm:spPr/>
      <dgm:t>
        <a:bodyPr/>
        <a:lstStyle/>
        <a:p>
          <a:endParaRPr lang="ru-RU"/>
        </a:p>
      </dgm:t>
    </dgm:pt>
    <dgm:pt modelId="{323C6D78-ECAA-49E0-8A4F-F94C42549C1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Качество результатов реализации </a:t>
          </a:r>
          <a:r>
            <a:rPr lang="ru-RU" b="1" dirty="0" smtClean="0">
              <a:solidFill>
                <a:schemeClr val="tx1"/>
              </a:solidFill>
              <a:latin typeface="+mn-lt"/>
            </a:rPr>
            <a:t>основной образовательной программы дошкольного образования</a:t>
          </a:r>
          <a:endParaRPr lang="ru-RU" b="1" dirty="0">
            <a:solidFill>
              <a:schemeClr val="tx1"/>
            </a:solidFill>
          </a:endParaRPr>
        </a:p>
      </dgm:t>
    </dgm:pt>
    <dgm:pt modelId="{9500CBF7-F8C5-41C5-9B17-182B6E7F7690}" type="parTrans" cxnId="{717FFF8A-DA7A-48B2-BFE6-CFE26A50B8DE}">
      <dgm:prSet/>
      <dgm:spPr/>
      <dgm:t>
        <a:bodyPr/>
        <a:lstStyle/>
        <a:p>
          <a:endParaRPr lang="ru-RU"/>
        </a:p>
      </dgm:t>
    </dgm:pt>
    <dgm:pt modelId="{2DAA8E76-025E-4592-8CA2-FE68A7837423}" type="sibTrans" cxnId="{717FFF8A-DA7A-48B2-BFE6-CFE26A50B8DE}">
      <dgm:prSet/>
      <dgm:spPr/>
      <dgm:t>
        <a:bodyPr/>
        <a:lstStyle/>
        <a:p>
          <a:endParaRPr lang="ru-RU"/>
        </a:p>
      </dgm:t>
    </dgm:pt>
    <dgm:pt modelId="{93547457-BC72-4C11-AE41-BFE67B1E3892}">
      <dgm:prSet phldrT="[Текст]" custT="1"/>
      <dgm:spPr/>
      <dgm:t>
        <a:bodyPr/>
        <a:lstStyle/>
        <a:p>
          <a:r>
            <a:rPr lang="ru-RU" sz="1600" dirty="0" smtClean="0"/>
            <a:t>усвоение воспитанниками  основной общеобразовательной программы дошкольного образования, уровень психологической готовности к школе, степень адаптации к обучению в школе, результаты коррекционной работы, участие воспитанников в конкурсах).</a:t>
          </a:r>
          <a:endParaRPr lang="ru-RU" sz="1600" dirty="0"/>
        </a:p>
      </dgm:t>
    </dgm:pt>
    <dgm:pt modelId="{609F1608-6EAC-489C-A34C-AEAA5411CD48}" type="parTrans" cxnId="{026F8A7A-40AF-412F-BC63-64629542F512}">
      <dgm:prSet/>
      <dgm:spPr/>
      <dgm:t>
        <a:bodyPr/>
        <a:lstStyle/>
        <a:p>
          <a:endParaRPr lang="ru-RU"/>
        </a:p>
      </dgm:t>
    </dgm:pt>
    <dgm:pt modelId="{72942020-61C6-409D-B45E-33E72DC4EFAE}" type="sibTrans" cxnId="{026F8A7A-40AF-412F-BC63-64629542F512}">
      <dgm:prSet/>
      <dgm:spPr/>
      <dgm:t>
        <a:bodyPr/>
        <a:lstStyle/>
        <a:p>
          <a:endParaRPr lang="ru-RU"/>
        </a:p>
      </dgm:t>
    </dgm:pt>
    <dgm:pt modelId="{44F64D85-08B6-40EC-A344-767140D498BF}" type="pres">
      <dgm:prSet presAssocID="{13B52631-5A9A-498A-8B12-D0578CF6EC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4AC014-C419-470B-9F3C-8436710EE8FE}" type="pres">
      <dgm:prSet presAssocID="{1CC0F349-A0FD-4A46-8C3C-46B8F11AFEFF}" presName="linNode" presStyleCnt="0"/>
      <dgm:spPr/>
      <dgm:t>
        <a:bodyPr/>
        <a:lstStyle/>
        <a:p>
          <a:endParaRPr lang="ru-RU"/>
        </a:p>
      </dgm:t>
    </dgm:pt>
    <dgm:pt modelId="{FF4AD07A-88A9-4C79-954B-25F9C9712736}" type="pres">
      <dgm:prSet presAssocID="{1CC0F349-A0FD-4A46-8C3C-46B8F11AFEFF}" presName="parentText" presStyleLbl="node1" presStyleIdx="0" presStyleCnt="3" custLinFactNeighborX="-761" custLinFactNeighborY="18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5835E7-E3C0-496E-9234-FAA716798605}" type="pres">
      <dgm:prSet presAssocID="{1CC0F349-A0FD-4A46-8C3C-46B8F11AFEF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BE3609-17BA-4B7B-9F65-49D6A291E72D}" type="pres">
      <dgm:prSet presAssocID="{7A7A18DA-FF68-40D7-A605-565465EE270D}" presName="sp" presStyleCnt="0"/>
      <dgm:spPr/>
      <dgm:t>
        <a:bodyPr/>
        <a:lstStyle/>
        <a:p>
          <a:endParaRPr lang="ru-RU"/>
        </a:p>
      </dgm:t>
    </dgm:pt>
    <dgm:pt modelId="{E0332812-CFD5-4885-8896-38357E999D47}" type="pres">
      <dgm:prSet presAssocID="{6D5BFADD-6BFF-4264-9A36-7F32D4243415}" presName="linNode" presStyleCnt="0"/>
      <dgm:spPr/>
      <dgm:t>
        <a:bodyPr/>
        <a:lstStyle/>
        <a:p>
          <a:endParaRPr lang="ru-RU"/>
        </a:p>
      </dgm:t>
    </dgm:pt>
    <dgm:pt modelId="{B0FBFE01-54BA-43C3-9852-88D8642C439C}" type="pres">
      <dgm:prSet presAssocID="{6D5BFADD-6BFF-4264-9A36-7F32D4243415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AE7C1-4798-40A4-ADBC-4D9A4A728824}" type="pres">
      <dgm:prSet presAssocID="{6D5BFADD-6BFF-4264-9A36-7F32D4243415}" presName="descendantText" presStyleLbl="alignAccFollowNode1" presStyleIdx="1" presStyleCnt="3" custScaleY="120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EDEE68-7C7F-42C4-A074-ED3CBB31CD70}" type="pres">
      <dgm:prSet presAssocID="{77209EA0-AA7F-4191-9116-5759292BAD42}" presName="sp" presStyleCnt="0"/>
      <dgm:spPr/>
      <dgm:t>
        <a:bodyPr/>
        <a:lstStyle/>
        <a:p>
          <a:endParaRPr lang="ru-RU"/>
        </a:p>
      </dgm:t>
    </dgm:pt>
    <dgm:pt modelId="{CA100A8C-5B7B-42C5-9640-8F7C52C98F71}" type="pres">
      <dgm:prSet presAssocID="{323C6D78-ECAA-49E0-8A4F-F94C42549C14}" presName="linNode" presStyleCnt="0"/>
      <dgm:spPr/>
      <dgm:t>
        <a:bodyPr/>
        <a:lstStyle/>
        <a:p>
          <a:endParaRPr lang="ru-RU"/>
        </a:p>
      </dgm:t>
    </dgm:pt>
    <dgm:pt modelId="{33C1EEED-10C2-4B39-B714-166854CAC431}" type="pres">
      <dgm:prSet presAssocID="{323C6D78-ECAA-49E0-8A4F-F94C42549C1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E46DD2-C42E-49F5-A0CC-79B4FB6A5B53}" type="pres">
      <dgm:prSet presAssocID="{323C6D78-ECAA-49E0-8A4F-F94C42549C14}" presName="descendantText" presStyleLbl="alignAccFollowNode1" presStyleIdx="2" presStyleCnt="3" custScaleY="128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1CC3D5-C204-41E9-87A2-3C508C6449CD}" srcId="{1CC0F349-A0FD-4A46-8C3C-46B8F11AFEFF}" destId="{741219A3-A9EC-421F-8997-D3783A9A4C7F}" srcOrd="0" destOrd="0" parTransId="{50F4FCBD-90DB-4EFD-85DD-DE45257BF722}" sibTransId="{6351A40F-20E3-49BB-AA1E-745CF1E86C24}"/>
    <dgm:cxn modelId="{0522A13B-A4C3-4061-8E22-1D3B561C672B}" type="presOf" srcId="{13B52631-5A9A-498A-8B12-D0578CF6ECB6}" destId="{44F64D85-08B6-40EC-A344-767140D498BF}" srcOrd="0" destOrd="0" presId="urn:microsoft.com/office/officeart/2005/8/layout/vList5"/>
    <dgm:cxn modelId="{4CC42EDF-CFF1-41D2-9CC7-3CF0BB3EB9EF}" type="presOf" srcId="{741219A3-A9EC-421F-8997-D3783A9A4C7F}" destId="{605835E7-E3C0-496E-9234-FAA716798605}" srcOrd="0" destOrd="0" presId="urn:microsoft.com/office/officeart/2005/8/layout/vList5"/>
    <dgm:cxn modelId="{717FFF8A-DA7A-48B2-BFE6-CFE26A50B8DE}" srcId="{13B52631-5A9A-498A-8B12-D0578CF6ECB6}" destId="{323C6D78-ECAA-49E0-8A4F-F94C42549C14}" srcOrd="2" destOrd="0" parTransId="{9500CBF7-F8C5-41C5-9B17-182B6E7F7690}" sibTransId="{2DAA8E76-025E-4592-8CA2-FE68A7837423}"/>
    <dgm:cxn modelId="{417DA05B-ADBC-44DF-9CF1-2783178E5DE3}" srcId="{6D5BFADD-6BFF-4264-9A36-7F32D4243415}" destId="{A5FED1D4-E692-4F11-A034-1658980A9E70}" srcOrd="0" destOrd="0" parTransId="{3BB983BE-8E21-4273-8775-2E3D385E91BB}" sibTransId="{4AF61AB2-95AD-4AEA-8577-A24FAEE55858}"/>
    <dgm:cxn modelId="{16335169-C209-4E8C-96FF-1B309BC07E6C}" srcId="{13B52631-5A9A-498A-8B12-D0578CF6ECB6}" destId="{6D5BFADD-6BFF-4264-9A36-7F32D4243415}" srcOrd="1" destOrd="0" parTransId="{FAD25EBE-391D-4063-8DBF-F660CDF74FE8}" sibTransId="{77209EA0-AA7F-4191-9116-5759292BAD42}"/>
    <dgm:cxn modelId="{026F8A7A-40AF-412F-BC63-64629542F512}" srcId="{323C6D78-ECAA-49E0-8A4F-F94C42549C14}" destId="{93547457-BC72-4C11-AE41-BFE67B1E3892}" srcOrd="0" destOrd="0" parTransId="{609F1608-6EAC-489C-A34C-AEAA5411CD48}" sibTransId="{72942020-61C6-409D-B45E-33E72DC4EFAE}"/>
    <dgm:cxn modelId="{0C7ABD84-51E5-4CCD-9DF1-B273467A5586}" type="presOf" srcId="{A5FED1D4-E692-4F11-A034-1658980A9E70}" destId="{761AE7C1-4798-40A4-ADBC-4D9A4A728824}" srcOrd="0" destOrd="0" presId="urn:microsoft.com/office/officeart/2005/8/layout/vList5"/>
    <dgm:cxn modelId="{47297306-FA05-4981-9552-CA6FFB0F529F}" type="presOf" srcId="{323C6D78-ECAA-49E0-8A4F-F94C42549C14}" destId="{33C1EEED-10C2-4B39-B714-166854CAC431}" srcOrd="0" destOrd="0" presId="urn:microsoft.com/office/officeart/2005/8/layout/vList5"/>
    <dgm:cxn modelId="{5A86CBB7-C747-4F17-B3D0-105FBF72E43E}" type="presOf" srcId="{6D5BFADD-6BFF-4264-9A36-7F32D4243415}" destId="{B0FBFE01-54BA-43C3-9852-88D8642C439C}" srcOrd="0" destOrd="0" presId="urn:microsoft.com/office/officeart/2005/8/layout/vList5"/>
    <dgm:cxn modelId="{9B331C01-7015-49C0-85A6-BDDA5DA860D0}" srcId="{13B52631-5A9A-498A-8B12-D0578CF6ECB6}" destId="{1CC0F349-A0FD-4A46-8C3C-46B8F11AFEFF}" srcOrd="0" destOrd="0" parTransId="{2F9280D7-124C-42C6-A3EE-585FC1CADB8A}" sibTransId="{7A7A18DA-FF68-40D7-A605-565465EE270D}"/>
    <dgm:cxn modelId="{E172C913-5323-40C4-AC42-D587264423FB}" type="presOf" srcId="{1CC0F349-A0FD-4A46-8C3C-46B8F11AFEFF}" destId="{FF4AD07A-88A9-4C79-954B-25F9C9712736}" srcOrd="0" destOrd="0" presId="urn:microsoft.com/office/officeart/2005/8/layout/vList5"/>
    <dgm:cxn modelId="{06F92FD8-A4C0-483B-9CAE-F14BDFFC30B7}" type="presOf" srcId="{93547457-BC72-4C11-AE41-BFE67B1E3892}" destId="{6EE46DD2-C42E-49F5-A0CC-79B4FB6A5B53}" srcOrd="0" destOrd="0" presId="urn:microsoft.com/office/officeart/2005/8/layout/vList5"/>
    <dgm:cxn modelId="{BEDFDF02-C5F9-452D-8201-535A795581EF}" type="presParOf" srcId="{44F64D85-08B6-40EC-A344-767140D498BF}" destId="{304AC014-C419-470B-9F3C-8436710EE8FE}" srcOrd="0" destOrd="0" presId="urn:microsoft.com/office/officeart/2005/8/layout/vList5"/>
    <dgm:cxn modelId="{40ED9AB4-FAE4-4D7A-95AB-96E462AB5FC8}" type="presParOf" srcId="{304AC014-C419-470B-9F3C-8436710EE8FE}" destId="{FF4AD07A-88A9-4C79-954B-25F9C9712736}" srcOrd="0" destOrd="0" presId="urn:microsoft.com/office/officeart/2005/8/layout/vList5"/>
    <dgm:cxn modelId="{1F7D0312-9A6B-41C8-8E31-978126EE1707}" type="presParOf" srcId="{304AC014-C419-470B-9F3C-8436710EE8FE}" destId="{605835E7-E3C0-496E-9234-FAA716798605}" srcOrd="1" destOrd="0" presId="urn:microsoft.com/office/officeart/2005/8/layout/vList5"/>
    <dgm:cxn modelId="{FF2BB95B-2781-404D-B03C-59AFEFC0458F}" type="presParOf" srcId="{44F64D85-08B6-40EC-A344-767140D498BF}" destId="{C3BE3609-17BA-4B7B-9F65-49D6A291E72D}" srcOrd="1" destOrd="0" presId="urn:microsoft.com/office/officeart/2005/8/layout/vList5"/>
    <dgm:cxn modelId="{5AEE8A14-4711-4B4D-8CE1-0AF7E7C9E37C}" type="presParOf" srcId="{44F64D85-08B6-40EC-A344-767140D498BF}" destId="{E0332812-CFD5-4885-8896-38357E999D47}" srcOrd="2" destOrd="0" presId="urn:microsoft.com/office/officeart/2005/8/layout/vList5"/>
    <dgm:cxn modelId="{495F59FC-C3CB-4B52-92DB-446B9D4CA98A}" type="presParOf" srcId="{E0332812-CFD5-4885-8896-38357E999D47}" destId="{B0FBFE01-54BA-43C3-9852-88D8642C439C}" srcOrd="0" destOrd="0" presId="urn:microsoft.com/office/officeart/2005/8/layout/vList5"/>
    <dgm:cxn modelId="{803EA92E-82FA-408C-A003-EF9DD327CCDD}" type="presParOf" srcId="{E0332812-CFD5-4885-8896-38357E999D47}" destId="{761AE7C1-4798-40A4-ADBC-4D9A4A728824}" srcOrd="1" destOrd="0" presId="urn:microsoft.com/office/officeart/2005/8/layout/vList5"/>
    <dgm:cxn modelId="{A3272348-43E3-4A74-B558-2BFA3FB9690D}" type="presParOf" srcId="{44F64D85-08B6-40EC-A344-767140D498BF}" destId="{BDEDEE68-7C7F-42C4-A074-ED3CBB31CD70}" srcOrd="3" destOrd="0" presId="urn:microsoft.com/office/officeart/2005/8/layout/vList5"/>
    <dgm:cxn modelId="{F888A394-D6FF-41C7-ABCE-F48936CB9415}" type="presParOf" srcId="{44F64D85-08B6-40EC-A344-767140D498BF}" destId="{CA100A8C-5B7B-42C5-9640-8F7C52C98F71}" srcOrd="4" destOrd="0" presId="urn:microsoft.com/office/officeart/2005/8/layout/vList5"/>
    <dgm:cxn modelId="{510CFCFD-ACAC-450E-958C-2A68E0E71BC9}" type="presParOf" srcId="{CA100A8C-5B7B-42C5-9640-8F7C52C98F71}" destId="{33C1EEED-10C2-4B39-B714-166854CAC431}" srcOrd="0" destOrd="0" presId="urn:microsoft.com/office/officeart/2005/8/layout/vList5"/>
    <dgm:cxn modelId="{EABD0FB0-D65E-47A3-82B0-23A5EEC3D909}" type="presParOf" srcId="{CA100A8C-5B7B-42C5-9640-8F7C52C98F71}" destId="{6EE46DD2-C42E-49F5-A0CC-79B4FB6A5B5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835E7-E3C0-496E-9234-FAA716798605}">
      <dsp:nvSpPr>
        <dsp:cNvPr id="0" name=""/>
        <dsp:cNvSpPr/>
      </dsp:nvSpPr>
      <dsp:spPr>
        <a:xfrm rot="5400000">
          <a:off x="5406492" y="-2109399"/>
          <a:ext cx="1113330" cy="561238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требования к кадровому, материально-техническому, медико-социальному, учебно-материальному, информационно-методическому, психолого-педагогическому обеспечению, финансовому обеспечению </a:t>
          </a:r>
          <a:endParaRPr lang="ru-RU" sz="1600" kern="1200" dirty="0"/>
        </a:p>
      </dsp:txBody>
      <dsp:txXfrm rot="-5400000">
        <a:off x="3156965" y="194476"/>
        <a:ext cx="5558036" cy="1004634"/>
      </dsp:txXfrm>
    </dsp:sp>
    <dsp:sp modelId="{FF4AD07A-88A9-4C79-954B-25F9C9712736}">
      <dsp:nvSpPr>
        <dsp:cNvPr id="0" name=""/>
        <dsp:cNvSpPr/>
      </dsp:nvSpPr>
      <dsp:spPr>
        <a:xfrm>
          <a:off x="0" y="26400"/>
          <a:ext cx="3156966" cy="139166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  <a:latin typeface="+mn-lt"/>
            </a:rPr>
            <a:t>Качество условий реализации основной образовательной программы дошкольного образования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67935" y="94335"/>
        <a:ext cx="3021096" cy="1255793"/>
      </dsp:txXfrm>
    </dsp:sp>
    <dsp:sp modelId="{761AE7C1-4798-40A4-ADBC-4D9A4A728824}">
      <dsp:nvSpPr>
        <dsp:cNvPr id="0" name=""/>
        <dsp:cNvSpPr/>
      </dsp:nvSpPr>
      <dsp:spPr>
        <a:xfrm rot="5400000">
          <a:off x="5294998" y="-648152"/>
          <a:ext cx="1336319" cy="5612384"/>
        </a:xfrm>
        <a:prstGeom prst="round2SameRect">
          <a:avLst/>
        </a:prstGeom>
        <a:solidFill>
          <a:schemeClr val="accent5">
            <a:tint val="40000"/>
            <a:alpha val="90000"/>
            <a:hueOff val="-884567"/>
            <a:satOff val="-1158"/>
            <a:lumOff val="-5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профессиональное мастерство педагогов, организация образовательного  процесса, удовлетворенность родителей как заказчиков образования, уровень эмоционально - психологического благополучия воспитанников, степень социально - психологической адаптации</a:t>
          </a:r>
          <a:endParaRPr lang="ru-RU" sz="1600" kern="1200" dirty="0"/>
        </a:p>
      </dsp:txBody>
      <dsp:txXfrm rot="-5400000">
        <a:off x="3156966" y="1555114"/>
        <a:ext cx="5547150" cy="1205851"/>
      </dsp:txXfrm>
    </dsp:sp>
    <dsp:sp modelId="{B0FBFE01-54BA-43C3-9852-88D8642C439C}">
      <dsp:nvSpPr>
        <dsp:cNvPr id="0" name=""/>
        <dsp:cNvSpPr/>
      </dsp:nvSpPr>
      <dsp:spPr>
        <a:xfrm>
          <a:off x="0" y="1462207"/>
          <a:ext cx="3156966" cy="1391663"/>
        </a:xfrm>
        <a:prstGeom prst="roundRect">
          <a:avLst/>
        </a:prstGeom>
        <a:solidFill>
          <a:schemeClr val="accent5">
            <a:hueOff val="-918568"/>
            <a:satOff val="135"/>
            <a:lumOff val="-3236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-918568"/>
              <a:satOff val="135"/>
              <a:lumOff val="-3236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Качество процесса реализации </a:t>
          </a:r>
          <a:r>
            <a:rPr lang="ru-RU" sz="1700" b="1" kern="1200" dirty="0" smtClean="0">
              <a:solidFill>
                <a:schemeClr val="tx1"/>
              </a:solidFill>
              <a:latin typeface="+mn-lt"/>
            </a:rPr>
            <a:t>основной образовательной программы дошкольного образования</a:t>
          </a:r>
          <a:endParaRPr lang="ru-RU" sz="1700" b="1" kern="1200" dirty="0">
            <a:solidFill>
              <a:schemeClr val="tx1"/>
            </a:solidFill>
          </a:endParaRPr>
        </a:p>
      </dsp:txBody>
      <dsp:txXfrm>
        <a:off x="67935" y="1530142"/>
        <a:ext cx="3021096" cy="1255793"/>
      </dsp:txXfrm>
    </dsp:sp>
    <dsp:sp modelId="{6EE46DD2-C42E-49F5-A0CC-79B4FB6A5B53}">
      <dsp:nvSpPr>
        <dsp:cNvPr id="0" name=""/>
        <dsp:cNvSpPr/>
      </dsp:nvSpPr>
      <dsp:spPr>
        <a:xfrm rot="5400000">
          <a:off x="5243873" y="833463"/>
          <a:ext cx="1426922" cy="5606903"/>
        </a:xfrm>
        <a:prstGeom prst="round2SameRect">
          <a:avLst/>
        </a:prstGeom>
        <a:solidFill>
          <a:schemeClr val="accent5">
            <a:tint val="40000"/>
            <a:alpha val="90000"/>
            <a:hueOff val="-1769134"/>
            <a:satOff val="-2316"/>
            <a:lumOff val="-11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усвоение воспитанниками  основной общеобразовательной программы дошкольного образования, уровень психологической готовности к школе, степень адаптации к обучению в школе, результаты коррекционной работы, участие воспитанников в конкурсах).</a:t>
          </a:r>
          <a:endParaRPr lang="ru-RU" sz="1600" kern="1200" dirty="0"/>
        </a:p>
      </dsp:txBody>
      <dsp:txXfrm rot="-5400000">
        <a:off x="3153883" y="2993111"/>
        <a:ext cx="5537246" cy="1287608"/>
      </dsp:txXfrm>
    </dsp:sp>
    <dsp:sp modelId="{33C1EEED-10C2-4B39-B714-166854CAC431}">
      <dsp:nvSpPr>
        <dsp:cNvPr id="0" name=""/>
        <dsp:cNvSpPr/>
      </dsp:nvSpPr>
      <dsp:spPr>
        <a:xfrm>
          <a:off x="0" y="2941083"/>
          <a:ext cx="3153883" cy="1391663"/>
        </a:xfrm>
        <a:prstGeom prst="roundRect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-1837137"/>
              <a:satOff val="270"/>
              <a:lumOff val="-6471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Качество результатов реализации </a:t>
          </a:r>
          <a:r>
            <a:rPr lang="ru-RU" sz="1700" b="1" kern="1200" dirty="0" smtClean="0">
              <a:solidFill>
                <a:schemeClr val="tx1"/>
              </a:solidFill>
              <a:latin typeface="+mn-lt"/>
            </a:rPr>
            <a:t>основной образовательной программы дошкольного образования</a:t>
          </a:r>
          <a:endParaRPr lang="ru-RU" sz="1700" b="1" kern="1200" dirty="0">
            <a:solidFill>
              <a:schemeClr val="tx1"/>
            </a:solidFill>
          </a:endParaRPr>
        </a:p>
      </dsp:txBody>
      <dsp:txXfrm>
        <a:off x="67935" y="3009018"/>
        <a:ext cx="3018013" cy="1255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3D7EC-587D-484B-B936-AE7824DBF765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45AE-369F-47F2-BD01-149ADC5F2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16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0428B7-1FFD-448C-B893-F0D2AC04C7A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EDA2B0-D791-44CF-A557-3B7A0975265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8B22A3-B17D-4E26-9DA8-2ACE827DA86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37BFDD-71B9-416E-A0E3-FDA2213ED9C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E3A93-7CC5-4CA2-875F-BBCF7B0A1EBD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9DB63-18AE-49E7-AFCA-FC7D581D2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1288A-584E-4381-8525-DDC22F7A7F9E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72C30-0B30-41F1-820A-D4097106D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28CD2-9244-4466-A83D-7EC1B99D0EA3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B9212-35AF-494C-B323-82716AB22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62663-CA7D-4DB4-AA5A-53776A8E181C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80170-92E0-4D32-BA73-1A4E0886A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D355F-D8D5-4CF6-B044-C288FB95C5B4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D9504-1EF3-4A50-8380-333B9E582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050AD-FABD-468C-B903-0B4BF2C4EBB7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2FD3C-F4D4-4884-8E2A-AFEBB520B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69486-F215-4030-9C7B-759326B4EAAD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2AAFB-D4E0-4ED6-93CA-2358D84F8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2788D-C20C-4E37-8EE5-9AE2957CE14A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31582-0CD8-4A87-9380-9EB97D749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B645A-B3C2-49C3-BA38-945E2F0A2BA0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EFCA-A4C4-45A3-A6E8-C67EE5E9C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DE740-91B3-4503-8096-7268D5E6D806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F625F-824B-454C-AC3A-7D912BE8C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422116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10672763" y="5359400"/>
            <a:ext cx="2063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5842000" y="6219825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C150E-C353-4550-94B0-5400892A3F97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0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C1404-B716-4D36-BE25-B37A93F0F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609600" y="1935163"/>
            <a:ext cx="109728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C34436-820B-463F-B60C-C69EC138CC78}" type="datetimeFigureOut">
              <a:rPr lang="ru-RU"/>
              <a:pPr>
                <a:defRPr/>
              </a:pPr>
              <a:t>04.06.2018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0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0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F2133D-85D6-416D-A439-89E877769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25400" y="203200"/>
            <a:ext cx="122412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5900"/>
            <a:ext cx="10877550" cy="460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609600" y="709613"/>
            <a:ext cx="10972800" cy="5614987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Детский сад №1 ОАО «РЖД»</a:t>
            </a:r>
          </a:p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5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Ключевые направления кадровой политики руководителя </a:t>
            </a:r>
            <a:r>
              <a:rPr lang="ru-RU" sz="4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дошкольно</a:t>
            </a:r>
            <a:r>
              <a:rPr lang="ru-RU" sz="4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-образовательной организации в условиях системных обновлений образования</a:t>
            </a:r>
            <a:endParaRPr lang="ru-RU" sz="48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Заведующий</a:t>
            </a:r>
          </a:p>
          <a:p>
            <a:pPr marL="0" indent="0" algn="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И. В. </a:t>
            </a:r>
            <a:r>
              <a:rPr lang="ru-RU" sz="32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Стоюхина</a:t>
            </a:r>
            <a:endParaRPr lang="ru-RU" sz="32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8" y="265113"/>
            <a:ext cx="11852275" cy="1308100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chemeClr val="accent1"/>
                </a:solidFill>
                <a:latin typeface="Constantia" pitchFamily="18" charset="0"/>
              </a:rPr>
              <a:t>Кадровое обеспечение  реализации  ФГОС ДО:</a:t>
            </a:r>
            <a:endParaRPr lang="ru-RU" sz="3600" b="1" smtClean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26626" name="Объект 2"/>
          <p:cNvSpPr>
            <a:spLocks noGrp="1"/>
          </p:cNvSpPr>
          <p:nvPr>
            <p:ph idx="4294967295"/>
          </p:nvPr>
        </p:nvSpPr>
        <p:spPr>
          <a:xfrm>
            <a:off x="769121" y="1803163"/>
            <a:ext cx="11024417" cy="4276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3200" dirty="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dirty="0" smtClean="0"/>
              <a:t>Анкетирование и анализ готовности педагогических кадров;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b="1" dirty="0" smtClean="0"/>
              <a:t>Перспективный</a:t>
            </a:r>
            <a:r>
              <a:rPr lang="ru-RU" sz="2800" dirty="0" smtClean="0"/>
              <a:t> </a:t>
            </a:r>
            <a:r>
              <a:rPr lang="ru-RU" sz="2800" b="1" dirty="0" smtClean="0"/>
              <a:t>план </a:t>
            </a:r>
            <a:r>
              <a:rPr lang="ru-RU" sz="2800" dirty="0" smtClean="0"/>
              <a:t>повышения квалификации </a:t>
            </a:r>
            <a:r>
              <a:rPr lang="ru-RU" sz="2800" dirty="0" smtClean="0"/>
              <a:t>работников; </a:t>
            </a:r>
            <a:endParaRPr lang="ru-RU" sz="2800" dirty="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b="1" dirty="0" smtClean="0"/>
              <a:t>Перспективный</a:t>
            </a:r>
            <a:r>
              <a:rPr lang="ru-RU" sz="2800" dirty="0" smtClean="0"/>
              <a:t> </a:t>
            </a:r>
            <a:r>
              <a:rPr lang="ru-RU" sz="2800" b="1" dirty="0" smtClean="0"/>
              <a:t>план </a:t>
            </a:r>
            <a:r>
              <a:rPr lang="ru-RU" sz="2800" b="1" dirty="0" smtClean="0"/>
              <a:t>аттестации педагогов</a:t>
            </a:r>
            <a:r>
              <a:rPr lang="ru-RU" sz="2800" dirty="0" smtClean="0"/>
              <a:t>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dirty="0" smtClean="0"/>
              <a:t>Диагностика образовательных потребностей и профессиональных затруднений педагогических работников.</a:t>
            </a:r>
            <a:endParaRPr lang="ru-RU" sz="2800" dirty="0" smtClean="0">
              <a:latin typeface="Georgia" pitchFamily="18" charset="0"/>
              <a:ea typeface="Vrinda"/>
              <a:cs typeface="Vrinda"/>
            </a:endParaRP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endParaRPr lang="ru-RU" sz="2800" dirty="0" smtClean="0"/>
          </a:p>
          <a:p>
            <a:pPr marL="1143000" lvl="2" indent="-228600" eaLnBrk="1" hangingPunct="1"/>
            <a:endParaRPr lang="ru-RU" sz="27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279400" y="577850"/>
            <a:ext cx="11912600" cy="1476375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solidFill>
                  <a:schemeClr val="accent1"/>
                </a:solidFill>
                <a:latin typeface="Constantia" pitchFamily="18" charset="0"/>
              </a:rPr>
              <a:t>Основные направления работы с педагогическим коллективом:</a:t>
            </a:r>
            <a:r>
              <a:rPr lang="ru-RU" sz="3200" smtClean="0">
                <a:solidFill>
                  <a:schemeClr val="accent1"/>
                </a:solidFill>
                <a:latin typeface="Constantia" pitchFamily="18" charset="0"/>
              </a:rPr>
              <a:t> </a:t>
            </a:r>
            <a:r>
              <a:rPr lang="ru-RU" sz="3200" smtClean="0">
                <a:latin typeface="Constantia" pitchFamily="18" charset="0"/>
              </a:rPr>
              <a:t/>
            </a:r>
            <a:br>
              <a:rPr lang="ru-RU" sz="3200" smtClean="0">
                <a:latin typeface="Constantia" pitchFamily="18" charset="0"/>
              </a:rPr>
            </a:br>
            <a:endParaRPr lang="ru-RU" sz="3200" b="1" smtClean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742950" y="1665288"/>
            <a:ext cx="11128375" cy="487680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2800" smtClean="0"/>
              <a:t>            1</a:t>
            </a:r>
            <a:r>
              <a:rPr lang="ru-RU" sz="2400" smtClean="0"/>
              <a:t>. </a:t>
            </a:r>
            <a:r>
              <a:rPr lang="ru-RU" sz="2800" b="1" smtClean="0"/>
              <a:t>Развитие необходимых </a:t>
            </a:r>
            <a:r>
              <a:rPr lang="ru-RU" sz="2800" b="1" u="sng" smtClean="0"/>
              <a:t>трудовых условий</a:t>
            </a:r>
            <a:r>
              <a:rPr lang="ru-RU" sz="2800" b="1" smtClean="0"/>
              <a:t>:</a:t>
            </a:r>
            <a:endParaRPr lang="ru-RU" sz="2800" smtClean="0"/>
          </a:p>
          <a:p>
            <a:pPr marL="0" indent="0">
              <a:buFont typeface="Wingdings 2" pitchFamily="18" charset="2"/>
              <a:buNone/>
            </a:pPr>
            <a:r>
              <a:rPr lang="ru-RU" sz="2800" b="1" u="sng" smtClean="0"/>
              <a:t>Обучение педагогов</a:t>
            </a:r>
            <a:r>
              <a:rPr lang="ru-RU" sz="2800" u="sng" smtClean="0"/>
              <a:t>: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smtClean="0"/>
              <a:t>-  организации конструктивного взаимодействия детей в   различных видах   деятельности;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smtClean="0"/>
              <a:t>-   создание условий для свободного выбора детьми деятельности;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smtClean="0"/>
              <a:t>-   освоение и   применение психолого-педагогических   технологий, необходимых для адресной работы с различным контингентом воспитанников.</a:t>
            </a: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153988" y="333375"/>
            <a:ext cx="11887200" cy="1119188"/>
          </a:xfrm>
        </p:spPr>
        <p:txBody>
          <a:bodyPr/>
          <a:lstStyle/>
          <a:p>
            <a:pPr algn="ctr"/>
            <a:r>
              <a:rPr lang="ru-RU" sz="5400" smtClean="0">
                <a:solidFill>
                  <a:schemeClr val="accent1"/>
                </a:solidFill>
                <a:latin typeface="Constantia" pitchFamily="18" charset="0"/>
              </a:rPr>
              <a:t> </a:t>
            </a:r>
            <a:r>
              <a:rPr lang="ru-RU" sz="5400" smtClean="0">
                <a:latin typeface="Constantia" pitchFamily="18" charset="0"/>
              </a:rPr>
              <a:t/>
            </a:r>
            <a:br>
              <a:rPr lang="ru-RU" sz="5400" smtClean="0">
                <a:latin typeface="Constantia" pitchFamily="18" charset="0"/>
              </a:rPr>
            </a:br>
            <a:r>
              <a:rPr lang="ru-RU" sz="5400" smtClean="0">
                <a:latin typeface="Constantia" pitchFamily="18" charset="0"/>
              </a:rPr>
              <a:t>  </a:t>
            </a:r>
            <a:r>
              <a:rPr lang="ru-RU" sz="3200" b="1" smtClean="0">
                <a:solidFill>
                  <a:schemeClr val="accent1"/>
                </a:solidFill>
                <a:latin typeface="Constantia" pitchFamily="18" charset="0"/>
              </a:rPr>
              <a:t>Основные направления работы с педагогическим коллективом (продолжение):</a:t>
            </a:r>
            <a:endParaRPr lang="ru-RU" sz="3200" smtClean="0"/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609600" y="1878013"/>
            <a:ext cx="11242675" cy="459105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z="2800" b="1" smtClean="0"/>
              <a:t>2. </a:t>
            </a:r>
            <a:r>
              <a:rPr lang="ru-RU" sz="3200" b="1" smtClean="0"/>
              <a:t>Формирование необходимых </a:t>
            </a:r>
            <a:r>
              <a:rPr lang="ru-RU" sz="3200" b="1" u="sng" smtClean="0"/>
              <a:t>умений у педагогов</a:t>
            </a:r>
            <a:r>
              <a:rPr lang="ru-RU" sz="3200" b="1" smtClean="0"/>
              <a:t>:</a:t>
            </a:r>
            <a:r>
              <a:rPr lang="ru-RU" sz="2800" b="1" smtClean="0"/>
              <a:t> </a:t>
            </a:r>
            <a:r>
              <a:rPr lang="ru-RU" sz="2800" smtClean="0"/>
              <a:t> 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smtClean="0"/>
              <a:t>-  </a:t>
            </a:r>
            <a:r>
              <a:rPr lang="ru-RU" sz="3200" smtClean="0"/>
              <a:t>ИКТ-компетентность; 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3200" smtClean="0"/>
              <a:t>-  организация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ведущих</a:t>
            </a:r>
            <a:r>
              <a:rPr lang="ru-RU" sz="3200" smtClean="0"/>
              <a:t> видов деятельности дошкольника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 организация совместной и самостоятельной деятельности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  дошкольников</a:t>
            </a:r>
            <a:r>
              <a:rPr lang="ru-RU" sz="3200" smtClean="0"/>
              <a:t>;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3200" smtClean="0"/>
              <a:t>-  овладение всеми видами развивающих деятельностей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3200" smtClean="0"/>
              <a:t>    дошкольника.</a:t>
            </a:r>
          </a:p>
          <a:p>
            <a:pPr marL="0" indent="0">
              <a:buFont typeface="Wingdings 2" pitchFamily="18" charset="2"/>
              <a:buNone/>
            </a:pPr>
            <a:endParaRPr lang="ru-RU" sz="32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2438" y="350838"/>
            <a:ext cx="11129962" cy="1162050"/>
          </a:xfrm>
        </p:spPr>
        <p:txBody>
          <a:bodyPr/>
          <a:lstStyle/>
          <a:p>
            <a:pPr algn="ctr"/>
            <a:r>
              <a:rPr lang="ru-RU" sz="5400" smtClean="0">
                <a:solidFill>
                  <a:srgbClr val="04617B"/>
                </a:solidFill>
                <a:latin typeface="Constantia" pitchFamily="18" charset="0"/>
              </a:rPr>
              <a:t> </a:t>
            </a:r>
            <a:r>
              <a:rPr lang="ru-RU" sz="3200" b="1" smtClean="0">
                <a:solidFill>
                  <a:srgbClr val="0F6FC6"/>
                </a:solidFill>
                <a:latin typeface="Constantia" pitchFamily="18" charset="0"/>
              </a:rPr>
              <a:t>Основные направления работы с педагогическим коллективом (окончание):</a:t>
            </a:r>
            <a:endParaRPr lang="ru-RU" smtClean="0"/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>
          <a:xfrm>
            <a:off x="609600" y="1892300"/>
            <a:ext cx="10972800" cy="4670425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b="1" smtClean="0"/>
              <a:t>3</a:t>
            </a:r>
            <a:r>
              <a:rPr lang="ru-RU" sz="2800" b="1" smtClean="0"/>
              <a:t>. </a:t>
            </a:r>
            <a:r>
              <a:rPr lang="ru-RU" sz="3200" b="1" smtClean="0"/>
              <a:t>Формирование </a:t>
            </a:r>
            <a:r>
              <a:rPr lang="ru-RU" sz="3200" b="1" u="sng" smtClean="0"/>
              <a:t>у педагогов необходимых</a:t>
            </a:r>
            <a:r>
              <a:rPr lang="ru-RU" sz="3200" b="1" smtClean="0"/>
              <a:t> </a:t>
            </a:r>
            <a:r>
              <a:rPr lang="ru-RU" sz="3200" b="1" u="sng" smtClean="0"/>
              <a:t>знаний</a:t>
            </a:r>
            <a:r>
              <a:rPr lang="ru-RU" sz="3200" b="1" smtClean="0"/>
              <a:t>: </a:t>
            </a:r>
            <a:r>
              <a:rPr lang="ru-RU" sz="3200" smtClean="0"/>
              <a:t> 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smtClean="0"/>
              <a:t>-  </a:t>
            </a:r>
            <a:r>
              <a:rPr lang="ru-RU" sz="3200" smtClean="0"/>
              <a:t>о концептуальных подходах  ФГОС  ДО: культурно-  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3200" smtClean="0"/>
              <a:t>   историческом, личностном  и деятельностном; </a:t>
            </a:r>
          </a:p>
          <a:p>
            <a:pPr marL="0" indent="0">
              <a:buFontTx/>
              <a:buNone/>
            </a:pPr>
            <a:r>
              <a:rPr lang="ru-RU" sz="3200" smtClean="0"/>
              <a:t>- современных тенденциях развития дошкольного</a:t>
            </a:r>
          </a:p>
          <a:p>
            <a:pPr marL="0" indent="0">
              <a:buFontTx/>
              <a:buNone/>
            </a:pPr>
            <a:r>
              <a:rPr lang="ru-RU" sz="3200" smtClean="0"/>
              <a:t>  образования, особенностях становления и развития</a:t>
            </a:r>
          </a:p>
          <a:p>
            <a:pPr marL="0" indent="0">
              <a:buFontTx/>
              <a:buNone/>
            </a:pPr>
            <a:r>
              <a:rPr lang="ru-RU" sz="3200" smtClean="0"/>
              <a:t>  детских деятельностей в раннем и дошкольном</a:t>
            </a:r>
          </a:p>
          <a:p>
            <a:pPr marL="0" indent="0">
              <a:buFontTx/>
              <a:buNone/>
            </a:pPr>
            <a:r>
              <a:rPr lang="ru-RU" sz="3200" smtClean="0"/>
              <a:t>  возрасте.</a:t>
            </a:r>
          </a:p>
          <a:p>
            <a:pPr marL="0" indent="0">
              <a:buFontTx/>
              <a:buChar char="-"/>
            </a:pPr>
            <a:endParaRPr lang="ru-RU" sz="32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315913"/>
            <a:ext cx="10972800" cy="777875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endParaRPr lang="ru-RU" sz="2800" b="1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idx="4294967295"/>
          </p:nvPr>
        </p:nvSpPr>
        <p:spPr>
          <a:xfrm>
            <a:off x="609600" y="478565"/>
            <a:ext cx="11252200" cy="5846036"/>
          </a:xfrm>
        </p:spPr>
        <p:txBody>
          <a:bodyPr/>
          <a:lstStyle/>
          <a:p>
            <a:pPr marL="0" indent="0" algn="ctr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Принципы организации предметно-пространственной развивающей среды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ru-RU" sz="3600" b="1" dirty="0" smtClean="0"/>
              <a:t> - </a:t>
            </a:r>
            <a:r>
              <a:rPr lang="ru-RU" sz="3600" b="1" dirty="0" smtClean="0"/>
              <a:t>стимулирующее воздействие </a:t>
            </a:r>
            <a:r>
              <a:rPr lang="ru-RU" sz="3600" dirty="0" smtClean="0"/>
              <a:t>предметно-</a:t>
            </a: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ru-RU" sz="3600" dirty="0"/>
              <a:t> </a:t>
            </a:r>
            <a:r>
              <a:rPr lang="ru-RU" sz="3600" dirty="0" smtClean="0"/>
              <a:t>  </a:t>
            </a:r>
            <a:r>
              <a:rPr lang="ru-RU" sz="3600" dirty="0"/>
              <a:t>развивающей среды</a:t>
            </a:r>
            <a:r>
              <a:rPr lang="ru-RU" sz="3600" dirty="0" smtClean="0"/>
              <a:t>;</a:t>
            </a:r>
            <a:endParaRPr lang="ru-RU" sz="3600" dirty="0" smtClean="0"/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ru-RU" sz="3600" dirty="0" smtClean="0"/>
              <a:t> - </a:t>
            </a:r>
            <a:r>
              <a:rPr lang="ru-RU" sz="3600" b="1" dirty="0" smtClean="0"/>
              <a:t>выбор </a:t>
            </a:r>
            <a:r>
              <a:rPr lang="ru-RU" sz="3600" b="1" dirty="0" smtClean="0"/>
              <a:t>деятельности </a:t>
            </a:r>
            <a:r>
              <a:rPr lang="ru-RU" sz="3600" dirty="0" smtClean="0"/>
              <a:t>по </a:t>
            </a:r>
            <a:r>
              <a:rPr lang="ru-RU" sz="3600" dirty="0" smtClean="0"/>
              <a:t>интересам;   </a:t>
            </a:r>
            <a:endParaRPr lang="ru-RU" sz="3600" dirty="0" smtClean="0"/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ru-RU" sz="3600" dirty="0"/>
              <a:t> </a:t>
            </a:r>
            <a:r>
              <a:rPr lang="ru-RU" sz="3600" dirty="0" smtClean="0"/>
              <a:t>- </a:t>
            </a:r>
            <a:r>
              <a:rPr lang="ru-RU" sz="3600" b="1" dirty="0" smtClean="0"/>
              <a:t>возможности </a:t>
            </a:r>
            <a:r>
              <a:rPr lang="ru-RU" sz="3600" b="1" dirty="0" smtClean="0"/>
              <a:t>взаимодействия</a:t>
            </a:r>
            <a:r>
              <a:rPr lang="ru-RU" sz="3600" dirty="0" smtClean="0"/>
              <a:t>; 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ru-RU" sz="3600" dirty="0" smtClean="0"/>
              <a:t> - </a:t>
            </a:r>
            <a:r>
              <a:rPr lang="ru-RU" sz="3600" dirty="0" smtClean="0"/>
              <a:t>учёт </a:t>
            </a:r>
            <a:r>
              <a:rPr lang="ru-RU" sz="3600" b="1" dirty="0" smtClean="0"/>
              <a:t>особенностей детей</a:t>
            </a:r>
            <a:r>
              <a:rPr lang="ru-RU" sz="3600" dirty="0" smtClean="0"/>
              <a:t>, посещающих </a:t>
            </a:r>
            <a:r>
              <a:rPr lang="ru-RU" sz="3600" dirty="0" smtClean="0"/>
              <a:t>детский 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ru-RU" sz="3600" dirty="0"/>
              <a:t> </a:t>
            </a:r>
            <a:r>
              <a:rPr lang="ru-RU" sz="3600" dirty="0" smtClean="0"/>
              <a:t>  сад.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100971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4175" y="768350"/>
            <a:ext cx="11495088" cy="1103313"/>
          </a:xfr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chemeClr val="accent1"/>
                </a:solidFill>
                <a:latin typeface="+mn-lt"/>
              </a:rPr>
              <a:t>Требования к предметно-пространственной среде в соответствии с  ФГОС  ДО: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4294967295"/>
          </p:nvPr>
        </p:nvSpPr>
        <p:spPr>
          <a:xfrm>
            <a:off x="1101725" y="1935163"/>
            <a:ext cx="10480675" cy="4389437"/>
          </a:xfrm>
        </p:spPr>
        <p:txBody>
          <a:bodyPr/>
          <a:lstStyle/>
          <a:p>
            <a:r>
              <a:rPr lang="ru-RU" sz="3600" smtClean="0"/>
              <a:t>   насыщенность</a:t>
            </a:r>
            <a:endParaRPr lang="ru-RU" sz="3600" b="1" smtClean="0"/>
          </a:p>
          <a:p>
            <a:r>
              <a:rPr lang="ru-RU" sz="3600" b="1" smtClean="0"/>
              <a:t>   </a:t>
            </a:r>
            <a:r>
              <a:rPr lang="ru-RU" sz="3600" smtClean="0"/>
              <a:t>трансформируемость</a:t>
            </a:r>
            <a:endParaRPr lang="ru-RU" sz="3600" b="1" smtClean="0"/>
          </a:p>
          <a:p>
            <a:r>
              <a:rPr lang="ru-RU" sz="3600" smtClean="0"/>
              <a:t>   полифункциональность</a:t>
            </a:r>
            <a:r>
              <a:rPr lang="ru-RU" sz="3600" b="1" smtClean="0"/>
              <a:t> </a:t>
            </a:r>
          </a:p>
          <a:p>
            <a:r>
              <a:rPr lang="ru-RU" sz="3600" smtClean="0"/>
              <a:t>   вариативность</a:t>
            </a:r>
            <a:r>
              <a:rPr lang="ru-RU" sz="3600" b="1" smtClean="0"/>
              <a:t> </a:t>
            </a:r>
          </a:p>
          <a:p>
            <a:r>
              <a:rPr lang="ru-RU" sz="3600" smtClean="0"/>
              <a:t>   доступность</a:t>
            </a:r>
            <a:r>
              <a:rPr lang="ru-RU" sz="3600" b="1" smtClean="0"/>
              <a:t> </a:t>
            </a:r>
          </a:p>
          <a:p>
            <a:r>
              <a:rPr lang="ru-RU" sz="3600" smtClean="0"/>
              <a:t>   безопасность</a:t>
            </a:r>
          </a:p>
        </p:txBody>
      </p:sp>
    </p:spTree>
    <p:extLst>
      <p:ext uri="{BB962C8B-B14F-4D97-AF65-F5344CB8AC3E}">
        <p14:creationId xmlns:p14="http://schemas.microsoft.com/office/powerpoint/2010/main" val="3870286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92138" y="309563"/>
            <a:ext cx="11176000" cy="213836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Constantia" pitchFamily="18" charset="0"/>
              </a:rPr>
              <a:t>Направления деятельности педагогического коллектива по организации предметно-развивающей среды:</a:t>
            </a:r>
            <a:r>
              <a:rPr lang="ru-RU" sz="3200" dirty="0" smtClean="0">
                <a:solidFill>
                  <a:schemeClr val="accent1"/>
                </a:solidFill>
                <a:latin typeface="Constantia" pitchFamily="18" charset="0"/>
              </a:rPr>
              <a:t/>
            </a:r>
            <a:br>
              <a:rPr lang="ru-RU" sz="3200" dirty="0" smtClean="0">
                <a:solidFill>
                  <a:schemeClr val="accent1"/>
                </a:solidFill>
                <a:latin typeface="Constantia" pitchFamily="18" charset="0"/>
              </a:rPr>
            </a:br>
            <a:endParaRPr lang="ru-RU" sz="3200" dirty="0" smtClean="0">
              <a:solidFill>
                <a:schemeClr val="accent1"/>
              </a:solidFill>
              <a:latin typeface="Constantia" pitchFamily="18" charset="0"/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4294967295"/>
          </p:nvPr>
        </p:nvSpPr>
        <p:spPr>
          <a:xfrm>
            <a:off x="522288" y="2165350"/>
            <a:ext cx="11296650" cy="418147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dirty="0" smtClean="0"/>
              <a:t>обеспечение </a:t>
            </a:r>
            <a:r>
              <a:rPr lang="ru-RU" sz="2800" b="1" dirty="0" smtClean="0"/>
              <a:t>предметно-пространственные условий</a:t>
            </a:r>
            <a:r>
              <a:rPr lang="ru-RU" sz="2800" dirty="0" smtClean="0"/>
              <a:t>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dirty="0" smtClean="0"/>
              <a:t>разработка </a:t>
            </a:r>
            <a:r>
              <a:rPr lang="ru-RU" sz="2800" b="1" dirty="0" smtClean="0"/>
              <a:t>модели предметно-пространственной среды;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b="1" dirty="0" smtClean="0"/>
              <a:t> </a:t>
            </a:r>
            <a:r>
              <a:rPr lang="ru-RU" sz="2800" b="1" dirty="0" smtClean="0"/>
              <a:t>материально-техническое обеспечение </a:t>
            </a:r>
            <a:r>
              <a:rPr lang="ru-RU" sz="2800" dirty="0" smtClean="0"/>
              <a:t>образовательного </a:t>
            </a:r>
            <a:r>
              <a:rPr lang="ru-RU" sz="2800" dirty="0" smtClean="0"/>
              <a:t>процесса;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dirty="0" smtClean="0"/>
              <a:t>разработка </a:t>
            </a:r>
            <a:r>
              <a:rPr lang="ru-RU" sz="2800" b="1" dirty="0" smtClean="0"/>
              <a:t>проектов</a:t>
            </a:r>
            <a:r>
              <a:rPr lang="ru-RU" sz="2800" dirty="0" smtClean="0"/>
              <a:t> </a:t>
            </a:r>
            <a:r>
              <a:rPr lang="ru-RU" sz="2800" dirty="0" smtClean="0"/>
              <a:t>предметно-пространственной </a:t>
            </a:r>
            <a:r>
              <a:rPr lang="ru-RU" sz="2800" dirty="0" smtClean="0"/>
              <a:t>среды.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676247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187325" y="477838"/>
            <a:ext cx="11664950" cy="1239867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Constantia" pitchFamily="18" charset="0"/>
              </a:rPr>
              <a:t>Информационное обеспечение реализации </a:t>
            </a:r>
            <a:r>
              <a:rPr lang="ru-RU" sz="3600" b="1" dirty="0" smtClean="0">
                <a:solidFill>
                  <a:schemeClr val="accent1"/>
                </a:solidFill>
                <a:latin typeface="Constantia" pitchFamily="18" charset="0"/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  <a:latin typeface="Constantia" pitchFamily="18" charset="0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Constantia" pitchFamily="18" charset="0"/>
              </a:rPr>
              <a:t>ФГОС </a:t>
            </a:r>
            <a:r>
              <a:rPr lang="ru-RU" sz="3600" b="1" dirty="0" smtClean="0">
                <a:solidFill>
                  <a:schemeClr val="accent1"/>
                </a:solidFill>
                <a:latin typeface="Constantia" pitchFamily="18" charset="0"/>
              </a:rPr>
              <a:t>ДО:</a:t>
            </a:r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>
          <a:xfrm>
            <a:off x="654050" y="2093720"/>
            <a:ext cx="11164888" cy="398234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/>
              <a:t> </a:t>
            </a:r>
            <a:r>
              <a:rPr lang="ru-RU" sz="3200" b="1" dirty="0" smtClean="0"/>
              <a:t>размещение  материалов </a:t>
            </a:r>
            <a:r>
              <a:rPr lang="ru-RU" sz="3200" dirty="0" smtClean="0"/>
              <a:t>о реализации ФГОС ДО</a:t>
            </a:r>
            <a:r>
              <a:rPr lang="ru-RU" sz="3200" b="1" dirty="0" smtClean="0"/>
              <a:t> </a:t>
            </a:r>
            <a:r>
              <a:rPr lang="ru-RU" sz="3200" dirty="0" smtClean="0"/>
              <a:t>на </a:t>
            </a:r>
            <a:r>
              <a:rPr lang="ru-RU" sz="3200" b="1" dirty="0" smtClean="0"/>
              <a:t>Официальном сайте </a:t>
            </a:r>
            <a:r>
              <a:rPr lang="ru-RU" sz="3200" dirty="0"/>
              <a:t>дошкольного образовательного </a:t>
            </a:r>
            <a:r>
              <a:rPr lang="ru-RU" sz="3200" dirty="0" smtClean="0"/>
              <a:t>учреждения</a:t>
            </a:r>
            <a:r>
              <a:rPr lang="ru-RU" sz="3200" b="1" dirty="0" smtClean="0"/>
              <a:t>;</a:t>
            </a:r>
            <a:endParaRPr lang="ru-RU" sz="3200" b="1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200" dirty="0" smtClean="0"/>
              <a:t>организация </a:t>
            </a:r>
            <a:r>
              <a:rPr lang="ru-RU" sz="3200" b="1" dirty="0" smtClean="0"/>
              <a:t>публичной отчетности </a:t>
            </a:r>
            <a:r>
              <a:rPr lang="ru-RU" sz="3200" dirty="0" smtClean="0"/>
              <a:t>на </a:t>
            </a:r>
            <a:r>
              <a:rPr lang="ru-RU" sz="3200" dirty="0" smtClean="0"/>
              <a:t>сайте;</a:t>
            </a:r>
            <a:endParaRPr lang="ru-RU" sz="32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200" dirty="0" smtClean="0"/>
              <a:t>наличие </a:t>
            </a:r>
            <a:r>
              <a:rPr lang="ru-RU" sz="3200" b="1" dirty="0" smtClean="0"/>
              <a:t>стендовой информации </a:t>
            </a:r>
            <a:r>
              <a:rPr lang="ru-RU" sz="3200" dirty="0" smtClean="0"/>
              <a:t>о </a:t>
            </a:r>
            <a:r>
              <a:rPr lang="ru-RU" sz="3200" dirty="0" smtClean="0"/>
              <a:t>работе дошкольного образовательного учреждения.</a:t>
            </a:r>
            <a:endParaRPr lang="ru-RU" sz="32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609600" y="692209"/>
            <a:ext cx="10972800" cy="1136592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Constantia" pitchFamily="18" charset="0"/>
              </a:rPr>
              <a:t>Обеспечение финансово-экономических механизмов  реализации ФГОС ДО</a:t>
            </a:r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>
          <a:xfrm>
            <a:off x="923925" y="2162086"/>
            <a:ext cx="10945813" cy="4443502"/>
          </a:xfrm>
        </p:spPr>
        <p:txBody>
          <a:bodyPr/>
          <a:lstStyle/>
          <a:p>
            <a:r>
              <a:rPr lang="ru-RU" sz="3600" dirty="0" smtClean="0"/>
              <a:t>Финансовое обеспечение реализации прав  граждан на получение дошкольного образования.</a:t>
            </a:r>
          </a:p>
          <a:p>
            <a:r>
              <a:rPr lang="ru-RU" sz="3600" dirty="0" smtClean="0"/>
              <a:t>Обеспечение </a:t>
            </a:r>
            <a:r>
              <a:rPr lang="ru-RU" sz="3600" b="1" dirty="0" smtClean="0"/>
              <a:t>выплат стимулирующего характера </a:t>
            </a:r>
            <a:r>
              <a:rPr lang="ru-RU" sz="3600" dirty="0" smtClean="0"/>
              <a:t>педагогических работников.</a:t>
            </a:r>
          </a:p>
          <a:p>
            <a:r>
              <a:rPr lang="ru-RU" sz="3600" b="1" dirty="0"/>
              <a:t>О</a:t>
            </a:r>
            <a:r>
              <a:rPr lang="ru-RU" sz="3600" b="1" dirty="0" smtClean="0"/>
              <a:t>рганизация </a:t>
            </a:r>
            <a:r>
              <a:rPr lang="ru-RU" sz="3600" b="1" dirty="0" smtClean="0"/>
              <a:t>закупок </a:t>
            </a:r>
            <a:r>
              <a:rPr lang="ru-RU" sz="3600" dirty="0" smtClean="0"/>
              <a:t>для обеспечения </a:t>
            </a:r>
            <a:r>
              <a:rPr lang="ru-RU" sz="3600" dirty="0" err="1" smtClean="0"/>
              <a:t>воспитательно</a:t>
            </a:r>
            <a:r>
              <a:rPr lang="ru-RU" sz="3600" dirty="0" smtClean="0"/>
              <a:t> - образовательного процесса.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87363" y="512763"/>
            <a:ext cx="11087100" cy="1196396"/>
          </a:xfrm>
        </p:spPr>
        <p:txBody>
          <a:bodyPr/>
          <a:lstStyle/>
          <a:p>
            <a:pPr algn="ctr" eaLnBrk="1" hangingPunct="1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Изменения в главе 31 Трудового Кодекса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Российской Федерации: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Объект 2"/>
          <p:cNvSpPr>
            <a:spLocks noGrp="1"/>
          </p:cNvSpPr>
          <p:nvPr>
            <p:ph idx="4294967295"/>
          </p:nvPr>
        </p:nvSpPr>
        <p:spPr>
          <a:xfrm>
            <a:off x="449263" y="2033899"/>
            <a:ext cx="11474450" cy="4447864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Профессиональный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стандарт»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это характеристика квалификации, необходимой работнику для осуществления определенного вида профессиональной деятельности, в том числе выполнение определенной трудовой функции.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Квалификация работника»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уровень знаний, умений, профессиональных навыков и опыта работы работника.</a:t>
            </a:r>
          </a:p>
          <a:p>
            <a:pPr marL="0" indent="0" algn="ctr" eaLnBrk="1" hangingPunct="1">
              <a:lnSpc>
                <a:spcPct val="70000"/>
              </a:lnSpc>
              <a:buFont typeface="Wingdings 2" pitchFamily="18" charset="2"/>
              <a:buNone/>
            </a:pPr>
            <a:endParaRPr lang="ru-RU" sz="28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70000"/>
              </a:lnSpc>
              <a:buFont typeface="Wingdings 2" pitchFamily="18" charset="2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70000"/>
              </a:lnSpc>
              <a:buFont typeface="Wingdings 2" pitchFamily="18" charset="2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525" y="666750"/>
            <a:ext cx="10442575" cy="16668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900" b="1" dirty="0" smtClean="0">
                <a:latin typeface="Constantia" pitchFamily="18" charset="0"/>
              </a:rPr>
              <a:t/>
            </a:r>
            <a:br>
              <a:rPr lang="ru-RU" sz="2900" b="1" dirty="0" smtClean="0">
                <a:latin typeface="Constantia" pitchFamily="18" charset="0"/>
              </a:rPr>
            </a:br>
            <a:r>
              <a:rPr lang="ru-RU" sz="2900" b="1" dirty="0" smtClean="0">
                <a:latin typeface="Constantia" pitchFamily="18" charset="0"/>
              </a:rPr>
              <a:t/>
            </a:r>
            <a:br>
              <a:rPr lang="ru-RU" sz="2900" b="1" dirty="0" smtClean="0">
                <a:latin typeface="Constantia" pitchFamily="18" charset="0"/>
              </a:rPr>
            </a:br>
            <a:r>
              <a:rPr lang="ru-RU" sz="2900" b="1" dirty="0" smtClean="0">
                <a:latin typeface="Constantia" pitchFamily="18" charset="0"/>
              </a:rPr>
              <a:t/>
            </a:r>
            <a:br>
              <a:rPr lang="ru-RU" sz="2900" b="1" dirty="0" smtClean="0">
                <a:latin typeface="Constantia" pitchFamily="18" charset="0"/>
              </a:rPr>
            </a:br>
            <a:r>
              <a:rPr lang="ru-RU" sz="2900" b="1" dirty="0" smtClean="0">
                <a:latin typeface="Constantia" pitchFamily="18" charset="0"/>
              </a:rPr>
              <a:t/>
            </a:r>
            <a:br>
              <a:rPr lang="ru-RU" sz="2900" b="1" dirty="0" smtClean="0">
                <a:latin typeface="Constantia" pitchFamily="18" charset="0"/>
              </a:rPr>
            </a:br>
            <a:r>
              <a:rPr lang="ru-RU" sz="2900" b="1" dirty="0" smtClean="0">
                <a:latin typeface="Constantia" pitchFamily="18" charset="0"/>
              </a:rPr>
              <a:t/>
            </a:r>
            <a:br>
              <a:rPr lang="ru-RU" sz="2900" b="1" dirty="0" smtClean="0">
                <a:latin typeface="Constantia" pitchFamily="18" charset="0"/>
              </a:rPr>
            </a:br>
            <a:r>
              <a:rPr lang="ru-RU" sz="2900" b="1" dirty="0" smtClean="0">
                <a:latin typeface="Constantia" pitchFamily="18" charset="0"/>
              </a:rPr>
              <a:t/>
            </a:r>
            <a:br>
              <a:rPr lang="ru-RU" sz="2900" b="1" dirty="0" smtClean="0">
                <a:latin typeface="Constantia" pitchFamily="18" charset="0"/>
              </a:rPr>
            </a:br>
            <a:r>
              <a:rPr lang="ru-RU" sz="2900" b="1" dirty="0" smtClean="0">
                <a:latin typeface="Constantia" pitchFamily="18" charset="0"/>
              </a:rPr>
              <a:t/>
            </a:r>
            <a:br>
              <a:rPr lang="ru-RU" sz="2900" b="1" dirty="0" smtClean="0">
                <a:latin typeface="Constantia" pitchFamily="18" charset="0"/>
              </a:rPr>
            </a:br>
            <a:r>
              <a:rPr lang="ru-RU" sz="4000" b="1" dirty="0" smtClean="0">
                <a:solidFill>
                  <a:schemeClr val="accent1"/>
                </a:solidFill>
                <a:latin typeface="Constantia" pitchFamily="18" charset="0"/>
              </a:rPr>
              <a:t>Основные проблемы и направления развития образования РФ:</a:t>
            </a:r>
            <a:br>
              <a:rPr lang="ru-RU" sz="4000" b="1" dirty="0" smtClean="0">
                <a:solidFill>
                  <a:schemeClr val="accent1"/>
                </a:solidFill>
                <a:latin typeface="Constantia" pitchFamily="18" charset="0"/>
              </a:rPr>
            </a:br>
            <a:endParaRPr lang="ru-RU" sz="4000" b="1" dirty="0" smtClean="0">
              <a:solidFill>
                <a:schemeClr val="accent1"/>
              </a:solidFill>
              <a:latin typeface="Constantia" pitchFamily="18" charset="0"/>
            </a:endParaRP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1154113" y="2059537"/>
            <a:ext cx="10656887" cy="3324314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3200" dirty="0" smtClean="0"/>
              <a:t>   - </a:t>
            </a:r>
            <a:r>
              <a:rPr lang="ru-RU" sz="3600" b="1" dirty="0"/>
              <a:t>  </a:t>
            </a:r>
            <a:r>
              <a:rPr lang="ru-RU" sz="3600" b="1" dirty="0" smtClean="0"/>
              <a:t>введение профессиональных стандартов</a:t>
            </a:r>
            <a:r>
              <a:rPr lang="ru-RU" sz="3600" dirty="0" smtClean="0"/>
              <a:t>;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3600" dirty="0" smtClean="0"/>
              <a:t>   -  прогноз результатов </a:t>
            </a:r>
            <a:r>
              <a:rPr lang="ru-RU" sz="3600" b="1" dirty="0" smtClean="0"/>
              <a:t>стандартизации</a:t>
            </a:r>
            <a:endParaRPr lang="ru-RU" sz="3600" dirty="0" smtClean="0"/>
          </a:p>
          <a:p>
            <a:pPr marL="0" indent="0">
              <a:buFont typeface="Wingdings 2" pitchFamily="18" charset="2"/>
              <a:buNone/>
            </a:pPr>
            <a:r>
              <a:rPr lang="ru-RU" sz="3600" dirty="0" smtClean="0"/>
              <a:t>       системы образования</a:t>
            </a:r>
            <a:r>
              <a:rPr lang="ru-RU" sz="3600" dirty="0"/>
              <a:t>;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   -  результаты </a:t>
            </a:r>
            <a:r>
              <a:rPr lang="ru-RU" sz="3600" b="1" dirty="0"/>
              <a:t>реализации ФГОС </a:t>
            </a:r>
            <a:r>
              <a:rPr lang="ru-RU" sz="3600" b="1" dirty="0" smtClean="0"/>
              <a:t>ДО.</a:t>
            </a:r>
            <a:endParaRPr lang="ru-RU" sz="3600" dirty="0"/>
          </a:p>
          <a:p>
            <a:pPr marL="0" indent="0">
              <a:buFont typeface="Wingdings 2" pitchFamily="18" charset="2"/>
              <a:buNone/>
            </a:pPr>
            <a:endParaRPr lang="ru-RU" sz="3600" dirty="0" smtClean="0"/>
          </a:p>
          <a:p>
            <a:pPr marL="0" indent="0">
              <a:buFont typeface="Wingdings 2" pitchFamily="18" charset="2"/>
              <a:buNone/>
            </a:pPr>
            <a:r>
              <a:rPr lang="ru-RU" sz="1400" dirty="0" smtClean="0"/>
              <a:t>          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700088"/>
            <a:ext cx="10972800" cy="1411287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rgbClr val="000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rgbClr val="000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rgbClr val="000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</a:br>
            <a:endParaRPr lang="ru-RU" sz="280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4818" name="Объект 2"/>
          <p:cNvSpPr>
            <a:spLocks noGrp="1"/>
          </p:cNvSpPr>
          <p:nvPr>
            <p:ph idx="4294967295"/>
          </p:nvPr>
        </p:nvSpPr>
        <p:spPr>
          <a:xfrm>
            <a:off x="731838" y="654050"/>
            <a:ext cx="11172825" cy="5513388"/>
          </a:xfrm>
        </p:spPr>
        <p:txBody>
          <a:bodyPr/>
          <a:lstStyle/>
          <a:p>
            <a:pPr marL="0" indent="0" algn="ctr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Профессиональный стандарт предполагает формирование пяти новых профессиональных компетенций педагога:</a:t>
            </a:r>
          </a:p>
          <a:p>
            <a:pPr marL="0" indent="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• работа с одаренными воспитанниками;</a:t>
            </a:r>
          </a:p>
          <a:p>
            <a:pPr marL="0" indent="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• работа в условиях реализации программ инклюзивного образования;</a:t>
            </a:r>
          </a:p>
          <a:p>
            <a:pPr marL="0" indent="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• работа с воспитанниками, для которых русский язык не является</a:t>
            </a:r>
          </a:p>
          <a:p>
            <a:pPr marL="0" indent="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родным;       </a:t>
            </a:r>
          </a:p>
          <a:p>
            <a:pPr marL="0" indent="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• работа с воспитанниками, имеющими проблемы в развитии;</a:t>
            </a:r>
          </a:p>
          <a:p>
            <a:pPr marL="0" indent="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• работа с девиантными, зависимыми, социально запущенными и</a:t>
            </a:r>
          </a:p>
          <a:p>
            <a:pPr marL="0" indent="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социально уязвимыми воспитанниками, имеющими серьезные</a:t>
            </a:r>
          </a:p>
          <a:p>
            <a:pPr marL="0" indent="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отклонения в поведении.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ru-RU" sz="2800" smtClean="0"/>
          </a:p>
          <a:p>
            <a:pPr marL="0" indent="0" eaLnBrk="1" hangingPunct="1">
              <a:buFont typeface="Wingdings 2" pitchFamily="18" charset="2"/>
              <a:buNone/>
            </a:pPr>
            <a:endParaRPr lang="ru-RU" sz="280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>
          <a:xfrm>
            <a:off x="609600" y="837488"/>
            <a:ext cx="10972800" cy="846032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Цели применения Профессионального стандарта:</a:t>
            </a:r>
            <a:br>
              <a:rPr lang="ru-RU" sz="36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>
          <a:xfrm>
            <a:off x="609600" y="1595571"/>
            <a:ext cx="10972800" cy="46863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определение необходимой квалификации педагога;</a:t>
            </a:r>
          </a:p>
          <a:p>
            <a:pPr eaLnBrk="1" hangingPunct="1">
              <a:spcAft>
                <a:spcPts val="600"/>
              </a:spcAft>
              <a:buFont typeface="Wingdings 2" pitchFamily="18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•  обеспечение необходимой подготовки педагога;</a:t>
            </a:r>
          </a:p>
          <a:p>
            <a:pPr eaLnBrk="1" hangingPunct="1">
              <a:spcAft>
                <a:spcPts val="600"/>
              </a:spcAft>
              <a:buFont typeface="Wingdings 2" pitchFamily="18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•  обеспечение необходимой осведомленности педагога о  предъявляемых к нему требованиях;</a:t>
            </a:r>
          </a:p>
          <a:p>
            <a:pPr eaLnBrk="1" hangingPunct="1">
              <a:spcAft>
                <a:spcPts val="600"/>
              </a:spcAft>
              <a:buFont typeface="Wingdings 2" pitchFamily="18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содействие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вовлечению педагогов в решение задачи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повышения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качества образования.</a:t>
            </a:r>
          </a:p>
          <a:p>
            <a:pPr marL="0" indent="0">
              <a:buNone/>
            </a:pPr>
            <a:endParaRPr lang="ru-RU" sz="32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82613" y="392113"/>
            <a:ext cx="10972800" cy="67310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План перехода ДОО к применению профессиональных стандартов</a:t>
            </a:r>
          </a:p>
        </p:txBody>
      </p:sp>
      <p:sp>
        <p:nvSpPr>
          <p:cNvPr id="37890" name="Объект 2"/>
          <p:cNvSpPr>
            <a:spLocks noGrp="1"/>
          </p:cNvSpPr>
          <p:nvPr>
            <p:ph idx="4294967295"/>
          </p:nvPr>
        </p:nvSpPr>
        <p:spPr>
          <a:xfrm>
            <a:off x="573088" y="1073150"/>
            <a:ext cx="11236325" cy="525145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8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Содержит: 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  список профессиональных стандартов, подлежащих применению;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  сведения о потребности в профессиональном образовании,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профессиональном обучении и (или) дополнительном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профессиональном образовании работников;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 сведения о проведении соответствующих мероприятий по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образованию и обучению в установленном порядке;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 этапы применения профессиональных стандартов;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 перечень локальных нормативных актов и других документов ДОО,   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подлежащих изменению с учетом положений применяемых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профстандартов. 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477838"/>
            <a:ext cx="10972800" cy="1158875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chemeClr val="accent1"/>
                </a:solidFill>
                <a:latin typeface="Constantia" pitchFamily="18" charset="0"/>
                <a:cs typeface="Times New Roman" pitchFamily="18" charset="0"/>
              </a:rPr>
              <a:t>Мероприятия по повышению квалификации педагогов в ДОО: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09600" y="1798638"/>
            <a:ext cx="10972800" cy="4525962"/>
          </a:xfrm>
        </p:spPr>
        <p:txBody>
          <a:bodyPr>
            <a:normAutofit/>
          </a:bodyPr>
          <a:lstStyle/>
          <a:p>
            <a:pPr marL="495300" indent="-49530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1. Проведение самоанализа уровня подготовки педагога. </a:t>
            </a:r>
          </a:p>
          <a:p>
            <a:pPr marL="495300" indent="-49530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2. Проведение анализа проблем педагогов на методических объединениях и определение возможности их решениях на уровне ДОО.</a:t>
            </a:r>
          </a:p>
          <a:p>
            <a:pPr marL="495300" indent="-49530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3. Анализ подготовки педагога старшим воспитателем. </a:t>
            </a:r>
          </a:p>
          <a:p>
            <a:pPr marL="495300" indent="-49530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4. Составление индивидуальной образовательно-методической траектории педагога. </a:t>
            </a:r>
          </a:p>
          <a:p>
            <a:pPr marL="495300" indent="-495300" eaLnBrk="1" hangingPunct="1">
              <a:lnSpc>
                <a:spcPct val="140000"/>
              </a:lnSpc>
              <a:buFont typeface="Wingdings 2" pitchFamily="18" charset="2"/>
              <a:buNone/>
            </a:pP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452927"/>
            <a:ext cx="10972800" cy="59820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9938" name="Объект 2"/>
          <p:cNvSpPr>
            <a:spLocks noGrp="1"/>
          </p:cNvSpPr>
          <p:nvPr>
            <p:ph idx="4294967295"/>
          </p:nvPr>
        </p:nvSpPr>
        <p:spPr>
          <a:xfrm>
            <a:off x="609600" y="414338"/>
            <a:ext cx="10972800" cy="5910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endParaRPr lang="ru-RU" sz="36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первого этапа</a:t>
            </a:r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самостоятельное ознакомление с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профстандартами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под роспись;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рассмотрение содержания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профстандарта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методических мероприятиях;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обсуждение путей реализации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профстандарта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информирование органов самоуправления, родительской общественности о планируемом переходе педагогов на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профстандарты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704850"/>
            <a:ext cx="10972800" cy="444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962" name="Объект 2"/>
          <p:cNvSpPr>
            <a:spLocks noGrp="1"/>
          </p:cNvSpPr>
          <p:nvPr>
            <p:ph idx="4294967295"/>
          </p:nvPr>
        </p:nvSpPr>
        <p:spPr>
          <a:xfrm>
            <a:off x="609600" y="623842"/>
            <a:ext cx="11310938" cy="5700757"/>
          </a:xfrm>
        </p:spPr>
        <p:txBody>
          <a:bodyPr/>
          <a:lstStyle/>
          <a:p>
            <a:pPr marL="0" indent="0" algn="ctr" eaLnBrk="1" hangingPunct="1">
              <a:lnSpc>
                <a:spcPts val="3200"/>
              </a:lnSpc>
              <a:spcBef>
                <a:spcPts val="600"/>
              </a:spcBef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Средства  реализации мероприятий по введению </a:t>
            </a:r>
            <a:r>
              <a:rPr lang="ru-RU" sz="2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профстандартов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eaLnBrk="1" hangingPunct="1">
              <a:lnSpc>
                <a:spcPts val="3200"/>
              </a:lnSpc>
              <a:spcBef>
                <a:spcPts val="6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самообразование;</a:t>
            </a:r>
          </a:p>
          <a:p>
            <a:pPr marL="0" indent="0" eaLnBrk="1" hangingPunct="1">
              <a:lnSpc>
                <a:spcPts val="3200"/>
              </a:lnSpc>
              <a:spcBef>
                <a:spcPts val="6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целевые КПК;</a:t>
            </a:r>
          </a:p>
          <a:p>
            <a:pPr marL="0" indent="0" eaLnBrk="1" hangingPunct="1">
              <a:lnSpc>
                <a:spcPts val="3200"/>
              </a:lnSpc>
              <a:spcBef>
                <a:spcPts val="6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курсы профессиональной переподготовки педагогов;</a:t>
            </a:r>
          </a:p>
          <a:p>
            <a:pPr marL="0" indent="0" eaLnBrk="1" hangingPunct="1">
              <a:lnSpc>
                <a:spcPts val="3200"/>
              </a:lnSpc>
              <a:spcBef>
                <a:spcPts val="6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стажировочных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площадок;</a:t>
            </a:r>
          </a:p>
          <a:p>
            <a:pPr marL="0" indent="0" eaLnBrk="1" hangingPunct="1">
              <a:lnSpc>
                <a:spcPts val="3200"/>
              </a:lnSpc>
              <a:spcBef>
                <a:spcPts val="6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участие в мастер-классах, методических объединениях, практических семинарах;</a:t>
            </a:r>
          </a:p>
          <a:p>
            <a:pPr marL="0" indent="0" eaLnBrk="1" hangingPunct="1">
              <a:lnSpc>
                <a:spcPts val="3200"/>
              </a:lnSpc>
              <a:spcBef>
                <a:spcPts val="6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дистанционное обучение и т.д.</a:t>
            </a:r>
          </a:p>
          <a:p>
            <a:pPr marL="0" indent="0" eaLnBrk="1" hangingPunct="1">
              <a:lnSpc>
                <a:spcPts val="3200"/>
              </a:lnSpc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ts val="32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Методы 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реализации мероприятий по введению </a:t>
            </a:r>
            <a:r>
              <a:rPr lang="ru-RU" sz="2800" b="1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профстандартов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ts val="32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внутренняя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система оценки качества образования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детского сада     (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ВСОКО);</a:t>
            </a:r>
          </a:p>
          <a:p>
            <a:pPr marL="0" indent="0" eaLnBrk="1" hangingPunct="1">
              <a:lnSpc>
                <a:spcPts val="32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процедура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самообследования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детского сада.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704850"/>
            <a:ext cx="10972800" cy="714375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solidFill>
                  <a:schemeClr val="accent1"/>
                </a:solidFill>
                <a:latin typeface="Constantia" pitchFamily="18" charset="0"/>
              </a:rPr>
              <a:t>Направления кадровой политики руководителя ДОО по введению профстандартов:</a:t>
            </a:r>
          </a:p>
        </p:txBody>
      </p:sp>
      <p:sp>
        <p:nvSpPr>
          <p:cNvPr id="36866" name="Объект 2"/>
          <p:cNvSpPr>
            <a:spLocks noGrp="1"/>
          </p:cNvSpPr>
          <p:nvPr>
            <p:ph idx="4294967295"/>
          </p:nvPr>
        </p:nvSpPr>
        <p:spPr>
          <a:xfrm>
            <a:off x="298450" y="1725613"/>
            <a:ext cx="11674475" cy="4598987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изменения в системе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подготовки и повышения квалификации</a:t>
            </a:r>
          </a:p>
          <a:p>
            <a:pPr marL="0" indent="0" eaLnBrk="1" hangingPunct="1"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педагогических кадров;</a:t>
            </a:r>
          </a:p>
          <a:p>
            <a:pPr marL="0" indent="0" eaLnBrk="1" hangingPunct="1">
              <a:buFontTx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- организации труда педагогов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на реальных рабочих местах;</a:t>
            </a:r>
          </a:p>
          <a:p>
            <a:pPr marL="0" indent="0" eaLnBrk="1" hangingPunct="1"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решение задач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изменения оценки и оплаты труда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педагогических</a:t>
            </a:r>
          </a:p>
          <a:p>
            <a:pPr marL="0" indent="0" eaLnBrk="1" hangingPunct="1"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работников,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номенклатуры и замещения должностей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eaLnBrk="1" hangingPunct="1"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изменение процедур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аттестации и сертификации квалификаций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в</a:t>
            </a:r>
          </a:p>
          <a:p>
            <a:pPr marL="0" indent="0" eaLnBrk="1" hangingPunct="1"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в соответствии с профстандартом;</a:t>
            </a:r>
          </a:p>
          <a:p>
            <a:pPr marL="0" indent="0" eaLnBrk="1" hangingPunct="1">
              <a:buFontTx/>
              <a:buChar char="-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модернизация формы трудовых отношений с работниками на основе</a:t>
            </a:r>
          </a:p>
          <a:p>
            <a:pPr marL="0" indent="0" eaLnBrk="1" hangingPunct="1"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эффективного контракта.</a:t>
            </a:r>
          </a:p>
        </p:txBody>
      </p:sp>
    </p:spTree>
    <p:extLst>
      <p:ext uri="{BB962C8B-B14F-4D97-AF65-F5344CB8AC3E}">
        <p14:creationId xmlns:p14="http://schemas.microsoft.com/office/powerpoint/2010/main" val="99362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609600" y="538386"/>
            <a:ext cx="10972800" cy="1076770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+mn-lt"/>
              </a:rPr>
              <a:t>Направления оценочной деятельности в детском саду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86267656"/>
              </p:ext>
            </p:extLst>
          </p:nvPr>
        </p:nvGraphicFramePr>
        <p:xfrm>
          <a:off x="1570038" y="1825625"/>
          <a:ext cx="87693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8148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238" y="444381"/>
            <a:ext cx="10972800" cy="1403469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+mn-lt"/>
              </a:rPr>
              <a:t>Карты анализа для проведения ВСОКО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 в </a:t>
            </a:r>
            <a:r>
              <a:rPr lang="ru-RU" sz="3600" b="1" dirty="0">
                <a:latin typeface="+mn-lt"/>
              </a:rPr>
              <a:t>Детском </a:t>
            </a:r>
            <a:r>
              <a:rPr lang="ru-RU" sz="3600" b="1" dirty="0" smtClean="0">
                <a:latin typeface="+mn-lt"/>
              </a:rPr>
              <a:t>саду </a:t>
            </a:r>
            <a:endParaRPr lang="ru-RU" sz="3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Оценка качества образовательной программы </a:t>
            </a:r>
          </a:p>
          <a:p>
            <a:r>
              <a:rPr lang="ru-RU" sz="2400" dirty="0" smtClean="0"/>
              <a:t>Оценка качества психолого-педагогических условий реализации дошкольного образования</a:t>
            </a:r>
          </a:p>
          <a:p>
            <a:r>
              <a:rPr lang="ru-RU" sz="2400" dirty="0" smtClean="0"/>
              <a:t>Оценка качества развивающей предметно-пространственной среды</a:t>
            </a:r>
          </a:p>
          <a:p>
            <a:r>
              <a:rPr lang="ru-RU" sz="2400" dirty="0" smtClean="0"/>
              <a:t>Оценка кадровых условий реализации образовательной программы</a:t>
            </a:r>
          </a:p>
          <a:p>
            <a:r>
              <a:rPr lang="ru-RU" sz="2400" dirty="0" smtClean="0"/>
              <a:t>Оценка материально-технических условий реализации образовательной программы и адаптированной образовательной программы</a:t>
            </a:r>
          </a:p>
          <a:p>
            <a:r>
              <a:rPr lang="ru-RU" sz="2400" dirty="0" smtClean="0"/>
              <a:t>Оценка финансовых условий для реализации образовательной программы</a:t>
            </a:r>
          </a:p>
          <a:p>
            <a:r>
              <a:rPr lang="ru-RU" sz="2400" dirty="0" smtClean="0"/>
              <a:t>Оценка удовлетворённости родителей качеством организации образовательного процесса в Детском саду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818977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1521151" y="355600"/>
            <a:ext cx="9832649" cy="1114277"/>
          </a:xfrm>
        </p:spPr>
        <p:txBody>
          <a:bodyPr/>
          <a:lstStyle/>
          <a:p>
            <a:pPr algn="ctr">
              <a:lnSpc>
                <a:spcPts val="4200"/>
              </a:lnSpc>
            </a:pPr>
            <a:r>
              <a:rPr lang="ru-RU" sz="3600" b="1" dirty="0" smtClean="0">
                <a:latin typeface="+mn-lt"/>
              </a:rPr>
              <a:t>Организация функционирования ВСОКО в Детском саду</a:t>
            </a:r>
          </a:p>
        </p:txBody>
      </p:sp>
      <p:sp>
        <p:nvSpPr>
          <p:cNvPr id="5" name="Объект 5"/>
          <p:cNvSpPr>
            <a:spLocks noGrp="1"/>
          </p:cNvSpPr>
          <p:nvPr>
            <p:ph idx="1"/>
          </p:nvPr>
        </p:nvSpPr>
        <p:spPr>
          <a:xfrm>
            <a:off x="6307138" y="1803162"/>
            <a:ext cx="4475162" cy="4512179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Функции: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методики оценки качества образования;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показателей, характеризующих состояние и динамику развития системы образования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 саду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критериев оценки результативности профессиональной деятельности педагогов;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работников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осуществлению контрольно-оценочных процедур;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оценки качества организации, содержания и результатов образования.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предложений по принятию управленческих решений для администрации.</a:t>
            </a: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1981200" y="1914258"/>
            <a:ext cx="3754438" cy="42119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рабочей группы: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(председатель);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(член);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бухгалтер (член);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хозяйством (член);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(член);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(член).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07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592138" y="704850"/>
            <a:ext cx="10990262" cy="890588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Constantia" pitchFamily="18" charset="0"/>
              </a:rPr>
              <a:t> </a:t>
            </a:r>
            <a:r>
              <a:rPr lang="ru-RU" sz="4000" b="1" dirty="0" smtClean="0">
                <a:solidFill>
                  <a:schemeClr val="accent1"/>
                </a:solidFill>
                <a:latin typeface="Constantia" pitchFamily="18" charset="0"/>
              </a:rPr>
              <a:t>Основные блоки реализации ФГОС ДО: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731838" y="1836738"/>
            <a:ext cx="10774362" cy="4230776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200" dirty="0" smtClean="0"/>
              <a:t>     </a:t>
            </a:r>
            <a:r>
              <a:rPr lang="ru-RU" sz="3200" dirty="0" smtClean="0"/>
              <a:t>1.</a:t>
            </a:r>
            <a:r>
              <a:rPr lang="ru-RU" sz="2200" dirty="0" smtClean="0"/>
              <a:t>   </a:t>
            </a:r>
            <a:r>
              <a:rPr lang="ru-RU" sz="3600" dirty="0" smtClean="0"/>
              <a:t>Нормативно-правовое и организационное 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        обеспечение.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    2. Методическое и кадровое обеспечение.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    3. Информационное обеспечение.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    4. Обеспечение финансово-экономических 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        механизмов реализации стандартов.</a:t>
            </a:r>
          </a:p>
          <a:p>
            <a:pPr>
              <a:buFont typeface="Wingdings 2" pitchFamily="18" charset="2"/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</a:t>
            </a:r>
            <a:r>
              <a:rPr lang="ru-RU" sz="3600" dirty="0" smtClean="0"/>
              <a:t>       </a:t>
            </a:r>
            <a:endParaRPr lang="ru-RU" sz="36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>
          <a:xfrm>
            <a:off x="2076628" y="357188"/>
            <a:ext cx="8699619" cy="1121234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+mn-lt"/>
              </a:rPr>
              <a:t>Инструменты ВСОКО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70038" y="1825625"/>
            <a:ext cx="8620125" cy="43513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Оперативный контроль;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контроль;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контроль;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Мониторинги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8361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609600" y="461474"/>
            <a:ext cx="10972800" cy="1008404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+mn-lt"/>
              </a:rPr>
              <a:t>Алгоритм проведения ВСОКО в детском саду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70038" y="1825625"/>
            <a:ext cx="8620125" cy="4351338"/>
          </a:xfrm>
        </p:spPr>
        <p:txBody>
          <a:bodyPr>
            <a:normAutofit/>
          </a:bodyPr>
          <a:lstStyle/>
          <a:p>
            <a:pPr marL="180000" indent="-1800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Blip>
                <a:blip r:embed="rId3"/>
              </a:buBlip>
              <a:defRPr/>
            </a:pPr>
            <a:r>
              <a:rPr lang="ru-RU" dirty="0" smtClean="0">
                <a:cs typeface="Times New Roman" panose="02020603050405020304" pitchFamily="18" charset="0"/>
              </a:rPr>
              <a:t>Разработка и утверждение Положения о ВСОКО, </a:t>
            </a:r>
            <a:r>
              <a:rPr lang="ru-RU" dirty="0" smtClean="0"/>
              <a:t>Положения </a:t>
            </a:r>
            <a:r>
              <a:rPr lang="ru-RU" dirty="0"/>
              <a:t>о создании рабочей группы по оценке качества образования с указанием ответственных лиц за конкретное направление </a:t>
            </a:r>
            <a:r>
              <a:rPr lang="ru-RU" dirty="0" smtClean="0"/>
              <a:t>оценки</a:t>
            </a:r>
            <a:r>
              <a:rPr lang="ru-RU" dirty="0" smtClean="0">
                <a:cs typeface="Times New Roman" panose="02020603050405020304" pitchFamily="18" charset="0"/>
              </a:rPr>
              <a:t>;</a:t>
            </a:r>
            <a:endParaRPr lang="ru-RU" dirty="0">
              <a:cs typeface="Times New Roman" panose="02020603050405020304" pitchFamily="18" charset="0"/>
            </a:endParaRPr>
          </a:p>
          <a:p>
            <a:pPr marL="180000" indent="-1800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Blip>
                <a:blip r:embed="rId3"/>
              </a:buBlip>
              <a:defRPr/>
            </a:pPr>
            <a:r>
              <a:rPr lang="ru-RU" dirty="0" smtClean="0"/>
              <a:t>Разработка и утверждение регламента </a:t>
            </a:r>
            <a:r>
              <a:rPr lang="ru-RU" dirty="0"/>
              <a:t>проведения оценочных процедур в рамках ВСОКО</a:t>
            </a:r>
            <a:r>
              <a:rPr lang="ru-RU" dirty="0" smtClean="0">
                <a:cs typeface="Times New Roman" panose="02020603050405020304" pitchFamily="18" charset="0"/>
              </a:rPr>
              <a:t>;</a:t>
            </a:r>
            <a:endParaRPr lang="ru-RU" dirty="0">
              <a:cs typeface="Times New Roman" panose="02020603050405020304" pitchFamily="18" charset="0"/>
            </a:endParaRPr>
          </a:p>
          <a:p>
            <a:pPr marL="180000" indent="-1800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Blip>
                <a:blip r:embed="rId3"/>
              </a:buBlip>
              <a:defRPr/>
            </a:pPr>
            <a:r>
              <a:rPr lang="ru-RU" dirty="0">
                <a:cs typeface="Times New Roman" panose="02020603050405020304" pitchFamily="18" charset="0"/>
              </a:rPr>
              <a:t>Подготовка </a:t>
            </a:r>
            <a:r>
              <a:rPr lang="ru-RU" dirty="0" smtClean="0">
                <a:cs typeface="Times New Roman" panose="02020603050405020304" pitchFamily="18" charset="0"/>
              </a:rPr>
              <a:t>инструментария (карты анализа ВСОКО); </a:t>
            </a:r>
            <a:endParaRPr lang="ru-RU" dirty="0">
              <a:cs typeface="Times New Roman" panose="02020603050405020304" pitchFamily="18" charset="0"/>
            </a:endParaRPr>
          </a:p>
          <a:p>
            <a:pPr marL="180000" indent="-1800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Blip>
                <a:blip r:embed="rId3"/>
              </a:buBlip>
              <a:defRPr/>
            </a:pPr>
            <a:r>
              <a:rPr lang="ru-RU" dirty="0">
                <a:cs typeface="Times New Roman" panose="02020603050405020304" pitchFamily="18" charset="0"/>
              </a:rPr>
              <a:t>Сбор </a:t>
            </a:r>
            <a:r>
              <a:rPr lang="ru-RU" dirty="0" smtClean="0">
                <a:cs typeface="Times New Roman" panose="02020603050405020304" pitchFamily="18" charset="0"/>
              </a:rPr>
              <a:t>информации;</a:t>
            </a:r>
            <a:endParaRPr lang="ru-RU" dirty="0">
              <a:cs typeface="Times New Roman" panose="02020603050405020304" pitchFamily="18" charset="0"/>
            </a:endParaRPr>
          </a:p>
          <a:p>
            <a:pPr marL="180000" indent="-1800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Blip>
                <a:blip r:embed="rId3"/>
              </a:buBlip>
              <a:defRPr/>
            </a:pPr>
            <a:r>
              <a:rPr lang="ru-RU" dirty="0">
                <a:cs typeface="Times New Roman" panose="02020603050405020304" pitchFamily="18" charset="0"/>
              </a:rPr>
              <a:t>Оформление информации;</a:t>
            </a:r>
          </a:p>
          <a:p>
            <a:pPr marL="180000" indent="-1800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Blip>
                <a:blip r:embed="rId3"/>
              </a:buBlip>
              <a:defRPr/>
            </a:pPr>
            <a:r>
              <a:rPr lang="ru-RU" dirty="0">
                <a:cs typeface="Times New Roman" panose="02020603050405020304" pitchFamily="18" charset="0"/>
              </a:rPr>
              <a:t>Принятие управленческих </a:t>
            </a:r>
            <a:r>
              <a:rPr lang="ru-RU" dirty="0" smtClean="0">
                <a:cs typeface="Times New Roman" panose="02020603050405020304" pitchFamily="18" charset="0"/>
              </a:rPr>
              <a:t>решений.</a:t>
            </a:r>
            <a:endParaRPr lang="ru-RU" dirty="0"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91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>
          <a:xfrm>
            <a:off x="1723965" y="468283"/>
            <a:ext cx="9029700" cy="1325562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+mn-lt"/>
              </a:rPr>
              <a:t>Результаты реализации ВСОКО в детском саду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70038" y="1825625"/>
            <a:ext cx="8620125" cy="4351338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объективной информации о функционировании и развитии системы образования в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 саду;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позитивных и (или) негативных факторов, влияющих на качество образования в детском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саду;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достоверной информации о качестве образования в детском саду всем участникам образовательных отношений и общественности;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управленческих решений по совершенствованию качества образования и повышению уровня информированности потребителей образовательных услуг при принятии таких решений;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прогноза развития системы образования в детском саду.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62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173038" y="341832"/>
            <a:ext cx="11409362" cy="1350235"/>
          </a:xfrm>
        </p:spPr>
        <p:txBody>
          <a:bodyPr/>
          <a:lstStyle/>
          <a:p>
            <a:pPr algn="ctr">
              <a:lnSpc>
                <a:spcPts val="4000"/>
              </a:lnSpc>
            </a:pPr>
            <a:r>
              <a:rPr lang="ru-RU" sz="3600" b="1" dirty="0" smtClean="0">
                <a:solidFill>
                  <a:schemeClr val="accent1"/>
                </a:solidFill>
                <a:latin typeface="Constantia" pitchFamily="18" charset="0"/>
              </a:rPr>
              <a:t>Нормативно -правовое и организационное обеспечение реализации ФГОС ДО</a:t>
            </a:r>
            <a:r>
              <a:rPr lang="ru-RU" dirty="0" smtClean="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1102407" y="2110810"/>
            <a:ext cx="10554058" cy="29226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600" dirty="0"/>
              <a:t>и</a:t>
            </a:r>
            <a:r>
              <a:rPr lang="ru-RU" sz="3600" dirty="0" smtClean="0"/>
              <a:t>зменение и </a:t>
            </a:r>
            <a:r>
              <a:rPr lang="ru-RU" sz="3600" dirty="0" smtClean="0"/>
              <a:t>разработка локальных </a:t>
            </a:r>
            <a:r>
              <a:rPr lang="ru-RU" sz="3600" dirty="0" smtClean="0"/>
              <a:t>актов  детского сада;</a:t>
            </a:r>
          </a:p>
          <a:p>
            <a:pPr>
              <a:lnSpc>
                <a:spcPct val="90000"/>
              </a:lnSpc>
            </a:pPr>
            <a:r>
              <a:rPr lang="ru-RU" sz="3600" dirty="0" smtClean="0"/>
              <a:t>функционирование </a:t>
            </a:r>
            <a:r>
              <a:rPr lang="ru-RU" sz="3600" dirty="0" smtClean="0"/>
              <a:t>рабочей </a:t>
            </a:r>
            <a:r>
              <a:rPr lang="ru-RU" sz="3600" dirty="0" smtClean="0"/>
              <a:t>группы</a:t>
            </a:r>
            <a:r>
              <a:rPr lang="ru-RU" sz="3600" dirty="0"/>
              <a:t> </a:t>
            </a:r>
            <a:r>
              <a:rPr lang="ru-RU" sz="3600" dirty="0" smtClean="0"/>
              <a:t>по внедрению ФГОС ДО.</a:t>
            </a:r>
            <a:endParaRPr lang="ru-RU" sz="3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609600" y="215900"/>
            <a:ext cx="11242675" cy="775412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chemeClr val="accent1"/>
                </a:solidFill>
                <a:latin typeface="Constantia" pitchFamily="18" charset="0"/>
              </a:rPr>
              <a:t>Организационное обеспечение реализации ФГОС ДО</a:t>
            </a:r>
            <a:r>
              <a:rPr lang="ru-RU" sz="3200" dirty="0" smtClean="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357188" y="1093862"/>
            <a:ext cx="11625262" cy="5452217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2400" dirty="0" smtClean="0"/>
              <a:t>-  мониторинг состояния </a:t>
            </a:r>
            <a:r>
              <a:rPr lang="ru-RU" sz="2400" b="1" dirty="0" smtClean="0"/>
              <a:t>образовательной среды </a:t>
            </a:r>
            <a:r>
              <a:rPr lang="ru-RU" sz="2400" dirty="0" smtClean="0"/>
              <a:t>детского сада;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/>
              <a:t>-  изучение </a:t>
            </a:r>
            <a:r>
              <a:rPr lang="ru-RU" sz="2400" dirty="0"/>
              <a:t>педагогами </a:t>
            </a:r>
            <a:r>
              <a:rPr lang="ru-RU" sz="2400" b="1" dirty="0"/>
              <a:t>нормативных документов</a:t>
            </a:r>
            <a:r>
              <a:rPr lang="ru-RU" sz="2400" dirty="0"/>
              <a:t> </a:t>
            </a:r>
            <a:r>
              <a:rPr lang="ru-RU" sz="2400" dirty="0" err="1"/>
              <a:t>Минобрнауки</a:t>
            </a:r>
            <a:r>
              <a:rPr lang="ru-RU" sz="2400" dirty="0"/>
              <a:t> России и  </a:t>
            </a:r>
            <a:r>
              <a:rPr lang="ru-RU" sz="2400" dirty="0" smtClean="0"/>
              <a:t>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/>
              <a:t>    материалов </a:t>
            </a:r>
            <a:r>
              <a:rPr lang="ru-RU" sz="2400" dirty="0"/>
              <a:t>ФИРО по реализации стандартов</a:t>
            </a:r>
            <a:r>
              <a:rPr lang="ru-RU" sz="2400" dirty="0" smtClean="0"/>
              <a:t>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/>
              <a:t>-  сбор </a:t>
            </a:r>
            <a:r>
              <a:rPr lang="ru-RU" sz="2400" dirty="0"/>
              <a:t>объективной информации о </a:t>
            </a:r>
            <a:r>
              <a:rPr lang="ru-RU" sz="2400" b="1" dirty="0"/>
              <a:t>готовности</a:t>
            </a:r>
            <a:r>
              <a:rPr lang="ru-RU" sz="2400" dirty="0"/>
              <a:t> </a:t>
            </a:r>
            <a:r>
              <a:rPr lang="ru-RU" sz="2400" dirty="0" smtClean="0"/>
              <a:t>детского сада </a:t>
            </a:r>
            <a:r>
              <a:rPr lang="ru-RU" sz="2400" dirty="0"/>
              <a:t>к переходу </a:t>
            </a:r>
            <a:r>
              <a:rPr lang="ru-RU" sz="2400" dirty="0" smtClean="0"/>
              <a:t>на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/>
              <a:t>    стандарты</a:t>
            </a:r>
            <a:r>
              <a:rPr lang="ru-RU" sz="2400" dirty="0"/>
              <a:t>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/>
              <a:t>-  организация </a:t>
            </a:r>
            <a:r>
              <a:rPr lang="ru-RU" sz="2400" dirty="0"/>
              <a:t>процесса </a:t>
            </a:r>
            <a:r>
              <a:rPr lang="ru-RU" sz="2400" b="1" dirty="0"/>
              <a:t>разработки </a:t>
            </a:r>
            <a:r>
              <a:rPr lang="ru-RU" sz="2400" dirty="0" smtClean="0"/>
              <a:t>основной образовательной программы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/>
              <a:t> </a:t>
            </a:r>
            <a:r>
              <a:rPr lang="ru-RU" sz="2400" dirty="0" smtClean="0"/>
              <a:t>   дошкольного </a:t>
            </a:r>
            <a:r>
              <a:rPr lang="ru-RU" sz="2400" dirty="0"/>
              <a:t>образования </a:t>
            </a:r>
            <a:r>
              <a:rPr lang="ru-RU" sz="2400" b="1" dirty="0"/>
              <a:t>и ежегодного внесения изменений </a:t>
            </a:r>
            <a:r>
              <a:rPr lang="ru-RU" sz="2400" dirty="0"/>
              <a:t>в </a:t>
            </a:r>
            <a:r>
              <a:rPr lang="ru-RU" sz="2400" dirty="0" smtClean="0"/>
              <a:t>соответствии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/>
              <a:t>    с </a:t>
            </a:r>
            <a:r>
              <a:rPr lang="ru-RU" sz="2400" dirty="0"/>
              <a:t>ФГОС ДО</a:t>
            </a:r>
            <a:r>
              <a:rPr lang="ru-RU" sz="2400" dirty="0" smtClean="0"/>
              <a:t>;</a:t>
            </a:r>
            <a:endParaRPr lang="ru-RU" sz="2400" dirty="0"/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/>
              <a:t>-   участие </a:t>
            </a:r>
            <a:r>
              <a:rPr lang="ru-RU" sz="2400" dirty="0"/>
              <a:t>педагогических работников в </a:t>
            </a:r>
            <a:r>
              <a:rPr lang="ru-RU" sz="2400" b="1" dirty="0"/>
              <a:t>методических объединениях</a:t>
            </a:r>
            <a:r>
              <a:rPr lang="ru-RU" sz="2400" dirty="0" smtClean="0"/>
              <a:t>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 smtClean="0"/>
              <a:t>-   создание </a:t>
            </a:r>
            <a:r>
              <a:rPr lang="ru-RU" sz="2400" b="1" dirty="0" smtClean="0"/>
              <a:t>системы методической работы</a:t>
            </a:r>
            <a:r>
              <a:rPr lang="ru-RU" sz="2400" dirty="0" smtClean="0"/>
              <a:t>;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dirty="0" smtClean="0"/>
              <a:t>-   формирование </a:t>
            </a:r>
            <a:r>
              <a:rPr lang="ru-RU" sz="2400" b="1" dirty="0" smtClean="0"/>
              <a:t>сетевого взаимодействия</a:t>
            </a:r>
            <a:r>
              <a:rPr lang="ru-RU" sz="2400" dirty="0" smtClean="0"/>
              <a:t> по обеспечению </a:t>
            </a:r>
            <a:r>
              <a:rPr lang="ru-RU" sz="2400" b="1" dirty="0" smtClean="0"/>
              <a:t>преемственности </a:t>
            </a:r>
            <a:r>
              <a:rPr lang="ru-RU" sz="2400" dirty="0" smtClean="0"/>
              <a:t>начального и дошкольного образования в условиях реализации ФГОС ДО;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dirty="0" smtClean="0"/>
              <a:t>-  организация </a:t>
            </a:r>
            <a:r>
              <a:rPr lang="ru-RU" sz="2400" b="1" dirty="0" smtClean="0"/>
              <a:t>мониторинга </a:t>
            </a:r>
            <a:r>
              <a:rPr lang="ru-RU" sz="2400" dirty="0" smtClean="0"/>
              <a:t>условий реализации и отчетности детского сада по реализации ФГОС ДО.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55575" y="214313"/>
            <a:ext cx="11812588" cy="1101725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chemeClr val="accent1"/>
                </a:solidFill>
                <a:latin typeface="Constantia" pitchFamily="18" charset="0"/>
              </a:rPr>
              <a:t>Актуальные задачи кадровой политики руководителя</a:t>
            </a:r>
            <a:br>
              <a:rPr lang="ru-RU" sz="3200" b="1" dirty="0" smtClean="0">
                <a:solidFill>
                  <a:schemeClr val="accent1"/>
                </a:solidFill>
                <a:latin typeface="Constantia" pitchFamily="18" charset="0"/>
              </a:rPr>
            </a:br>
            <a:r>
              <a:rPr lang="ru-RU" sz="3200" b="1" dirty="0" smtClean="0">
                <a:solidFill>
                  <a:schemeClr val="accent1"/>
                </a:solidFill>
                <a:latin typeface="Constantia" pitchFamily="18" charset="0"/>
              </a:rPr>
              <a:t>детского сада по реализации ФГОС ДО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948582" y="1726250"/>
            <a:ext cx="10639515" cy="4901563"/>
          </a:xfrm>
        </p:spPr>
        <p:txBody>
          <a:bodyPr/>
          <a:lstStyle/>
          <a:p>
            <a:pPr eaLnBrk="1" hangingPunct="1">
              <a:lnSpc>
                <a:spcPts val="336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ru-RU" sz="2800" dirty="0" smtClean="0"/>
              <a:t> </a:t>
            </a:r>
            <a:r>
              <a:rPr lang="ru-RU" sz="2800" dirty="0" smtClean="0"/>
              <a:t> система образовательно-воспитательной </a:t>
            </a:r>
            <a:r>
              <a:rPr lang="ru-RU" sz="2800" dirty="0"/>
              <a:t>работы </a:t>
            </a:r>
            <a:r>
              <a:rPr lang="ru-RU" sz="2800" dirty="0" smtClean="0"/>
              <a:t>детского</a:t>
            </a:r>
          </a:p>
          <a:p>
            <a:pPr marL="0" indent="0" eaLnBrk="1" hangingPunct="1">
              <a:lnSpc>
                <a:spcPts val="3360"/>
              </a:lnSpc>
              <a:spcBef>
                <a:spcPts val="600"/>
              </a:spcBef>
              <a:spcAft>
                <a:spcPts val="600"/>
              </a:spcAft>
              <a:buClrTx/>
              <a:buNone/>
              <a:defRPr/>
            </a:pPr>
            <a:r>
              <a:rPr lang="ru-RU" sz="2800" dirty="0"/>
              <a:t> </a:t>
            </a:r>
            <a:r>
              <a:rPr lang="ru-RU" sz="2800" dirty="0" smtClean="0"/>
              <a:t>    сада</a:t>
            </a:r>
            <a:r>
              <a:rPr lang="ru-RU" sz="2800" dirty="0"/>
              <a:t>;</a:t>
            </a:r>
            <a:endParaRPr lang="ru-RU" sz="2800" dirty="0"/>
          </a:p>
          <a:p>
            <a:pPr eaLnBrk="1" hangingPunct="1">
              <a:lnSpc>
                <a:spcPts val="336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ru-RU" sz="2800" dirty="0"/>
              <a:t> </a:t>
            </a:r>
            <a:r>
              <a:rPr lang="ru-RU" sz="2800" dirty="0" smtClean="0"/>
              <a:t> </a:t>
            </a:r>
            <a:r>
              <a:rPr lang="ru-RU" sz="2800" dirty="0" smtClean="0"/>
              <a:t>организация </a:t>
            </a:r>
            <a:r>
              <a:rPr lang="ru-RU" sz="2800" dirty="0" smtClean="0"/>
              <a:t>управления;</a:t>
            </a:r>
          </a:p>
          <a:p>
            <a:pPr eaLnBrk="1" hangingPunct="1">
              <a:lnSpc>
                <a:spcPts val="336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ru-RU" sz="2800" dirty="0" smtClean="0"/>
              <a:t> </a:t>
            </a:r>
            <a:r>
              <a:rPr lang="ru-RU" sz="2800" dirty="0" smtClean="0"/>
              <a:t> повышение </a:t>
            </a:r>
            <a:r>
              <a:rPr lang="ru-RU" sz="2800" dirty="0" smtClean="0"/>
              <a:t>профессионализма </a:t>
            </a:r>
            <a:r>
              <a:rPr lang="ru-RU" sz="2800" dirty="0"/>
              <a:t>педагогических работников;</a:t>
            </a:r>
            <a:endParaRPr lang="ru-RU" sz="2800" dirty="0" smtClean="0"/>
          </a:p>
          <a:p>
            <a:pPr eaLnBrk="1" hangingPunct="1">
              <a:lnSpc>
                <a:spcPts val="336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ru-RU" sz="2800" dirty="0" smtClean="0"/>
              <a:t>  внутренняя система </a:t>
            </a:r>
            <a:r>
              <a:rPr lang="ru-RU" sz="2800" dirty="0" smtClean="0"/>
              <a:t>оценки качества </a:t>
            </a:r>
            <a:r>
              <a:rPr lang="ru-RU" sz="2800" dirty="0" smtClean="0"/>
              <a:t>образования;</a:t>
            </a:r>
            <a:endParaRPr lang="ru-RU" sz="2800" dirty="0" smtClean="0"/>
          </a:p>
          <a:p>
            <a:pPr eaLnBrk="1" hangingPunct="1">
              <a:lnSpc>
                <a:spcPts val="336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ru-RU" sz="2800" dirty="0" smtClean="0"/>
              <a:t>  информационные </a:t>
            </a:r>
            <a:r>
              <a:rPr lang="ru-RU" sz="2800" dirty="0" smtClean="0"/>
              <a:t> </a:t>
            </a:r>
            <a:r>
              <a:rPr lang="ru-RU" sz="2800" dirty="0" smtClean="0"/>
              <a:t>ресурсы </a:t>
            </a:r>
            <a:r>
              <a:rPr lang="ru-RU" sz="2800" dirty="0" smtClean="0"/>
              <a:t>детского сада. </a:t>
            </a:r>
          </a:p>
        </p:txBody>
      </p:sp>
    </p:spTree>
    <p:extLst>
      <p:ext uri="{BB962C8B-B14F-4D97-AF65-F5344CB8AC3E}">
        <p14:creationId xmlns:p14="http://schemas.microsoft.com/office/powerpoint/2010/main" val="373750566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609600" y="442913"/>
            <a:ext cx="10972800" cy="777875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chemeClr val="accent1"/>
                </a:solidFill>
                <a:latin typeface="Constantia" pitchFamily="18" charset="0"/>
              </a:rPr>
              <a:t>Методическое обеспечение  реализации  ФГОС  ДО: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567005" y="1529697"/>
            <a:ext cx="11225212" cy="4307082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-  система </a:t>
            </a:r>
            <a:r>
              <a:rPr lang="ru-RU" sz="3200" dirty="0" smtClean="0"/>
              <a:t>методических </a:t>
            </a:r>
            <a:r>
              <a:rPr lang="ru-RU" sz="3200" dirty="0" smtClean="0"/>
              <a:t>мероприятий;</a:t>
            </a:r>
            <a:endParaRPr lang="ru-RU" sz="3200" dirty="0" smtClean="0"/>
          </a:p>
          <a:p>
            <a:pPr>
              <a:buFontTx/>
              <a:buNone/>
            </a:pPr>
            <a:r>
              <a:rPr lang="ru-RU" sz="3200" dirty="0" smtClean="0"/>
              <a:t>-  разработка  основной и адаптированной образовательной программ дошкольного образования и внесении изменений, корректировка программ;</a:t>
            </a:r>
          </a:p>
          <a:p>
            <a:pPr>
              <a:buFontTx/>
              <a:buChar char="-"/>
            </a:pPr>
            <a:r>
              <a:rPr lang="ru-RU" sz="3200" dirty="0" smtClean="0"/>
              <a:t>библиотека </a:t>
            </a:r>
            <a:r>
              <a:rPr lang="ru-RU" sz="3200" dirty="0" smtClean="0"/>
              <a:t>методической литературы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r>
              <a:rPr lang="ru-RU" sz="3200" dirty="0"/>
              <a:t>-  ежегодная разработка плана методической работы</a:t>
            </a:r>
            <a:r>
              <a:rPr lang="ru-RU" sz="3200" dirty="0" smtClean="0"/>
              <a:t>;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-  анализ </a:t>
            </a:r>
            <a:r>
              <a:rPr lang="ru-RU" sz="3200" dirty="0"/>
              <a:t>ресурсного и кадрового </a:t>
            </a:r>
            <a:r>
              <a:rPr lang="ru-RU" sz="3200" dirty="0" smtClean="0"/>
              <a:t>обеспечения</a:t>
            </a:r>
            <a:r>
              <a:rPr lang="ru-RU" sz="3200" dirty="0"/>
              <a:t>.</a:t>
            </a:r>
            <a:endParaRPr lang="ru-RU" sz="3200" dirty="0" smtClean="0"/>
          </a:p>
          <a:p>
            <a:pPr marL="0" indent="0">
              <a:buNone/>
            </a:pPr>
            <a:endParaRPr lang="ru-RU" sz="3200" dirty="0" smtClean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609600" y="704850"/>
            <a:ext cx="11182350" cy="1552575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chemeClr val="accent1"/>
                </a:solidFill>
                <a:latin typeface="Georgia" pitchFamily="18" charset="0"/>
              </a:rPr>
              <a:t>Разногласия между реальным и необходимым уровнем профессиональной компетентности педагогов: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940036" y="2432050"/>
            <a:ext cx="10263499" cy="3892550"/>
          </a:xfrm>
        </p:spPr>
        <p:txBody>
          <a:bodyPr/>
          <a:lstStyle/>
          <a:p>
            <a:pPr eaLnBrk="1" hangingPunct="1">
              <a:lnSpc>
                <a:spcPts val="3840"/>
              </a:lnSpc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sz="2800" dirty="0" smtClean="0"/>
              <a:t>- </a:t>
            </a:r>
            <a:r>
              <a:rPr lang="ru-RU" sz="2800" dirty="0" smtClean="0"/>
              <a:t> </a:t>
            </a:r>
            <a:r>
              <a:rPr lang="ru-RU" sz="3200" dirty="0" smtClean="0"/>
              <a:t>преобладание </a:t>
            </a:r>
            <a:r>
              <a:rPr lang="ru-RU" sz="3200" b="1" dirty="0" smtClean="0"/>
              <a:t>учебной</a:t>
            </a:r>
            <a:r>
              <a:rPr lang="ru-RU" sz="3200" dirty="0" smtClean="0"/>
              <a:t> модели;</a:t>
            </a:r>
            <a:endParaRPr lang="ru-RU" sz="3200" dirty="0" smtClean="0"/>
          </a:p>
          <a:p>
            <a:pPr eaLnBrk="1" hangingPunct="1">
              <a:lnSpc>
                <a:spcPts val="3840"/>
              </a:lnSpc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sz="3200" dirty="0" smtClean="0"/>
              <a:t>- </a:t>
            </a:r>
            <a:r>
              <a:rPr lang="ru-RU" sz="3200" dirty="0" smtClean="0"/>
              <a:t> большинство </a:t>
            </a:r>
            <a:r>
              <a:rPr lang="ru-RU" sz="3200" dirty="0" smtClean="0"/>
              <a:t>педагогов не обладают умением </a:t>
            </a:r>
            <a:r>
              <a:rPr lang="ru-RU" sz="3200" b="1" dirty="0" smtClean="0"/>
              <a:t>самостоятельно</a:t>
            </a:r>
            <a:r>
              <a:rPr lang="ru-RU" sz="3200" dirty="0" smtClean="0"/>
              <a:t> </a:t>
            </a:r>
            <a:r>
              <a:rPr lang="ru-RU" sz="3200" b="1" dirty="0" smtClean="0"/>
              <a:t>планировать</a:t>
            </a:r>
            <a:r>
              <a:rPr lang="ru-RU" sz="3200" dirty="0" smtClean="0"/>
              <a:t> и выстраивать </a:t>
            </a:r>
            <a:r>
              <a:rPr lang="ru-RU" sz="3200" b="1" dirty="0" smtClean="0"/>
              <a:t>целесообразную систему </a:t>
            </a:r>
            <a:r>
              <a:rPr lang="ru-RU" sz="3200" dirty="0" smtClean="0"/>
              <a:t>работы;</a:t>
            </a:r>
          </a:p>
          <a:p>
            <a:pPr marL="0" indent="0" eaLnBrk="1" hangingPunct="1">
              <a:lnSpc>
                <a:spcPts val="384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3200" dirty="0" smtClean="0">
                <a:cs typeface="Times New Roman" pitchFamily="18" charset="0"/>
              </a:rPr>
              <a:t>-  повышение квалификации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b="1" dirty="0" smtClean="0">
                <a:cs typeface="Times New Roman" pitchFamily="18" charset="0"/>
              </a:rPr>
              <a:t>1 раз в 3 года.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000" dirty="0" smtClean="0">
                <a:latin typeface="Georgia" pitchFamily="18" charset="0"/>
              </a:rPr>
              <a:t>     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1881744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01638" y="350838"/>
            <a:ext cx="11442700" cy="1255712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chemeClr val="accent1"/>
                </a:solidFill>
                <a:latin typeface="Constantia" pitchFamily="18" charset="0"/>
              </a:rPr>
              <a:t>Анализ  изменения функций педагога при реализации объяснительно-иллюстративной  (традиционной) технологии  и  деятельностной технологии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</p:nvPr>
        </p:nvGraphicFramePr>
        <p:xfrm>
          <a:off x="623888" y="1820863"/>
          <a:ext cx="10520362" cy="4817428"/>
        </p:xfrm>
        <a:graphic>
          <a:graphicData uri="http://schemas.openxmlformats.org/drawingml/2006/table">
            <a:tbl>
              <a:tblPr/>
              <a:tblGrid>
                <a:gridCol w="5392737"/>
                <a:gridCol w="5127625"/>
              </a:tblGrid>
              <a:tr h="1811338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Объяснительно-иллюстративная (традиционная) технология</a:t>
                      </a:r>
                    </a:p>
                    <a:p>
                      <a:pPr marL="4572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  <a:p>
                      <a:pPr marL="4572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«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Ребёнок – пустой сосуд, который необходимо наполнить знаниями»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Деятельностная  технология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  <a:p>
                      <a:pPr marL="4572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  <a:p>
                      <a:pPr marL="4572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  <a:p>
                      <a:pPr marL="4572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«Ребёнок  не сосуд, а факел, который надо зажечь»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  <a:p>
                      <a:pPr marL="4572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4575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Информирующая</a:t>
                      </a: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 (изложение готовой информации с привлечением иллюстративного материала)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создание условий для включения детей в совместную, самостоятельную деятельность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4575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Контролирующая</a:t>
                      </a: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(непрерывное наблюдение за усвоением преподносимого материала)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создание общего позитивного эмоционального фона (это интересно узнать)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Оценивающая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  (фиксация процесса усвоения полученной информации)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совместное подведение результата деятельности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178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3181</TotalTime>
  <Words>1632</Words>
  <Application>Microsoft Office PowerPoint</Application>
  <PresentationFormat>Произвольный</PresentationFormat>
  <Paragraphs>242</Paragraphs>
  <Slides>32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Презентация PowerPoint</vt:lpstr>
      <vt:lpstr>       Основные проблемы и направления развития образования РФ: </vt:lpstr>
      <vt:lpstr> Основные блоки реализации ФГОС ДО:</vt:lpstr>
      <vt:lpstr>Нормативно -правовое и организационное обеспечение реализации ФГОС ДО:</vt:lpstr>
      <vt:lpstr>Организационное обеспечение реализации ФГОС ДО:</vt:lpstr>
      <vt:lpstr>Актуальные задачи кадровой политики руководителя детского сада по реализации ФГОС ДО</vt:lpstr>
      <vt:lpstr>Методическое обеспечение  реализации  ФГОС  ДО:</vt:lpstr>
      <vt:lpstr>Разногласия между реальным и необходимым уровнем профессиональной компетентности педагогов:</vt:lpstr>
      <vt:lpstr>Анализ  изменения функций педагога при реализации объяснительно-иллюстративной  (традиционной) технологии  и  деятельностной технологии</vt:lpstr>
      <vt:lpstr>Кадровое обеспечение  реализации  ФГОС ДО:</vt:lpstr>
      <vt:lpstr>Основные направления работы с педагогическим коллективом:  </vt:lpstr>
      <vt:lpstr>    Основные направления работы с педагогическим коллективом (продолжение):</vt:lpstr>
      <vt:lpstr> Основные направления работы с педагогическим коллективом (окончание):</vt:lpstr>
      <vt:lpstr>     </vt:lpstr>
      <vt:lpstr>Требования к предметно-пространственной среде в соответствии с  ФГОС  ДО:</vt:lpstr>
      <vt:lpstr>Направления деятельности педагогического коллектива по организации предметно-развивающей среды: </vt:lpstr>
      <vt:lpstr>Информационное обеспечение реализации  ФГОС ДО:</vt:lpstr>
      <vt:lpstr>Обеспечение финансово-экономических механизмов  реализации ФГОС ДО</vt:lpstr>
      <vt:lpstr> Изменения в главе 31 Трудового Кодекса  Российской Федерации:</vt:lpstr>
      <vt:lpstr>   </vt:lpstr>
      <vt:lpstr>Цели применения Профессионального стандарта: </vt:lpstr>
      <vt:lpstr>План перехода ДОО к применению профессиональных стандартов</vt:lpstr>
      <vt:lpstr>Мероприятия по повышению квалификации педагогов в ДОО: </vt:lpstr>
      <vt:lpstr>Презентация PowerPoint</vt:lpstr>
      <vt:lpstr>Презентация PowerPoint</vt:lpstr>
      <vt:lpstr>Направления кадровой политики руководителя ДОО по введению профстандартов:</vt:lpstr>
      <vt:lpstr>Направления оценочной деятельности в детском саду</vt:lpstr>
      <vt:lpstr>Карты анализа для проведения ВСОКО  в Детском саду </vt:lpstr>
      <vt:lpstr>Организация функционирования ВСОКО в Детском саду</vt:lpstr>
      <vt:lpstr>Инструменты ВСОКО</vt:lpstr>
      <vt:lpstr>Алгоритм проведения ВСОКО в детском саду</vt:lpstr>
      <vt:lpstr>Результаты реализации ВСОКО в детском саду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Планирование мероприятий по реализации профессионального стандарта «Педагог» (педагогическая деятельность в сфере дошкольного образования (воспитатель)»</dc:title>
  <dc:creator>uzetr1</dc:creator>
  <cp:lastModifiedBy>HP</cp:lastModifiedBy>
  <cp:revision>243</cp:revision>
  <dcterms:created xsi:type="dcterms:W3CDTF">2014-09-11T07:00:47Z</dcterms:created>
  <dcterms:modified xsi:type="dcterms:W3CDTF">2018-06-04T18:33:44Z</dcterms:modified>
</cp:coreProperties>
</file>