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7F2F-192D-422E-A55E-72E0DB006620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90CC3-5048-4340-968C-85E32A9A8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4C4D5-F6F2-4083-9E2A-6F27DD1E301B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7B222-116F-434B-A460-164CFC5B6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DB680-B417-4751-9FC0-D7D92BFCD8C1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CC9DA-6DED-4DFB-A30A-9B79553C9D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2F86A-5CB3-41FB-9EC0-1FA1749DB312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9AE43-94FB-4436-92D0-118CB42BE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28193-878E-4709-A478-A4123FF520A3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E50E5-EEF0-45C8-8B02-D80845F760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F84C9-C555-475D-BC5F-9CE3026B6851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48100-2332-44FC-BEEC-880D5E5C0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56E67-1E86-4AD1-A9A4-5F0786A61A0E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B3FF2-1A49-4E1F-B337-8574189BE2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F7423-9BD9-4141-A534-DBE775999D3B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D83E2-AFC2-4540-B4E2-7C7CE34C82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67FA9-9798-45E2-8335-B92C47ECD164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A3D05-A7AD-4721-912F-AFCC635323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B28F2-8140-4255-A403-3D4AF9C398CD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65B89-4735-4462-B0B7-8C14FFABD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DC31A-79AB-4C6C-951B-1E9AEF798B5A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761B7-5BB4-468C-B438-666E023E8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07AC39-B0D3-41CF-A882-BFA5A53C973D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B542CD-5952-48C1-AFE0-9A2A67DB53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formio.ru/publications/id192/Informacionnyi-proekt-po-matematike-Magicheskie-kvadraty" TargetMode="External"/><Relationship Id="rId2" Type="http://schemas.openxmlformats.org/officeDocument/2006/relationships/hyperlink" Target="http://ru.wikihow.com/%D1%80%D0%B5%D1%88%D0%B8%D1%82%D1%2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C00000"/>
                </a:solidFill>
              </a:rPr>
              <a:t>Магические квадраты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86238" cy="4525963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Научно-исследовательская работа по математике</a:t>
            </a:r>
          </a:p>
          <a:p>
            <a:pPr marL="0" indent="0" algn="ctr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endParaRPr lang="ru-RU" sz="2400" b="1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0" indent="0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Автор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: Ученица 5” Г” класса     </a:t>
            </a:r>
          </a:p>
          <a:p>
            <a:pPr marL="0" indent="0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             Бунина Кристина</a:t>
            </a:r>
            <a:endParaRPr lang="ru-RU" sz="2000" dirty="0" smtClean="0">
              <a:ea typeface="Calibri"/>
              <a:cs typeface="Times New Roman"/>
            </a:endParaRPr>
          </a:p>
          <a:p>
            <a:pPr marL="0" indent="0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Руководитель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: учитель математики </a:t>
            </a:r>
          </a:p>
          <a:p>
            <a:pPr marL="0" indent="0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                 </a:t>
            </a:r>
            <a:r>
              <a:rPr lang="ru-RU" sz="2000" dirty="0" err="1" smtClean="0">
                <a:latin typeface="Times New Roman"/>
                <a:ea typeface="Calibri"/>
                <a:cs typeface="Times New Roman"/>
              </a:rPr>
              <a:t>Унанян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ea typeface="Calibri"/>
                <a:cs typeface="Times New Roman"/>
              </a:rPr>
              <a:t>Анаит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ea typeface="Calibri"/>
                <a:cs typeface="Times New Roman"/>
              </a:rPr>
              <a:t>Агасиевна</a:t>
            </a:r>
            <a:endParaRPr lang="ru-RU" sz="2000" dirty="0" smtClean="0">
              <a:ea typeface="Calibri"/>
              <a:cs typeface="Times New Roman"/>
            </a:endParaRPr>
          </a:p>
          <a:p>
            <a:pPr marL="0" indent="0" algn="ctr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2016-2017 учебный год</a:t>
            </a:r>
            <a:endParaRPr lang="ru-RU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2052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053" name="Рисунок 3" descr="C:\Users\Анаит\Pictures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628775"/>
            <a:ext cx="40322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984807"/>
                </a:solidFill>
              </a:rPr>
              <a:t>Заполнение квадрата пятого порядка – «способ террас»</a:t>
            </a:r>
            <a:endParaRPr lang="ru-RU" altLang="ru-RU" sz="4000" smtClean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</p:nvPr>
        </p:nvGraphicFramePr>
        <p:xfrm>
          <a:off x="611188" y="2133600"/>
          <a:ext cx="3673475" cy="3382965"/>
        </p:xfrm>
        <a:graphic>
          <a:graphicData uri="http://schemas.openxmlformats.org/drawingml/2006/table">
            <a:tbl>
              <a:tblPr firstRow="1" firstCol="1" bandRow="1"/>
              <a:tblGrid>
                <a:gridCol w="734695"/>
                <a:gridCol w="734695"/>
                <a:gridCol w="734695"/>
                <a:gridCol w="734695"/>
                <a:gridCol w="734695"/>
              </a:tblGrid>
              <a:tr h="6765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6765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6765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6765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6765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00" marR="6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</a:tbl>
          </a:graphicData>
        </a:graphic>
      </p:graphicFrame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55000" lnSpcReduction="20000"/>
          </a:bodyPr>
          <a:lstStyle/>
          <a:p>
            <a:pPr indent="0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Начертив квадрат, разграфленный на двадцать пять  клеток, добавим по 3 квадрата на каждой стороне и на полученных квадратах еще по одному квадрату и впишем по порядку числа от 1 до 25,  располагая их косыми рядами по три  в ряд, как показано на рисунке. Числа, стоящие вне квадрата, вписываем  внутрь его так, чтобы они примкнули к противолежащим сторонам квадрата (оставаясь  в тех же столбцах или строках, что и раньше). В результате получаем квадрат, где сумма чисел по вертикали, горизонтали и по двум диагоналям равен 65 – контрольная сумма (сумма чисел от 1 до 25 равна 325, которое делим на пять и получаем 65).</a:t>
            </a:r>
            <a:endParaRPr lang="ru-RU" sz="2000" dirty="0" smtClean="0">
              <a:ea typeface="Calibri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79646">
                    <a:lumMod val="50000"/>
                  </a:srgbClr>
                </a:solidFill>
              </a:rPr>
              <a:t>Заполнение квадрата четвертого порядка</a:t>
            </a:r>
            <a:endParaRPr lang="ru-RU" dirty="0" smtClean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</p:nvPr>
        </p:nvGraphicFramePr>
        <p:xfrm>
          <a:off x="323850" y="1700213"/>
          <a:ext cx="4171949" cy="3937001"/>
        </p:xfrm>
        <a:graphic>
          <a:graphicData uri="http://schemas.openxmlformats.org/drawingml/2006/table">
            <a:tbl>
              <a:tblPr firstRow="1" firstCol="1" bandRow="1"/>
              <a:tblGrid>
                <a:gridCol w="1042508"/>
                <a:gridCol w="1043147"/>
                <a:gridCol w="1043147"/>
                <a:gridCol w="1043147"/>
              </a:tblGrid>
              <a:tr h="9816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79" marR="66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79" marR="66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79" marR="66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79" marR="66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9816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79" marR="66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79" marR="66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79" marR="66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79" marR="66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919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79" marR="66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79" marR="66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79" marR="66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79" marR="66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816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79" marR="66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79" marR="66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79" marR="66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79" marR="66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</p:nvPr>
        </p:nvGraphicFramePr>
        <p:xfrm>
          <a:off x="4648200" y="1700213"/>
          <a:ext cx="4038600" cy="3911599"/>
        </p:xfrm>
        <a:graphic>
          <a:graphicData uri="http://schemas.openxmlformats.org/drawingml/2006/table">
            <a:tbl>
              <a:tblPr firstRow="1" firstCol="1" bandRow="1"/>
              <a:tblGrid>
                <a:gridCol w="1009182"/>
                <a:gridCol w="1009806"/>
                <a:gridCol w="1009806"/>
                <a:gridCol w="1009806"/>
              </a:tblGrid>
              <a:tr h="968330"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04" marR="67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04" marR="67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04" marR="67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04" marR="67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968330"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04" marR="67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04" marR="67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04" marR="67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04" marR="67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06609"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04" marR="67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04" marR="67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04" marR="67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04" marR="67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68330"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04" marR="67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04" marR="67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04" marR="67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04" marR="67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984807"/>
                </a:solidFill>
              </a:rPr>
              <a:t>Заполнение квадрата четвертого порядка</a:t>
            </a:r>
            <a:endParaRPr lang="ru-RU" altLang="ru-RU" sz="4000" smtClean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</p:nvPr>
        </p:nvGraphicFramePr>
        <p:xfrm>
          <a:off x="323850" y="1700213"/>
          <a:ext cx="4038600" cy="3883026"/>
        </p:xfrm>
        <a:graphic>
          <a:graphicData uri="http://schemas.openxmlformats.org/drawingml/2006/table">
            <a:tbl>
              <a:tblPr firstRow="1" firstCol="1" bandRow="1"/>
              <a:tblGrid>
                <a:gridCol w="1009197"/>
                <a:gridCol w="1009801"/>
                <a:gridCol w="1009801"/>
                <a:gridCol w="1009801"/>
              </a:tblGrid>
              <a:tr h="959336"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65" marR="65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65" marR="65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65" marR="65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65" marR="65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959336"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65" marR="65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65" marR="65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65" marR="65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65" marR="65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05018"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65" marR="65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65" marR="65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65" marR="65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65" marR="65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959336"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65" marR="65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65" marR="65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65" marR="65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265" marR="652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16413" cy="4852988"/>
          </a:xfrm>
        </p:spPr>
        <p:txBody>
          <a:bodyPr rtlCol="0">
            <a:normAutofit fontScale="55000" lnSpcReduction="20000"/>
          </a:bodyPr>
          <a:lstStyle/>
          <a:p>
            <a:pPr indent="449580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Универсальные методы составления магических квадратов произвольного четного порядка пока неизвестны. Однако,  разработаны индивидуальные подходы для различных частных случаев.  Разбиваем квадрат четвертого порядка на 4 квадрата 2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Х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2. В каждом из них сумма должна быть равна 34, как и по вертикали, горизонтали и по диагоналям. Контрольная сумма – 34 (сумма чисел от 1 до 16 равна 136, которое делим на 4 и получаем 34).</a:t>
            </a:r>
            <a:endParaRPr lang="ru-RU" sz="2000" dirty="0" smtClean="0">
              <a:ea typeface="Calibri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/>
                <a:ea typeface="Calibri"/>
              </a:rPr>
              <a:t>В центре магического квадрата выделите промежуточный квадрат размером 2Х2. Центральный промежуточный квадрат не должен пересекаться с угловыми промежуточными квадратами, но должен касаться их углов. Слева направо записываем числа от 1 до 16. Фиксируем числа на выделенных квадратах. Симметрично меняем местами числа 2 и 15; 3 и 14; 9 и 8; 5 и 12. Теперь сумма чисел в любой строке, столбце ,по </a:t>
            </a:r>
            <a:endParaRPr lang="ru-RU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indent="449580" eaLnBrk="1" fontAlgn="auto" hangingPunct="1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Вывод</a:t>
            </a:r>
            <a:r>
              <a:rPr lang="ru-RU" sz="3200" dirty="0" smtClean="0">
                <a:solidFill>
                  <a:srgbClr val="C00000"/>
                </a:solidFill>
                <a:ea typeface="Calibri"/>
                <a:cs typeface="Times New Roman"/>
              </a:rPr>
              <a:t/>
            </a:r>
            <a:br>
              <a:rPr lang="ru-RU" sz="3200" dirty="0" smtClean="0">
                <a:solidFill>
                  <a:srgbClr val="C00000"/>
                </a:solidFill>
                <a:ea typeface="Calibri"/>
                <a:cs typeface="Times New Roman"/>
              </a:rPr>
            </a:br>
            <a:endParaRPr lang="ru-RU" b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14339" name="Объект 5"/>
          <p:cNvSpPr>
            <a:spLocks noGrp="1"/>
          </p:cNvSpPr>
          <p:nvPr>
            <p:ph idx="1"/>
          </p:nvPr>
        </p:nvSpPr>
        <p:spPr>
          <a:xfrm>
            <a:off x="1619250" y="1600200"/>
            <a:ext cx="6337300" cy="38449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altLang="ru-RU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Проводя исследования, я убедилась, что универсального способа заполнения магических квадратов нет. Способ заполнения магического квадрата, зависит от его порядка.</a:t>
            </a:r>
            <a:endParaRPr lang="ru-RU" altLang="ru-RU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449263"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altLang="ru-RU" b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Литература</a:t>
            </a:r>
            <a:endParaRPr lang="ru-RU" altLang="ru-RU" sz="3200" smtClean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8888" y="1600200"/>
            <a:ext cx="6697662" cy="4060825"/>
          </a:xfrm>
        </p:spPr>
        <p:txBody>
          <a:bodyPr rtlCol="0">
            <a:normAutofit fontScale="40000" lnSpcReduction="20000"/>
          </a:bodyPr>
          <a:lstStyle/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ru-RU" sz="4200" dirty="0" smtClean="0">
                <a:latin typeface="Times New Roman"/>
                <a:ea typeface="Calibri"/>
                <a:cs typeface="Times New Roman"/>
              </a:rPr>
              <a:t>И. Я. </a:t>
            </a:r>
            <a:r>
              <a:rPr lang="ru-RU" sz="4200" dirty="0" err="1" smtClean="0">
                <a:latin typeface="Times New Roman"/>
                <a:ea typeface="Calibri"/>
                <a:cs typeface="Times New Roman"/>
              </a:rPr>
              <a:t>Депман</a:t>
            </a:r>
            <a:r>
              <a:rPr lang="ru-RU" sz="4200" dirty="0" smtClean="0">
                <a:latin typeface="Times New Roman"/>
                <a:ea typeface="Calibri"/>
                <a:cs typeface="Times New Roman"/>
              </a:rPr>
              <a:t>, Н.Я. </a:t>
            </a:r>
            <a:r>
              <a:rPr lang="ru-RU" sz="4200" dirty="0" err="1" smtClean="0">
                <a:latin typeface="Times New Roman"/>
                <a:ea typeface="Calibri"/>
                <a:cs typeface="Times New Roman"/>
              </a:rPr>
              <a:t>Виленкин</a:t>
            </a:r>
            <a:r>
              <a:rPr lang="ru-RU" sz="4200" dirty="0" smtClean="0">
                <a:latin typeface="Times New Roman"/>
                <a:ea typeface="Calibri"/>
                <a:cs typeface="Times New Roman"/>
              </a:rPr>
              <a:t>. За страницами учебника математики. Москва. Просвещение. 1989 г</a:t>
            </a:r>
            <a:endParaRPr lang="ru-RU" sz="4200" dirty="0" smtClean="0">
              <a:ea typeface="Calibri"/>
              <a:cs typeface="Times New Roman"/>
            </a:endParaRPr>
          </a:p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ru-RU" sz="4200" dirty="0" smtClean="0">
                <a:latin typeface="Times New Roman"/>
                <a:ea typeface="Calibri"/>
                <a:cs typeface="Times New Roman"/>
              </a:rPr>
              <a:t>Энциклопедический словарь юного математика. М., «Педагогика», </a:t>
            </a:r>
            <a:endParaRPr lang="ru-RU" sz="4200" dirty="0" smtClean="0">
              <a:ea typeface="Calibri"/>
              <a:cs typeface="Times New Roman"/>
            </a:endParaRPr>
          </a:p>
          <a:p>
            <a:pPr marL="0" indent="0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r>
              <a:rPr lang="ru-RU" sz="4200" dirty="0" smtClean="0">
                <a:latin typeface="Times New Roman"/>
                <a:ea typeface="Calibri"/>
                <a:cs typeface="Times New Roman"/>
              </a:rPr>
              <a:t>         1989 г. </a:t>
            </a:r>
            <a:endParaRPr lang="ru-RU" sz="4200" dirty="0" smtClean="0">
              <a:ea typeface="Calibri"/>
              <a:cs typeface="Times New Roman"/>
            </a:endParaRPr>
          </a:p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ru-RU" sz="4200" dirty="0" smtClean="0">
                <a:latin typeface="Times New Roman"/>
                <a:ea typeface="Calibri"/>
                <a:cs typeface="Times New Roman"/>
              </a:rPr>
              <a:t>Я.И. Перельман «Занимательные задачи и опыты». М. «Детская </a:t>
            </a:r>
            <a:endParaRPr lang="ru-RU" sz="4200" dirty="0" smtClean="0">
              <a:ea typeface="Calibri"/>
              <a:cs typeface="Times New Roman"/>
            </a:endParaRPr>
          </a:p>
          <a:p>
            <a:pPr marL="0" indent="0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r>
              <a:rPr lang="ru-RU" sz="4200" dirty="0" smtClean="0">
                <a:latin typeface="Times New Roman"/>
                <a:ea typeface="Calibri"/>
                <a:cs typeface="Times New Roman"/>
              </a:rPr>
              <a:t>     литература», 1972 г.</a:t>
            </a:r>
            <a:br>
              <a:rPr lang="ru-RU" sz="4200" dirty="0" smtClean="0">
                <a:latin typeface="Times New Roman"/>
                <a:ea typeface="Calibri"/>
                <a:cs typeface="Times New Roman"/>
              </a:rPr>
            </a:br>
            <a:endParaRPr lang="ru-RU" sz="4200" dirty="0" smtClean="0">
              <a:ea typeface="Calibri"/>
              <a:cs typeface="Times New Roman"/>
            </a:endParaRPr>
          </a:p>
          <a:p>
            <a:pPr marL="0" indent="0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Интернет ресурсы:</a:t>
            </a:r>
            <a:endParaRPr lang="ru-RU" sz="2400" dirty="0" smtClean="0">
              <a:ea typeface="Calibri"/>
              <a:cs typeface="Times New Roman"/>
            </a:endParaRPr>
          </a:p>
          <a:p>
            <a:pPr eaLnBrk="1" fontAlgn="auto" hangingPunct="1">
              <a:lnSpc>
                <a:spcPct val="115000"/>
              </a:lnSpc>
              <a:spcAft>
                <a:spcPts val="0"/>
              </a:spcAft>
              <a:buFont typeface="Symbol"/>
              <a:buChar char=""/>
              <a:defRPr/>
            </a:pPr>
            <a:r>
              <a:rPr lang="ru-RU" u="sng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  <a:t>http://ru.wikihow.com/%D1%80%D0%B5%D1%88%D0%B8%D1%82%D1%</a:t>
            </a:r>
            <a:endParaRPr lang="ru-RU" sz="2400" dirty="0" smtClean="0">
              <a:ea typeface="Calibri"/>
              <a:cs typeface="Times New Roman"/>
            </a:endParaRPr>
          </a:p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defRPr/>
            </a:pPr>
            <a:r>
              <a:rPr lang="ru-RU" u="sng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http://www.informio.ru/publications/id192/Informacionnyi-proekt-po-matematike-Magicheskie-kvadraty</a:t>
            </a:r>
            <a:endParaRPr lang="ru-RU" sz="2400" dirty="0" smtClean="0">
              <a:ea typeface="Calibri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C00000"/>
                </a:solidFill>
              </a:rPr>
              <a:t>Магические квадраты</a:t>
            </a:r>
            <a:endParaRPr lang="ru-RU" alt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20000"/>
          </a:bodyPr>
          <a:lstStyle/>
          <a:p>
            <a:pPr algn="ctr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Содержание</a:t>
            </a:r>
            <a:endParaRPr lang="ru-RU" sz="2000" dirty="0" smtClean="0">
              <a:ea typeface="Calibri"/>
              <a:cs typeface="Times New Roman"/>
            </a:endParaRPr>
          </a:p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Введение .</a:t>
            </a:r>
            <a:endParaRPr lang="ru-RU" sz="2000" dirty="0" smtClean="0">
              <a:ea typeface="Calibri"/>
              <a:cs typeface="Times New Roman"/>
            </a:endParaRPr>
          </a:p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История возникновения магических квадратов.</a:t>
            </a:r>
            <a:endParaRPr lang="ru-RU" sz="2000" dirty="0" smtClean="0">
              <a:ea typeface="Calibri"/>
              <a:cs typeface="Times New Roman"/>
            </a:endParaRPr>
          </a:p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Способы заполнения магических квадратов.</a:t>
            </a:r>
            <a:endParaRPr lang="ru-RU" sz="2000" dirty="0" smtClean="0">
              <a:ea typeface="Calibri"/>
              <a:cs typeface="Times New Roman"/>
            </a:endParaRPr>
          </a:p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Вывод.</a:t>
            </a:r>
            <a:endParaRPr lang="ru-RU" sz="2000" dirty="0" smtClean="0">
              <a:ea typeface="Calibri"/>
              <a:cs typeface="Times New Roman"/>
            </a:endParaRPr>
          </a:p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Литература.</a:t>
            </a:r>
            <a:endParaRPr lang="ru-RU" sz="2000" dirty="0" smtClean="0">
              <a:ea typeface="Calibri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3076" name="Объект 3"/>
          <p:cNvSpPr>
            <a:spLocks noGrp="1"/>
          </p:cNvSpPr>
          <p:nvPr>
            <p:ph sz="half" idx="2"/>
          </p:nvPr>
        </p:nvSpPr>
        <p:spPr>
          <a:xfrm>
            <a:off x="4648200" y="2349500"/>
            <a:ext cx="4038600" cy="3959225"/>
          </a:xfrm>
        </p:spPr>
        <p:txBody>
          <a:bodyPr/>
          <a:lstStyle/>
          <a:p>
            <a:pPr marL="0" indent="0" algn="ctr" eaLnBrk="1" hangingPunct="1">
              <a:lnSpc>
                <a:spcPct val="60000"/>
              </a:lnSpc>
              <a:buFont typeface="Arial" charset="0"/>
              <a:buNone/>
            </a:pPr>
            <a:r>
              <a:rPr lang="ru-RU" altLang="ru-RU" sz="1900" b="1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Гипотеза:</a:t>
            </a:r>
            <a:r>
              <a:rPr lang="ru-RU" altLang="ru-RU" sz="190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 </a:t>
            </a:r>
          </a:p>
          <a:p>
            <a:pPr marL="0" indent="0" eaLnBrk="1" hangingPunct="1">
              <a:lnSpc>
                <a:spcPct val="60000"/>
              </a:lnSpc>
              <a:buFont typeface="Arial" charset="0"/>
              <a:buNone/>
            </a:pPr>
            <a:endParaRPr lang="ru-RU" altLang="ru-RU" sz="1900" smtClean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marL="0" indent="0" eaLnBrk="1" hangingPunct="1">
              <a:lnSpc>
                <a:spcPct val="60000"/>
              </a:lnSpc>
              <a:buFont typeface="Arial" charset="0"/>
              <a:buNone/>
            </a:pPr>
            <a:r>
              <a:rPr lang="ru-RU" altLang="ru-RU" sz="190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для заполнения магического квадрата существуют специальные способы, позволяющие это сделать быстро.</a:t>
            </a:r>
          </a:p>
          <a:p>
            <a:pPr marL="0" indent="0" eaLnBrk="1" hangingPunct="1">
              <a:lnSpc>
                <a:spcPct val="75000"/>
              </a:lnSpc>
              <a:spcAft>
                <a:spcPts val="1000"/>
              </a:spcAft>
              <a:buFont typeface="Arial" charset="0"/>
              <a:buNone/>
            </a:pPr>
            <a:endParaRPr lang="ru-RU" altLang="ru-RU" sz="1900" b="1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75000"/>
              </a:lnSpc>
              <a:spcAft>
                <a:spcPts val="1000"/>
              </a:spcAft>
              <a:buFont typeface="Arial" charset="0"/>
              <a:buNone/>
            </a:pPr>
            <a:r>
              <a:rPr lang="ru-RU" altLang="ru-RU" sz="19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Цели и задачи исследования:</a:t>
            </a:r>
            <a:r>
              <a:rPr lang="ru-RU" altLang="ru-RU" sz="19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altLang="ru-RU" sz="1900" smtClean="0">
              <a:ea typeface="Calibri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75000"/>
              </a:lnSpc>
              <a:spcAft>
                <a:spcPts val="1000"/>
              </a:spcAft>
              <a:buSzPts val="1000"/>
              <a:buFont typeface="Symbol" pitchFamily="18" charset="2"/>
              <a:buChar char=""/>
            </a:pPr>
            <a:r>
              <a:rPr lang="ru-RU" altLang="ru-RU" sz="19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познакомиться с историей появления магических квадратов;</a:t>
            </a:r>
            <a:endParaRPr lang="ru-RU" altLang="ru-RU" sz="1900" smtClean="0">
              <a:ea typeface="Calibri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75000"/>
              </a:lnSpc>
              <a:spcAft>
                <a:spcPts val="1000"/>
              </a:spcAft>
              <a:buSzPts val="1000"/>
              <a:buFont typeface="Symbol" pitchFamily="18" charset="2"/>
              <a:buChar char=""/>
            </a:pPr>
            <a:r>
              <a:rPr lang="ru-RU" altLang="ru-RU" sz="19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исследовать способы заполнения магических квадратов 3, 4 и 5 порядка;</a:t>
            </a:r>
            <a:endParaRPr lang="ru-RU" altLang="ru-RU" sz="1900" smtClean="0">
              <a:ea typeface="Calibri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60000"/>
              </a:lnSpc>
              <a:buFont typeface="Arial" charset="0"/>
              <a:buNone/>
            </a:pPr>
            <a:endParaRPr lang="ru-RU" altLang="ru-RU" sz="19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История появления магических квадратов</a:t>
            </a:r>
            <a:r>
              <a:rPr lang="ru-RU" sz="4000" dirty="0" smtClean="0">
                <a:solidFill>
                  <a:srgbClr val="0070C0"/>
                </a:solidFill>
                <a:ea typeface="Calibri"/>
                <a:cs typeface="Times New Roman"/>
              </a:rPr>
              <a:t/>
            </a:r>
            <a:br>
              <a:rPr lang="ru-RU" sz="4000" dirty="0" smtClean="0">
                <a:solidFill>
                  <a:srgbClr val="0070C0"/>
                </a:solidFill>
                <a:ea typeface="Calibri"/>
                <a:cs typeface="Times New Roman"/>
              </a:rPr>
            </a:br>
            <a:endParaRPr lang="ru-RU" sz="4000" dirty="0" smtClean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95963" y="1600200"/>
            <a:ext cx="2890837" cy="4525963"/>
          </a:xfrm>
        </p:spPr>
        <p:txBody>
          <a:bodyPr rtlCol="0">
            <a:normAutofit fontScale="55000" lnSpcReduction="20000"/>
          </a:bodyPr>
          <a:lstStyle/>
          <a:p>
            <a:pPr indent="0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Согласно легенде  существует предание, согласно которому китайский император Ию, живший примерно четыре тысячи лет назад, увидел на берегу реки Хуанхэ (Жёлтая река) священную черепаху с узором из чёрных и белых кружков на панцире.</a:t>
            </a:r>
            <a:r>
              <a:rPr lang="ru-RU" sz="2400" dirty="0" smtClean="0">
                <a:solidFill>
                  <a:srgbClr val="197EA6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Сообразительный император сразу понял смысл этих рисунков. Заменив каждую фигуру числом соответствующим количеству кружков на панцире, он получил  магический квадрат 3*3.</a:t>
            </a:r>
            <a:endParaRPr lang="ru-RU" sz="2000" dirty="0" smtClean="0">
              <a:ea typeface="Calibri"/>
              <a:cs typeface="Times New Roman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4100" name="Объект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989138"/>
            <a:ext cx="5327650" cy="33115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История появления магических квадратов</a:t>
            </a:r>
            <a:endParaRPr lang="ru-RU" dirty="0" smtClean="0"/>
          </a:p>
        </p:txBody>
      </p:sp>
      <p:sp>
        <p:nvSpPr>
          <p:cNvPr id="5123" name="Объект 3"/>
          <p:cNvSpPr>
            <a:spLocks noGrp="1"/>
          </p:cNvSpPr>
          <p:nvPr>
            <p:ph sz="half" idx="2"/>
          </p:nvPr>
        </p:nvSpPr>
        <p:spPr>
          <a:xfrm>
            <a:off x="5795963" y="1916113"/>
            <a:ext cx="2890837" cy="388937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220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Первым квадратом, придуманным европейцем, считается квадрат </a:t>
            </a:r>
            <a:r>
              <a:rPr lang="ru-RU" altLang="ru-RU" sz="2200" b="1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А.Дюрера</a:t>
            </a:r>
            <a:r>
              <a:rPr lang="ru-RU" altLang="ru-RU" sz="220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, изображенный на его знаменитой гравюре </a:t>
            </a:r>
            <a:r>
              <a:rPr lang="ru-RU" altLang="ru-RU" sz="2200" b="1" i="1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«Меланхолия»</a:t>
            </a:r>
            <a:r>
              <a:rPr lang="ru-RU" altLang="ru-RU" sz="220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. Дата создания гравюры (1514) указана числами, стоящими в двух центральных клетках нижней строки.</a:t>
            </a:r>
            <a:endParaRPr lang="ru-RU" altLang="ru-RU" sz="2200" smtClean="0"/>
          </a:p>
        </p:txBody>
      </p:sp>
      <p:pic>
        <p:nvPicPr>
          <p:cNvPr id="5124" name="Объект 4" descr="C:\Users\Анаит\Pictures\img6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2060575"/>
            <a:ext cx="5111750" cy="345598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История появления магических квадратов</a:t>
            </a:r>
            <a:endParaRPr lang="ru-RU" altLang="ru-RU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19700" y="1600200"/>
            <a:ext cx="3467100" cy="4525963"/>
          </a:xfrm>
        </p:spPr>
        <p:txBody>
          <a:bodyPr rtlCol="0">
            <a:normAutofit fontScale="77500" lnSpcReduction="20000"/>
          </a:bodyPr>
          <a:lstStyle/>
          <a:p>
            <a:pPr indent="0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В 16 в. Корнелий Генрих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Агриппа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построил квадраты 3-го, 4-го, 5-го, 6-го, 7-го, 8-го и 9-го порядков, которые были связаны с астрологией 7 планет. Бытовало поверье, что выгравированный на серебре магический квадрат защищает от чумы. </a:t>
            </a:r>
            <a:endParaRPr lang="ru-RU" sz="2000" dirty="0" smtClean="0">
              <a:ea typeface="Calibri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pic>
        <p:nvPicPr>
          <p:cNvPr id="6148" name="Объект 4" descr="C:\Users\Анаит\Pictures\img5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060575"/>
            <a:ext cx="4835525" cy="345598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Способы заполнения магических квадратов 3, 4 и 5 порядка</a:t>
            </a:r>
            <a:r>
              <a:rPr lang="ru-RU" sz="3200" dirty="0" smtClean="0">
                <a:ea typeface="Calibri"/>
                <a:cs typeface="Times New Roman"/>
              </a:rPr>
              <a:t/>
            </a:r>
            <a:br>
              <a:rPr lang="ru-RU" sz="3200" dirty="0" smtClean="0">
                <a:ea typeface="Calibri"/>
                <a:cs typeface="Times New Roman"/>
              </a:rPr>
            </a:br>
            <a:endParaRPr 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70000" lnSpcReduction="20000"/>
          </a:bodyPr>
          <a:lstStyle/>
          <a:p>
            <a:pPr marL="0" indent="0" algn="r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0" indent="0" algn="r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0" indent="0" algn="r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0" indent="0" algn="r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«В дни моей юности я в свободное время развлекался тем, что составлял… магические квадраты»</a:t>
            </a:r>
            <a:endParaRPr lang="ru-RU" sz="2000" dirty="0" smtClean="0">
              <a:ea typeface="Calibri"/>
              <a:cs typeface="Times New Roman"/>
            </a:endParaRPr>
          </a:p>
          <a:p>
            <a:pPr marL="0" indent="0" algn="r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Б. Франклин. </a:t>
            </a:r>
            <a:endParaRPr lang="ru-RU" sz="2000" dirty="0" smtClean="0">
              <a:ea typeface="Calibri"/>
              <a:cs typeface="Times New Roman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70000" lnSpcReduction="20000"/>
          </a:bodyPr>
          <a:lstStyle/>
          <a:p>
            <a:pPr indent="0"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Составление магических квадратов – старинный и ещё сейчас весьма распространенный вид математических развлечений. Задача состоит в отыскании такого расположения последовательных чисел (начиная с 1) по клеткам разграфленного квадрата, чтобы суммы чисел во всех строках, столбцах и по обеим диагоналям квадрата были одинаковы.</a:t>
            </a:r>
            <a:endParaRPr lang="ru-RU" sz="2000" dirty="0" smtClean="0">
              <a:ea typeface="Calibri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Заполнение квадрата третьего порядка – «способ Баше»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</p:nvPr>
        </p:nvGraphicFramePr>
        <p:xfrm>
          <a:off x="611188" y="2060575"/>
          <a:ext cx="3600450" cy="3529015"/>
        </p:xfrm>
        <a:graphic>
          <a:graphicData uri="http://schemas.openxmlformats.org/drawingml/2006/table">
            <a:tbl>
              <a:tblPr/>
              <a:tblGrid>
                <a:gridCol w="642416"/>
                <a:gridCol w="725151"/>
                <a:gridCol w="818595"/>
                <a:gridCol w="771872"/>
                <a:gridCol w="642416"/>
              </a:tblGrid>
              <a:tr h="705803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8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803">
                <a:tc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8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705803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</p:nvPr>
        </p:nvGraphicFramePr>
        <p:xfrm>
          <a:off x="4787900" y="1916113"/>
          <a:ext cx="3816350" cy="3817937"/>
        </p:xfrm>
        <a:graphic>
          <a:graphicData uri="http://schemas.openxmlformats.org/drawingml/2006/table">
            <a:tbl>
              <a:tblPr/>
              <a:tblGrid>
                <a:gridCol w="750619"/>
                <a:gridCol w="790384"/>
                <a:gridCol w="784174"/>
                <a:gridCol w="821431"/>
                <a:gridCol w="669742"/>
              </a:tblGrid>
              <a:tr h="74493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49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9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9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3819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984807"/>
                </a:solidFill>
              </a:rPr>
              <a:t>Заполнение квадрата третьего порядка – «способ Баше»</a:t>
            </a:r>
            <a:endParaRPr lang="ru-RU" altLang="ru-RU" sz="4000" b="1" smtClean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</p:nvPr>
        </p:nvGraphicFramePr>
        <p:xfrm>
          <a:off x="755650" y="2060575"/>
          <a:ext cx="3671887" cy="3313113"/>
        </p:xfrm>
        <a:graphic>
          <a:graphicData uri="http://schemas.openxmlformats.org/drawingml/2006/table">
            <a:tbl>
              <a:tblPr firstRow="1" firstCol="1" bandRow="1"/>
              <a:tblGrid>
                <a:gridCol w="1223304"/>
                <a:gridCol w="1223304"/>
                <a:gridCol w="1225279"/>
              </a:tblGrid>
              <a:tr h="1104371"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104371"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3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3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104371"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3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3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0" marR="68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55000" lnSpcReduction="20000"/>
          </a:bodyPr>
          <a:lstStyle/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Начертив квадрат, разграфленный на девять  клеток, добавим по квадратику на каждой стороне и впишем по порядку числа от 1 до 9,  располагая их косыми рядами по три  в ряд, как показано на рисунке. Числа, стоящие вне квадрата, вписываем  внутрь его так, чтобы они примкнули к противолежащим сторонам квадрата (оставаясь  в тех же столбцах или строках, что и раньше). В результате получаем квадрат, где сумма чисел по вертикали , горизонтали и по двум диагоналям равен 15 – это контрольная сумма.  (Сумма чисел от 1 до  9 равна  45, которое делим на 3, т.к. квадрат третьего порядка, и получаем 15). Можно составить квадрат 3-го порядка, взяв по порядку любые 9 натуральные числа. Этот способ называют еще «способом  террас».</a:t>
            </a:r>
            <a:endParaRPr lang="ru-RU" sz="2000" dirty="0" smtClean="0">
              <a:ea typeface="Calibri"/>
              <a:cs typeface="Times New Roman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984807"/>
                </a:solidFill>
              </a:rPr>
              <a:t>Заполнение квадрата пятого порядка – «способ террас»</a:t>
            </a:r>
            <a:endParaRPr lang="ru-RU" altLang="ru-RU" sz="4000" smtClean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</p:nvPr>
        </p:nvGraphicFramePr>
        <p:xfrm>
          <a:off x="468313" y="1844675"/>
          <a:ext cx="3887783" cy="3744915"/>
        </p:xfrm>
        <a:graphic>
          <a:graphicData uri="http://schemas.openxmlformats.org/drawingml/2006/table">
            <a:tbl>
              <a:tblPr/>
              <a:tblGrid>
                <a:gridCol w="390821"/>
                <a:gridCol w="470484"/>
                <a:gridCol w="432354"/>
                <a:gridCol w="432354"/>
                <a:gridCol w="432354"/>
                <a:gridCol w="432354"/>
                <a:gridCol w="432354"/>
                <a:gridCol w="432354"/>
                <a:gridCol w="432354"/>
              </a:tblGrid>
              <a:tr h="429812"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9812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9812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981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8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4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29812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9812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9812"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</p:nvPr>
        </p:nvGraphicFramePr>
        <p:xfrm>
          <a:off x="4859338" y="1844675"/>
          <a:ext cx="3889372" cy="3960810"/>
        </p:xfrm>
        <a:graphic>
          <a:graphicData uri="http://schemas.openxmlformats.org/drawingml/2006/table">
            <a:tbl>
              <a:tblPr/>
              <a:tblGrid>
                <a:gridCol w="394786"/>
                <a:gridCol w="470089"/>
                <a:gridCol w="432071"/>
                <a:gridCol w="432071"/>
                <a:gridCol w="432071"/>
                <a:gridCol w="432071"/>
                <a:gridCol w="432071"/>
                <a:gridCol w="432071"/>
                <a:gridCol w="432071"/>
              </a:tblGrid>
              <a:tr h="440090"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0090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009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00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4009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0090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0090"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7" marR="6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839</Words>
  <Application>Microsoft Office PowerPoint</Application>
  <PresentationFormat>Экран (4:3)</PresentationFormat>
  <Paragraphs>325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Магические квадраты</vt:lpstr>
      <vt:lpstr>Магические квадраты</vt:lpstr>
      <vt:lpstr> История появления магических квадратов </vt:lpstr>
      <vt:lpstr>История появления магических квадратов</vt:lpstr>
      <vt:lpstr>История появления магических квадратов</vt:lpstr>
      <vt:lpstr> Способы заполнения магических квадратов 3, 4 и 5 порядка </vt:lpstr>
      <vt:lpstr>Заполнение квадрата третьего порядка – «способ Баше»</vt:lpstr>
      <vt:lpstr>Заполнение квадрата третьего порядка – «способ Баше»</vt:lpstr>
      <vt:lpstr>Заполнение квадрата пятого порядка – «способ террас»</vt:lpstr>
      <vt:lpstr>Заполнение квадрата пятого порядка – «способ террас»</vt:lpstr>
      <vt:lpstr>Заполнение квадрата четвертого порядка</vt:lpstr>
      <vt:lpstr>Заполнение квадрата четвертого порядка</vt:lpstr>
      <vt:lpstr> Вывод 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Магические квадраты</dc:title>
  <dc:creator>Анаит</dc:creator>
  <cp:lastModifiedBy>Анаит</cp:lastModifiedBy>
  <cp:revision>8</cp:revision>
  <dcterms:created xsi:type="dcterms:W3CDTF">2017-01-08T17:17:43Z</dcterms:created>
  <dcterms:modified xsi:type="dcterms:W3CDTF">2018-06-20T17:37:43Z</dcterms:modified>
</cp:coreProperties>
</file>