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6" r:id="rId12"/>
    <p:sldId id="268" r:id="rId13"/>
    <p:sldId id="267" r:id="rId14"/>
    <p:sldId id="269" r:id="rId15"/>
    <p:sldId id="270" r:id="rId16"/>
    <p:sldId id="271" r:id="rId17"/>
    <p:sldId id="273" r:id="rId18"/>
    <p:sldId id="272" r:id="rId19"/>
    <p:sldId id="274" r:id="rId20"/>
    <p:sldId id="275" r:id="rId21"/>
    <p:sldId id="276" r:id="rId22"/>
    <p:sldId id="278" r:id="rId23"/>
    <p:sldId id="277" r:id="rId24"/>
    <p:sldId id="279" r:id="rId25"/>
    <p:sldId id="280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6AB55-9708-47D5-BF2F-177FE1551D8D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61829-0EEF-429E-9A1B-D27AFE755E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6AB55-9708-47D5-BF2F-177FE1551D8D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61829-0EEF-429E-9A1B-D27AFE755E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6AB55-9708-47D5-BF2F-177FE1551D8D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61829-0EEF-429E-9A1B-D27AFE755E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6AB55-9708-47D5-BF2F-177FE1551D8D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61829-0EEF-429E-9A1B-D27AFE755E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6AB55-9708-47D5-BF2F-177FE1551D8D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61829-0EEF-429E-9A1B-D27AFE755E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6AB55-9708-47D5-BF2F-177FE1551D8D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61829-0EEF-429E-9A1B-D27AFE755E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6AB55-9708-47D5-BF2F-177FE1551D8D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61829-0EEF-429E-9A1B-D27AFE755E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6AB55-9708-47D5-BF2F-177FE1551D8D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61829-0EEF-429E-9A1B-D27AFE755E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6AB55-9708-47D5-BF2F-177FE1551D8D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61829-0EEF-429E-9A1B-D27AFE755E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6AB55-9708-47D5-BF2F-177FE1551D8D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61829-0EEF-429E-9A1B-D27AFE755E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6AB55-9708-47D5-BF2F-177FE1551D8D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61829-0EEF-429E-9A1B-D27AFE755E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06AB55-9708-47D5-BF2F-177FE1551D8D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161829-0EEF-429E-9A1B-D27AFE755E1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gotovie-prezentacii.ru/wp-content/uploads/2013/02/matematika-f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412776"/>
            <a:ext cx="7772400" cy="1470025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Математическая игра </a:t>
            </a:r>
            <a:br>
              <a:rPr lang="ru-RU" sz="4000" b="1" dirty="0" smtClean="0"/>
            </a:br>
            <a:r>
              <a:rPr lang="ru-RU" sz="4000" b="1" dirty="0" smtClean="0"/>
              <a:t>«Весёлая математика»</a:t>
            </a:r>
            <a:endParaRPr lang="ru-RU" sz="4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5589240"/>
            <a:ext cx="6400800" cy="1752600"/>
          </a:xfrm>
        </p:spPr>
        <p:txBody>
          <a:bodyPr/>
          <a:lstStyle/>
          <a:p>
            <a:r>
              <a:rPr lang="ru-RU" dirty="0" smtClean="0"/>
              <a:t>для учащихся 5-х классов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moziru.com/images/mathematics-clipart-border-8.jpg"/>
          <p:cNvPicPr>
            <a:picLocks noChangeAspect="1" noChangeArrowheads="1"/>
          </p:cNvPicPr>
          <p:nvPr/>
        </p:nvPicPr>
        <p:blipFill>
          <a:blip r:embed="rId2" cstate="print"/>
          <a:srcRect b="7792"/>
          <a:stretch>
            <a:fillRect/>
          </a:stretch>
        </p:blipFill>
        <p:spPr bwMode="auto">
          <a:xfrm>
            <a:off x="0" y="116632"/>
            <a:ext cx="9144000" cy="671733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132856"/>
            <a:ext cx="8229600" cy="1143000"/>
          </a:xfrm>
        </p:spPr>
        <p:txBody>
          <a:bodyPr>
            <a:noAutofit/>
          </a:bodyPr>
          <a:lstStyle/>
          <a:p>
            <a:r>
              <a:rPr lang="en-US" sz="6000" b="1" i="1" dirty="0" smtClean="0">
                <a:solidFill>
                  <a:schemeClr val="accent5">
                    <a:lumMod val="50000"/>
                  </a:schemeClr>
                </a:solidFill>
              </a:rPr>
              <a:t>II </a:t>
            </a:r>
            <a:r>
              <a:rPr lang="ru-RU" sz="6000" b="1" i="1" dirty="0" smtClean="0">
                <a:solidFill>
                  <a:schemeClr val="accent5">
                    <a:lumMod val="50000"/>
                  </a:schemeClr>
                </a:solidFill>
              </a:rPr>
              <a:t>тур</a:t>
            </a:r>
            <a:br>
              <a:rPr lang="ru-RU" sz="6000" b="1" i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6000" b="1" i="1" dirty="0" smtClean="0">
                <a:solidFill>
                  <a:schemeClr val="accent5">
                    <a:lumMod val="50000"/>
                  </a:schemeClr>
                </a:solidFill>
              </a:rPr>
              <a:t>«Логические задачи»</a:t>
            </a:r>
            <a:endParaRPr lang="ru-RU" sz="6000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ds03.infourok.ru/uploads/ex/0aa2/000513b1-1caf07a9/2/img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404664"/>
            <a:ext cx="8712968" cy="5721499"/>
          </a:xfrm>
        </p:spPr>
        <p:txBody>
          <a:bodyPr numCol="2">
            <a:normAutofit fontScale="77500" lnSpcReduction="20000"/>
          </a:bodyPr>
          <a:lstStyle/>
          <a:p>
            <a:pPr>
              <a:buNone/>
            </a:pPr>
            <a:r>
              <a:rPr lang="ru-RU" b="1" i="1" dirty="0"/>
              <a:t>Двое отправились одновременно из пункта А в пункт В. Первый поехал на велосипеде, второй – на автомобиле, со скоростью в 5 раз большей велосипедиста. На полпути с автомобилем произошла авария, и оставшуюся часть пути автомобилист прошел пешком со скоростью, в 2 раза меньшей скорости велосипедиста. Кто из них раньше прибыл в В?</a:t>
            </a:r>
            <a:endParaRPr lang="ru-RU" i="1" dirty="0"/>
          </a:p>
          <a:p>
            <a:pPr>
              <a:buNone/>
            </a:pPr>
            <a:endParaRPr lang="ru-RU" b="1" i="1" dirty="0" smtClean="0"/>
          </a:p>
          <a:p>
            <a:pPr>
              <a:buNone/>
            </a:pPr>
            <a:endParaRPr lang="ru-RU" b="1" i="1" dirty="0" smtClean="0"/>
          </a:p>
          <a:p>
            <a:pPr>
              <a:buNone/>
            </a:pPr>
            <a:r>
              <a:rPr lang="ru-RU" b="1" i="1" dirty="0" smtClean="0"/>
              <a:t>Из </a:t>
            </a:r>
            <a:r>
              <a:rPr lang="ru-RU" b="1" i="1" dirty="0"/>
              <a:t>верхнего угла комнаты вниз по стене поползли две мухи. Спустившись до полу, они поползли обратно. Первая муха ползла в оба конца с одинаковой скоростью. А вторая , хоть и поднималась вдвое медленнее первой, но зато спускалась вдвое быстрее её. Какая из мух раньше приползет обратно?</a:t>
            </a:r>
            <a:endParaRPr lang="ru-RU" i="1" dirty="0"/>
          </a:p>
          <a:p>
            <a:pPr>
              <a:buNone/>
            </a:pPr>
            <a:endParaRPr lang="ru-RU" i="1" dirty="0"/>
          </a:p>
        </p:txBody>
      </p:sp>
      <p:cxnSp>
        <p:nvCxnSpPr>
          <p:cNvPr id="6" name="Прямая соединительная линия 5"/>
          <p:cNvCxnSpPr>
            <a:stCxn id="3" idx="0"/>
            <a:endCxn id="3" idx="2"/>
          </p:cNvCxnSpPr>
          <p:nvPr/>
        </p:nvCxnSpPr>
        <p:spPr>
          <a:xfrm>
            <a:off x="4608004" y="404664"/>
            <a:ext cx="0" cy="5721499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moziru.com/images/mathematics-clipart-border-8.jpg"/>
          <p:cNvPicPr>
            <a:picLocks noChangeAspect="1" noChangeArrowheads="1"/>
          </p:cNvPicPr>
          <p:nvPr/>
        </p:nvPicPr>
        <p:blipFill>
          <a:blip r:embed="rId2" cstate="print"/>
          <a:srcRect b="7792"/>
          <a:stretch>
            <a:fillRect/>
          </a:stretch>
        </p:blipFill>
        <p:spPr bwMode="auto">
          <a:xfrm>
            <a:off x="0" y="116632"/>
            <a:ext cx="9144000" cy="671733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132856"/>
            <a:ext cx="8229600" cy="1143000"/>
          </a:xfrm>
        </p:spPr>
        <p:txBody>
          <a:bodyPr>
            <a:noAutofit/>
          </a:bodyPr>
          <a:lstStyle/>
          <a:p>
            <a:r>
              <a:rPr lang="en-US" sz="6000" b="1" i="1" dirty="0" smtClean="0">
                <a:solidFill>
                  <a:schemeClr val="accent5">
                    <a:lumMod val="50000"/>
                  </a:schemeClr>
                </a:solidFill>
              </a:rPr>
              <a:t>III </a:t>
            </a:r>
            <a:r>
              <a:rPr lang="ru-RU" sz="6000" b="1" i="1" dirty="0" smtClean="0">
                <a:solidFill>
                  <a:schemeClr val="accent5">
                    <a:lumMod val="50000"/>
                  </a:schemeClr>
                </a:solidFill>
              </a:rPr>
              <a:t>тур</a:t>
            </a:r>
            <a:br>
              <a:rPr lang="ru-RU" sz="6000" b="1" i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6000" b="1" i="1" dirty="0" smtClean="0">
                <a:solidFill>
                  <a:schemeClr val="accent5">
                    <a:lumMod val="50000"/>
                  </a:schemeClr>
                </a:solidFill>
              </a:rPr>
              <a:t>«Блиц-тест»</a:t>
            </a:r>
            <a:endParaRPr lang="ru-RU" sz="6000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https://avatanplus.com/files/resources/original/57583e2b5fe0d15530b2d98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-72654"/>
            <a:ext cx="6696744" cy="693065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555776" y="1196752"/>
            <a:ext cx="345638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800" i="1" dirty="0"/>
              <a:t>1) Как назывался главный труд древнегреческого математика Евклида?</a:t>
            </a:r>
          </a:p>
          <a:p>
            <a:r>
              <a:rPr lang="ru-RU" sz="2800" b="1" i="1" dirty="0"/>
              <a:t>А</a:t>
            </a:r>
            <a:r>
              <a:rPr lang="ru-RU" sz="2800" i="1" dirty="0" smtClean="0"/>
              <a:t>) </a:t>
            </a:r>
            <a:r>
              <a:rPr lang="ru-RU" sz="2800" b="1" i="1" dirty="0"/>
              <a:t>"Основы" </a:t>
            </a:r>
            <a:endParaRPr lang="en-US" sz="2800" b="1" i="1" dirty="0" smtClean="0"/>
          </a:p>
          <a:p>
            <a:r>
              <a:rPr lang="ru-RU" sz="2800" b="1" i="1" dirty="0" smtClean="0"/>
              <a:t>Б</a:t>
            </a:r>
            <a:r>
              <a:rPr lang="ru-RU" sz="2800" b="1" i="1" dirty="0"/>
              <a:t>) "Начала" </a:t>
            </a:r>
            <a:endParaRPr lang="en-US" sz="2800" b="1" i="1" dirty="0" smtClean="0"/>
          </a:p>
          <a:p>
            <a:r>
              <a:rPr lang="ru-RU" sz="2800" b="1" i="1" dirty="0" smtClean="0"/>
              <a:t>В</a:t>
            </a:r>
            <a:r>
              <a:rPr lang="ru-RU" sz="2800" b="1" i="1" dirty="0"/>
              <a:t>) "Старты" </a:t>
            </a:r>
            <a:endParaRPr lang="en-US" sz="2800" b="1" i="1" dirty="0" smtClean="0"/>
          </a:p>
          <a:p>
            <a:r>
              <a:rPr lang="ru-RU" sz="2800" b="1" i="1" dirty="0" smtClean="0"/>
              <a:t>Г</a:t>
            </a:r>
            <a:r>
              <a:rPr lang="ru-RU" sz="2800" b="1" i="1" dirty="0"/>
              <a:t>) " Истоки"</a:t>
            </a:r>
            <a:endParaRPr lang="ru-RU" sz="2800" i="1" dirty="0"/>
          </a:p>
          <a:p>
            <a:endParaRPr lang="ru-RU" sz="2800" i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https://avatanplus.com/files/resources/original/57583e2b5fe0d15530b2d98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-72654"/>
            <a:ext cx="6696744" cy="693065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555776" y="1196752"/>
            <a:ext cx="345638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800" dirty="0"/>
              <a:t>2) Какой раздел математики греки называли </a:t>
            </a:r>
            <a:r>
              <a:rPr lang="ru-RU" sz="2800" dirty="0" smtClean="0"/>
              <a:t>"искусством </a:t>
            </a:r>
            <a:r>
              <a:rPr lang="ru-RU" sz="2800" dirty="0"/>
              <a:t>чисел"?</a:t>
            </a:r>
          </a:p>
          <a:p>
            <a:r>
              <a:rPr lang="ru-RU" sz="2800" b="1" dirty="0"/>
              <a:t>А) Арифметика </a:t>
            </a:r>
            <a:endParaRPr lang="ru-RU" sz="2800" b="1" dirty="0" smtClean="0"/>
          </a:p>
          <a:p>
            <a:r>
              <a:rPr lang="ru-RU" sz="2800" b="1" dirty="0" smtClean="0"/>
              <a:t>Б</a:t>
            </a:r>
            <a:r>
              <a:rPr lang="ru-RU" sz="2800" b="1" dirty="0"/>
              <a:t>) Алгебра </a:t>
            </a:r>
            <a:endParaRPr lang="ru-RU" sz="2800" b="1" dirty="0" smtClean="0"/>
          </a:p>
          <a:p>
            <a:r>
              <a:rPr lang="ru-RU" sz="2800" b="1" dirty="0" smtClean="0"/>
              <a:t>В</a:t>
            </a:r>
            <a:r>
              <a:rPr lang="ru-RU" sz="2800" b="1" dirty="0"/>
              <a:t>) Математический анализ </a:t>
            </a:r>
            <a:endParaRPr lang="ru-RU" sz="2800" b="1" dirty="0" smtClean="0"/>
          </a:p>
          <a:p>
            <a:r>
              <a:rPr lang="ru-RU" sz="2800" b="1" dirty="0" smtClean="0"/>
              <a:t>Г</a:t>
            </a:r>
            <a:r>
              <a:rPr lang="ru-RU" sz="2800" b="1" dirty="0"/>
              <a:t>) теория чисел</a:t>
            </a:r>
            <a:endParaRPr lang="ru-RU" sz="2800" dirty="0"/>
          </a:p>
          <a:p>
            <a:endParaRPr lang="ru-RU" sz="2800" i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https://avatanplus.com/files/resources/original/57583e2b5fe0d15530b2d98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-72654"/>
            <a:ext cx="6696744" cy="693065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555776" y="1124744"/>
            <a:ext cx="36004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800" dirty="0"/>
              <a:t>3)Какие бывают современные фотоаппараты?</a:t>
            </a:r>
          </a:p>
          <a:p>
            <a:r>
              <a:rPr lang="ru-RU" sz="2800" b="1" dirty="0"/>
              <a:t>А)Цифровые </a:t>
            </a:r>
            <a:endParaRPr lang="ru-RU" sz="2800" b="1" dirty="0" smtClean="0"/>
          </a:p>
          <a:p>
            <a:r>
              <a:rPr lang="ru-RU" sz="2800" b="1" dirty="0" smtClean="0"/>
              <a:t>Б</a:t>
            </a:r>
            <a:r>
              <a:rPr lang="ru-RU" sz="2800" b="1" dirty="0"/>
              <a:t>) Числовые </a:t>
            </a:r>
            <a:endParaRPr lang="ru-RU" sz="2800" b="1" dirty="0" smtClean="0"/>
          </a:p>
          <a:p>
            <a:r>
              <a:rPr lang="ru-RU" sz="2800" b="1" dirty="0" smtClean="0"/>
              <a:t>В</a:t>
            </a:r>
            <a:r>
              <a:rPr lang="ru-RU" sz="2800" b="1" dirty="0"/>
              <a:t>) Формульные </a:t>
            </a:r>
            <a:endParaRPr lang="ru-RU" sz="2800" b="1" dirty="0" smtClean="0"/>
          </a:p>
          <a:p>
            <a:r>
              <a:rPr lang="ru-RU" sz="2800" b="1" dirty="0" smtClean="0"/>
              <a:t>Г</a:t>
            </a:r>
            <a:r>
              <a:rPr lang="ru-RU" sz="2800" b="1" dirty="0"/>
              <a:t>) Логарифмические?</a:t>
            </a:r>
            <a:endParaRPr lang="ru-RU" sz="2800" dirty="0"/>
          </a:p>
          <a:p>
            <a:endParaRPr lang="ru-RU" sz="2800" i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https://avatanplus.com/files/resources/original/57583e2b5fe0d15530b2d98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-72654"/>
            <a:ext cx="6696744" cy="693065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555776" y="1196752"/>
            <a:ext cx="345638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800" dirty="0"/>
              <a:t>4) Какие числа употребляются при счете?</a:t>
            </a:r>
          </a:p>
          <a:p>
            <a:r>
              <a:rPr lang="ru-RU" sz="2800" b="1" dirty="0"/>
              <a:t>А) Природные </a:t>
            </a:r>
            <a:endParaRPr lang="ru-RU" sz="2800" b="1" dirty="0" smtClean="0"/>
          </a:p>
          <a:p>
            <a:r>
              <a:rPr lang="ru-RU" sz="2800" b="1" dirty="0" smtClean="0"/>
              <a:t>Б</a:t>
            </a:r>
            <a:r>
              <a:rPr lang="ru-RU" sz="2800" b="1" dirty="0"/>
              <a:t>) Естественные </a:t>
            </a:r>
            <a:endParaRPr lang="ru-RU" sz="2800" b="1" dirty="0" smtClean="0"/>
          </a:p>
          <a:p>
            <a:r>
              <a:rPr lang="ru-RU" sz="2800" b="1" dirty="0" smtClean="0"/>
              <a:t>В</a:t>
            </a:r>
            <a:r>
              <a:rPr lang="ru-RU" sz="2800" b="1" dirty="0"/>
              <a:t>) Натуральные </a:t>
            </a:r>
            <a:endParaRPr lang="ru-RU" sz="2800" b="1" dirty="0" smtClean="0"/>
          </a:p>
          <a:p>
            <a:r>
              <a:rPr lang="ru-RU" sz="2800" b="1" dirty="0" smtClean="0"/>
              <a:t>Г</a:t>
            </a:r>
            <a:r>
              <a:rPr lang="ru-RU" sz="2800" b="1" dirty="0"/>
              <a:t>) Искусственные</a:t>
            </a:r>
            <a:endParaRPr lang="ru-RU" sz="2800" dirty="0"/>
          </a:p>
          <a:p>
            <a:endParaRPr lang="ru-RU" sz="2800" i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https://avatanplus.com/files/resources/original/57583e2b5fe0d15530b2d98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-72654"/>
            <a:ext cx="6696744" cy="693065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555776" y="1196752"/>
            <a:ext cx="345638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800" dirty="0" smtClean="0"/>
              <a:t>5) </a:t>
            </a:r>
            <a:r>
              <a:rPr lang="ru-RU" sz="2800" dirty="0"/>
              <a:t>Как называют верхний угол футбольных ворот?</a:t>
            </a:r>
          </a:p>
          <a:p>
            <a:r>
              <a:rPr lang="ru-RU" sz="2800" b="1" dirty="0"/>
              <a:t>А) Десятка </a:t>
            </a:r>
            <a:endParaRPr lang="ru-RU" sz="2800" b="1" dirty="0" smtClean="0"/>
          </a:p>
          <a:p>
            <a:r>
              <a:rPr lang="ru-RU" sz="2800" b="1" dirty="0" smtClean="0"/>
              <a:t>Б</a:t>
            </a:r>
            <a:r>
              <a:rPr lang="ru-RU" sz="2800" b="1" dirty="0"/>
              <a:t>) девятка </a:t>
            </a:r>
            <a:endParaRPr lang="ru-RU" sz="2800" b="1" dirty="0" smtClean="0"/>
          </a:p>
          <a:p>
            <a:r>
              <a:rPr lang="ru-RU" sz="2800" b="1" dirty="0" smtClean="0"/>
              <a:t>В</a:t>
            </a:r>
            <a:r>
              <a:rPr lang="ru-RU" sz="2800" b="1" dirty="0"/>
              <a:t>) Шестерка </a:t>
            </a:r>
            <a:endParaRPr lang="ru-RU" sz="2800" b="1" dirty="0" smtClean="0"/>
          </a:p>
          <a:p>
            <a:r>
              <a:rPr lang="ru-RU" sz="2800" b="1" dirty="0" smtClean="0"/>
              <a:t>Г</a:t>
            </a:r>
            <a:r>
              <a:rPr lang="ru-RU" sz="2800" b="1" dirty="0"/>
              <a:t>) Пятерка</a:t>
            </a:r>
            <a:endParaRPr lang="ru-RU" sz="2800" dirty="0"/>
          </a:p>
          <a:p>
            <a:endParaRPr lang="ru-RU" sz="2800" i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https://avatanplus.com/files/resources/original/57583e2b5fe0d15530b2d98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-72654"/>
            <a:ext cx="6696744" cy="693065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483768" y="1196752"/>
            <a:ext cx="352839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800" dirty="0" smtClean="0"/>
              <a:t>6)Как </a:t>
            </a:r>
            <a:r>
              <a:rPr lang="ru-RU" sz="2800" dirty="0"/>
              <a:t>называют незаинтересованного в конфликте между сторонами, беспристрастного?</a:t>
            </a:r>
          </a:p>
          <a:p>
            <a:r>
              <a:rPr lang="ru-RU" sz="2800" b="1" dirty="0"/>
              <a:t>А) Третья сторона </a:t>
            </a:r>
            <a:endParaRPr lang="ru-RU" sz="2800" b="1" dirty="0" smtClean="0"/>
          </a:p>
          <a:p>
            <a:r>
              <a:rPr lang="ru-RU" sz="2800" b="1" dirty="0" smtClean="0"/>
              <a:t>Б</a:t>
            </a:r>
            <a:r>
              <a:rPr lang="ru-RU" sz="2800" b="1" dirty="0"/>
              <a:t>) пятая сторона, </a:t>
            </a:r>
            <a:endParaRPr lang="ru-RU" sz="2800" b="1" dirty="0" smtClean="0"/>
          </a:p>
          <a:p>
            <a:r>
              <a:rPr lang="ru-RU" sz="2800" b="1" dirty="0" smtClean="0"/>
              <a:t>В</a:t>
            </a:r>
            <a:r>
              <a:rPr lang="ru-RU" sz="2800" b="1" dirty="0"/>
              <a:t>) Седьмая сторона Г) десятая сторона</a:t>
            </a:r>
            <a:endParaRPr lang="ru-RU" sz="2800" dirty="0"/>
          </a:p>
          <a:p>
            <a:endParaRPr lang="ru-RU" sz="2800" i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https://avatanplus.com/files/resources/original/57583e2b5fe0d15530b2d98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-72654"/>
            <a:ext cx="6696744" cy="693065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555776" y="1196752"/>
            <a:ext cx="345638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800" dirty="0"/>
              <a:t>7)Как в древнерусском счете называлось число 100 тысяч ?</a:t>
            </a:r>
          </a:p>
          <a:p>
            <a:r>
              <a:rPr lang="ru-RU" sz="2800" b="1" dirty="0"/>
              <a:t>А) Легион </a:t>
            </a:r>
            <a:endParaRPr lang="ru-RU" sz="2800" b="1" dirty="0" smtClean="0"/>
          </a:p>
          <a:p>
            <a:r>
              <a:rPr lang="ru-RU" sz="2800" b="1" dirty="0" smtClean="0"/>
              <a:t>Б</a:t>
            </a:r>
            <a:r>
              <a:rPr lang="ru-RU" sz="2800" b="1" dirty="0"/>
              <a:t>) Когорта </a:t>
            </a:r>
            <a:endParaRPr lang="ru-RU" sz="2800" b="1" dirty="0" smtClean="0"/>
          </a:p>
          <a:p>
            <a:r>
              <a:rPr lang="ru-RU" sz="2800" b="1" dirty="0" smtClean="0"/>
              <a:t>В</a:t>
            </a:r>
            <a:r>
              <a:rPr lang="ru-RU" sz="2800" b="1" dirty="0"/>
              <a:t>) Полк </a:t>
            </a:r>
            <a:endParaRPr lang="ru-RU" sz="2800" b="1" dirty="0" smtClean="0"/>
          </a:p>
          <a:p>
            <a:r>
              <a:rPr lang="ru-RU" sz="2800" b="1" dirty="0" smtClean="0"/>
              <a:t>г</a:t>
            </a:r>
            <a:r>
              <a:rPr lang="ru-RU" sz="2800" b="1" dirty="0"/>
              <a:t>) Орда</a:t>
            </a:r>
            <a:endParaRPr lang="ru-RU" sz="2800" dirty="0"/>
          </a:p>
          <a:p>
            <a:endParaRPr lang="ru-RU" sz="2800" i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st.depositphotos.com/1278966/1959/i/950/depositphotos_19597155-stock-photo-school-math-tools-isolated-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932040" y="1556792"/>
            <a:ext cx="3816424" cy="48965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i="1" dirty="0"/>
              <a:t>« Предмет математики настолько </a:t>
            </a:r>
            <a:r>
              <a:rPr lang="ru-RU" sz="2800" b="1" i="1" dirty="0" smtClean="0"/>
              <a:t>серьезен,</a:t>
            </a:r>
            <a:r>
              <a:rPr lang="ru-RU" sz="2800" dirty="0" smtClean="0"/>
              <a:t> </a:t>
            </a:r>
            <a:r>
              <a:rPr lang="ru-RU" sz="2800" b="1" i="1" dirty="0" smtClean="0"/>
              <a:t>что </a:t>
            </a:r>
            <a:r>
              <a:rPr lang="ru-RU" sz="2800" b="1" i="1" dirty="0"/>
              <a:t>надо не упускать случая, сделать его </a:t>
            </a:r>
            <a:r>
              <a:rPr lang="ru-RU" sz="2800" b="1" i="1" dirty="0" smtClean="0"/>
              <a:t>занимательным».</a:t>
            </a:r>
          </a:p>
          <a:p>
            <a:pPr algn="r">
              <a:buNone/>
            </a:pPr>
            <a:r>
              <a:rPr lang="ru-RU" sz="2800" b="1" i="1" dirty="0"/>
              <a:t>Б.Паскаль.</a:t>
            </a:r>
            <a:endParaRPr lang="ru-RU" sz="2800" dirty="0"/>
          </a:p>
          <a:p>
            <a:pPr>
              <a:buNone/>
            </a:pPr>
            <a:endParaRPr lang="ru-RU" sz="2800" dirty="0"/>
          </a:p>
          <a:p>
            <a:pPr>
              <a:buNone/>
            </a:pPr>
            <a:endParaRPr lang="ru-RU" sz="2800" dirty="0"/>
          </a:p>
        </p:txBody>
      </p:sp>
      <p:pic>
        <p:nvPicPr>
          <p:cNvPr id="4100" name="Picture 4" descr="https://images.fineartamerica.com/images-medium-large/7-blaise-pascal-1623-1662-grang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1268760"/>
            <a:ext cx="3559115" cy="475252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https://avatanplus.com/files/resources/original/57583e2b5fe0d15530b2d98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-72654"/>
            <a:ext cx="6696744" cy="693065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555776" y="1196752"/>
            <a:ext cx="345638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800" dirty="0"/>
              <a:t>8)Какое из этих выражений является синонимом слова "мало"</a:t>
            </a:r>
          </a:p>
          <a:p>
            <a:r>
              <a:rPr lang="ru-RU" sz="2800" b="1" dirty="0"/>
              <a:t>А)Куры не клюют </a:t>
            </a:r>
            <a:endParaRPr lang="ru-RU" sz="2800" b="1" dirty="0" smtClean="0"/>
          </a:p>
          <a:p>
            <a:r>
              <a:rPr lang="ru-RU" sz="2800" b="1" dirty="0" smtClean="0"/>
              <a:t>Б</a:t>
            </a:r>
            <a:r>
              <a:rPr lang="ru-RU" sz="2800" b="1" dirty="0"/>
              <a:t>) Пруд пруди </a:t>
            </a:r>
            <a:endParaRPr lang="ru-RU" sz="2800" b="1" dirty="0" smtClean="0"/>
          </a:p>
          <a:p>
            <a:r>
              <a:rPr lang="ru-RU" sz="2800" b="1" dirty="0" smtClean="0"/>
              <a:t>В)Кот </a:t>
            </a:r>
            <a:r>
              <a:rPr lang="ru-RU" sz="2800" b="1" dirty="0"/>
              <a:t>наплакал </a:t>
            </a:r>
            <a:endParaRPr lang="ru-RU" sz="2800" b="1" dirty="0" smtClean="0"/>
          </a:p>
          <a:p>
            <a:r>
              <a:rPr lang="ru-RU" sz="2800" b="1" dirty="0" smtClean="0"/>
              <a:t>Г</a:t>
            </a:r>
            <a:r>
              <a:rPr lang="ru-RU" sz="2800" b="1" dirty="0"/>
              <a:t>) Ворона накаркала</a:t>
            </a:r>
            <a:endParaRPr lang="ru-RU" sz="2800" dirty="0"/>
          </a:p>
          <a:p>
            <a:endParaRPr lang="ru-RU" sz="2800" i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https://avatanplus.com/files/resources/original/57583e2b5fe0d15530b2d98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-72654"/>
            <a:ext cx="6696744" cy="693065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555776" y="1196752"/>
            <a:ext cx="345638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800" dirty="0" smtClean="0"/>
              <a:t>9) </a:t>
            </a:r>
            <a:r>
              <a:rPr lang="ru-RU" sz="2800" dirty="0"/>
              <a:t>Закончите название книги Дж. </a:t>
            </a:r>
            <a:r>
              <a:rPr lang="ru-RU" sz="2800" dirty="0" err="1"/>
              <a:t>Толкиена</a:t>
            </a:r>
            <a:r>
              <a:rPr lang="ru-RU" sz="2800" dirty="0"/>
              <a:t> " Властелин,,,"</a:t>
            </a:r>
          </a:p>
          <a:p>
            <a:r>
              <a:rPr lang="ru-RU" sz="2800" b="1" dirty="0"/>
              <a:t>А) </a:t>
            </a:r>
            <a:r>
              <a:rPr lang="ru-RU" sz="2800" b="1" dirty="0" smtClean="0"/>
              <a:t>Пирамид</a:t>
            </a:r>
          </a:p>
          <a:p>
            <a:r>
              <a:rPr lang="ru-RU" sz="2800" b="1" dirty="0" smtClean="0"/>
              <a:t>Б</a:t>
            </a:r>
            <a:r>
              <a:rPr lang="ru-RU" sz="2800" b="1" dirty="0"/>
              <a:t>) Шаров </a:t>
            </a:r>
            <a:endParaRPr lang="ru-RU" sz="2800" b="1" dirty="0" smtClean="0"/>
          </a:p>
          <a:p>
            <a:r>
              <a:rPr lang="ru-RU" sz="2800" b="1" dirty="0" smtClean="0"/>
              <a:t>В</a:t>
            </a:r>
            <a:r>
              <a:rPr lang="ru-RU" sz="2800" b="1" dirty="0"/>
              <a:t>) Колец </a:t>
            </a:r>
            <a:endParaRPr lang="ru-RU" sz="2800" b="1" dirty="0" smtClean="0"/>
          </a:p>
          <a:p>
            <a:r>
              <a:rPr lang="ru-RU" sz="2800" b="1" dirty="0" smtClean="0"/>
              <a:t>Г</a:t>
            </a:r>
            <a:r>
              <a:rPr lang="ru-RU" sz="2800" b="1" dirty="0"/>
              <a:t>) Икосаэдров</a:t>
            </a:r>
            <a:endParaRPr lang="ru-RU" sz="2800" dirty="0"/>
          </a:p>
          <a:p>
            <a:endParaRPr lang="ru-RU" sz="2800" i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moziru.com/images/mathematics-clipart-border-8.jpg"/>
          <p:cNvPicPr>
            <a:picLocks noChangeAspect="1" noChangeArrowheads="1"/>
          </p:cNvPicPr>
          <p:nvPr/>
        </p:nvPicPr>
        <p:blipFill>
          <a:blip r:embed="rId2" cstate="print"/>
          <a:srcRect b="7792"/>
          <a:stretch>
            <a:fillRect/>
          </a:stretch>
        </p:blipFill>
        <p:spPr bwMode="auto">
          <a:xfrm>
            <a:off x="0" y="116632"/>
            <a:ext cx="9144000" cy="671733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132856"/>
            <a:ext cx="8229600" cy="1143000"/>
          </a:xfrm>
        </p:spPr>
        <p:txBody>
          <a:bodyPr>
            <a:noAutofit/>
          </a:bodyPr>
          <a:lstStyle/>
          <a:p>
            <a:r>
              <a:rPr lang="en-US" sz="6000" b="1" i="1" dirty="0" smtClean="0">
                <a:solidFill>
                  <a:schemeClr val="accent5">
                    <a:lumMod val="50000"/>
                  </a:schemeClr>
                </a:solidFill>
              </a:rPr>
              <a:t>IV </a:t>
            </a:r>
            <a:r>
              <a:rPr lang="ru-RU" sz="6000" b="1" i="1" dirty="0" smtClean="0">
                <a:solidFill>
                  <a:schemeClr val="accent5">
                    <a:lumMod val="50000"/>
                  </a:schemeClr>
                </a:solidFill>
              </a:rPr>
              <a:t>тур</a:t>
            </a:r>
            <a:br>
              <a:rPr lang="ru-RU" sz="6000" b="1" i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6000" b="1" i="1" dirty="0" smtClean="0">
                <a:solidFill>
                  <a:schemeClr val="accent5">
                    <a:lumMod val="50000"/>
                  </a:schemeClr>
                </a:solidFill>
              </a:rPr>
              <a:t>«Математическая викторина»</a:t>
            </a:r>
            <a:endParaRPr lang="ru-RU" sz="6000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s://fs00.infourok.ru/images/doc/318/317566/19/img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332656"/>
            <a:ext cx="6059016" cy="5793507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/>
              <a:t>1. Какое число делится на все числа без остатка</a:t>
            </a:r>
            <a:r>
              <a:rPr lang="ru-RU" dirty="0" smtClean="0"/>
              <a:t>?</a:t>
            </a:r>
            <a:endParaRPr lang="ru-RU" dirty="0"/>
          </a:p>
          <a:p>
            <a:pPr>
              <a:buNone/>
            </a:pPr>
            <a:r>
              <a:rPr lang="ru-RU" dirty="0"/>
              <a:t>2. В каком случае произведение двух чисел равно множителю</a:t>
            </a:r>
            <a:r>
              <a:rPr lang="ru-RU" dirty="0" smtClean="0"/>
              <a:t>?</a:t>
            </a:r>
            <a:endParaRPr lang="ru-RU" dirty="0"/>
          </a:p>
          <a:p>
            <a:pPr>
              <a:buNone/>
            </a:pPr>
            <a:r>
              <a:rPr lang="ru-RU" dirty="0" smtClean="0"/>
              <a:t>3. </a:t>
            </a:r>
            <a:r>
              <a:rPr lang="ru-RU" dirty="0"/>
              <a:t>Какое число надо увеличить в 15 раз, чтобы получить 15? </a:t>
            </a:r>
          </a:p>
          <a:p>
            <a:pPr>
              <a:buNone/>
            </a:pPr>
            <a:r>
              <a:rPr lang="ru-RU" dirty="0"/>
              <a:t>4.Три курицы за три дня снесут три яйца. Сколько яиц снесут 6 куриц за 6 дней</a:t>
            </a:r>
            <a:r>
              <a:rPr lang="ru-RU" dirty="0" smtClean="0"/>
              <a:t>?</a:t>
            </a:r>
          </a:p>
          <a:p>
            <a:pPr>
              <a:buNone/>
            </a:pPr>
            <a:r>
              <a:rPr lang="ru-RU" dirty="0" smtClean="0"/>
              <a:t>5. А </a:t>
            </a:r>
            <a:r>
              <a:rPr lang="ru-RU" dirty="0"/>
              <a:t>4 курицы за 9 дней</a:t>
            </a:r>
            <a:r>
              <a:rPr lang="ru-RU" dirty="0" smtClean="0"/>
              <a:t>?</a:t>
            </a:r>
            <a:endParaRPr lang="ru-RU" dirty="0"/>
          </a:p>
          <a:p>
            <a:pPr>
              <a:buNone/>
            </a:pPr>
            <a:r>
              <a:rPr lang="ru-RU" dirty="0" smtClean="0"/>
              <a:t>6. </a:t>
            </a:r>
            <a:r>
              <a:rPr lang="ru-RU" dirty="0"/>
              <a:t>Кто окажется тяжелее первый людоед, который весил 48 кг и на ужин съел второго или второй, который весил 52 кг и съел первого? </a:t>
            </a:r>
          </a:p>
          <a:p>
            <a:pPr>
              <a:buNone/>
            </a:pPr>
            <a:r>
              <a:rPr lang="ru-RU" dirty="0" smtClean="0"/>
              <a:t>7. </a:t>
            </a:r>
            <a:r>
              <a:rPr lang="ru-RU" dirty="0"/>
              <a:t>Две монашки пошли в церковь, и прошли 60 вёрст. Сколько вёрст прошла каждая , если они шли с одинаковой скоростью </a:t>
            </a:r>
            <a:r>
              <a:rPr lang="ru-RU" dirty="0" smtClean="0"/>
              <a:t>?</a:t>
            </a:r>
          </a:p>
          <a:p>
            <a:pPr>
              <a:buNone/>
            </a:pPr>
            <a:r>
              <a:rPr lang="ru-RU" dirty="0" smtClean="0"/>
              <a:t>8. Вот вам три пилюли - сказал доктор - принимайте по одной через каждые полчаса. Вы покорно согласились. На сколько времени хватит вам этих пилюль ?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5940152" y="1412777"/>
            <a:ext cx="2777988" cy="2808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1. 0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 Если один множитель 1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3. 1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4. 12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5. 12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6. Одинаково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7.  60 вёрст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8. 1 час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st.depositphotos.com/1278966/1959/i/950/depositphotos_19597155-stock-photo-school-math-tools-isolated-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932040" y="1556792"/>
            <a:ext cx="3816424" cy="48965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i="1" dirty="0" smtClean="0"/>
              <a:t>«</a:t>
            </a:r>
            <a:r>
              <a:rPr lang="ru-RU" sz="2800" b="1" i="1" dirty="0"/>
              <a:t>Математику уже затем изучать следует, что она ум в порядок приводит»</a:t>
            </a:r>
            <a:endParaRPr lang="ru-RU" sz="2800" b="1" i="1" dirty="0" smtClean="0"/>
          </a:p>
          <a:p>
            <a:pPr algn="r">
              <a:buNone/>
            </a:pPr>
            <a:r>
              <a:rPr lang="ru-RU" sz="2800" b="1" i="1" dirty="0"/>
              <a:t>М. В. Ломоносов</a:t>
            </a:r>
          </a:p>
          <a:p>
            <a:pPr>
              <a:buNone/>
            </a:pPr>
            <a:endParaRPr lang="ru-RU" sz="2800" b="1" i="1" dirty="0"/>
          </a:p>
        </p:txBody>
      </p:sp>
      <p:pic>
        <p:nvPicPr>
          <p:cNvPr id="36866" name="Picture 2" descr="http://www.people.su/images/aboutbio/item_314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1268760"/>
            <a:ext cx="3560952" cy="475252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moziru.com/images/mathematics-clipart-border-8.jpg"/>
          <p:cNvPicPr>
            <a:picLocks noChangeAspect="1" noChangeArrowheads="1"/>
          </p:cNvPicPr>
          <p:nvPr/>
        </p:nvPicPr>
        <p:blipFill>
          <a:blip r:embed="rId2" cstate="print"/>
          <a:srcRect b="7792"/>
          <a:stretch>
            <a:fillRect/>
          </a:stretch>
        </p:blipFill>
        <p:spPr bwMode="auto">
          <a:xfrm>
            <a:off x="0" y="116632"/>
            <a:ext cx="9144000" cy="671733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132856"/>
            <a:ext cx="8229600" cy="1143000"/>
          </a:xfrm>
        </p:spPr>
        <p:txBody>
          <a:bodyPr>
            <a:noAutofit/>
          </a:bodyPr>
          <a:lstStyle/>
          <a:p>
            <a:r>
              <a:rPr lang="ru-RU" sz="6000" b="1" i="1" dirty="0" smtClean="0">
                <a:solidFill>
                  <a:schemeClr val="accent5">
                    <a:lumMod val="50000"/>
                  </a:schemeClr>
                </a:solidFill>
              </a:rPr>
              <a:t>Спасибо за внимание!!!</a:t>
            </a:r>
            <a:endParaRPr lang="ru-RU" sz="6000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moziru.com/images/mathematics-clipart-border-8.jpg"/>
          <p:cNvPicPr>
            <a:picLocks noChangeAspect="1" noChangeArrowheads="1"/>
          </p:cNvPicPr>
          <p:nvPr/>
        </p:nvPicPr>
        <p:blipFill>
          <a:blip r:embed="rId2" cstate="print"/>
          <a:srcRect b="7792"/>
          <a:stretch>
            <a:fillRect/>
          </a:stretch>
        </p:blipFill>
        <p:spPr bwMode="auto">
          <a:xfrm>
            <a:off x="0" y="116632"/>
            <a:ext cx="9144000" cy="671733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132856"/>
            <a:ext cx="8229600" cy="1143000"/>
          </a:xfrm>
        </p:spPr>
        <p:txBody>
          <a:bodyPr>
            <a:noAutofit/>
          </a:bodyPr>
          <a:lstStyle/>
          <a:p>
            <a:r>
              <a:rPr lang="en-US" sz="6000" b="1" i="1" dirty="0" smtClean="0">
                <a:solidFill>
                  <a:schemeClr val="accent5">
                    <a:lumMod val="50000"/>
                  </a:schemeClr>
                </a:solidFill>
              </a:rPr>
              <a:t>I </a:t>
            </a:r>
            <a:r>
              <a:rPr lang="ru-RU" sz="6000" b="1" i="1" dirty="0" smtClean="0">
                <a:solidFill>
                  <a:schemeClr val="accent5">
                    <a:lumMod val="50000"/>
                  </a:schemeClr>
                </a:solidFill>
              </a:rPr>
              <a:t>тур</a:t>
            </a:r>
            <a:br>
              <a:rPr lang="ru-RU" sz="6000" b="1" i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6000" b="1" i="1" dirty="0" smtClean="0">
                <a:solidFill>
                  <a:schemeClr val="accent5">
                    <a:lumMod val="50000"/>
                  </a:schemeClr>
                </a:solidFill>
              </a:rPr>
              <a:t>«Весёлая разминка»</a:t>
            </a:r>
            <a:endParaRPr lang="ru-RU" sz="6000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thumbs.dreamstime.com/z/business-financial-numbers-background-frame-illustration-colorful-31810892.jpg"/>
          <p:cNvPicPr>
            <a:picLocks noChangeAspect="1" noChangeArrowheads="1"/>
          </p:cNvPicPr>
          <p:nvPr/>
        </p:nvPicPr>
        <p:blipFill>
          <a:blip r:embed="rId2" cstate="print"/>
          <a:srcRect b="9091"/>
          <a:stretch>
            <a:fillRect/>
          </a:stretch>
        </p:blipFill>
        <p:spPr bwMode="auto">
          <a:xfrm>
            <a:off x="0" y="0"/>
            <a:ext cx="9208393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9888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/>
              <a:t>В одной семье два отца и два сына. Сколько это человек? </a:t>
            </a:r>
            <a:br>
              <a:rPr lang="ru-RU" b="1" i="1" dirty="0"/>
            </a:br>
            <a:endParaRPr lang="ru-RU" b="1" i="1" dirty="0"/>
          </a:p>
        </p:txBody>
      </p:sp>
      <p:sp>
        <p:nvSpPr>
          <p:cNvPr id="5" name="TextBox 4"/>
          <p:cNvSpPr txBox="1"/>
          <p:nvPr/>
        </p:nvSpPr>
        <p:spPr>
          <a:xfrm>
            <a:off x="3923928" y="3356992"/>
            <a:ext cx="15121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C00000"/>
                </a:solidFill>
              </a:rPr>
              <a:t>3</a:t>
            </a:r>
            <a:endParaRPr lang="ru-RU" sz="96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thumbs.dreamstime.com/z/business-financial-numbers-background-frame-illustration-colorful-31810892.jpg"/>
          <p:cNvPicPr>
            <a:picLocks noChangeAspect="1" noChangeArrowheads="1"/>
          </p:cNvPicPr>
          <p:nvPr/>
        </p:nvPicPr>
        <p:blipFill>
          <a:blip r:embed="rId2" cstate="print"/>
          <a:srcRect b="9091"/>
          <a:stretch>
            <a:fillRect/>
          </a:stretch>
        </p:blipFill>
        <p:spPr bwMode="auto">
          <a:xfrm>
            <a:off x="0" y="0"/>
            <a:ext cx="9208393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2048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/>
              <a:t>B семье 5 сыновей и у каждого есть сестра. Сколько детей в этой семье?</a:t>
            </a:r>
            <a:br>
              <a:rPr lang="ru-RU" b="1" i="1" dirty="0"/>
            </a:br>
            <a:endParaRPr lang="ru-RU" b="1" i="1" dirty="0"/>
          </a:p>
        </p:txBody>
      </p:sp>
      <p:sp>
        <p:nvSpPr>
          <p:cNvPr id="5" name="TextBox 4"/>
          <p:cNvSpPr txBox="1"/>
          <p:nvPr/>
        </p:nvSpPr>
        <p:spPr>
          <a:xfrm>
            <a:off x="3923928" y="3356992"/>
            <a:ext cx="15121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C00000"/>
                </a:solidFill>
              </a:rPr>
              <a:t>6</a:t>
            </a:r>
            <a:endParaRPr lang="ru-RU" sz="96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thumbs.dreamstime.com/z/business-financial-numbers-background-frame-illustration-colorful-31810892.jpg"/>
          <p:cNvPicPr>
            <a:picLocks noChangeAspect="1" noChangeArrowheads="1"/>
          </p:cNvPicPr>
          <p:nvPr/>
        </p:nvPicPr>
        <p:blipFill>
          <a:blip r:embed="rId2" cstate="print"/>
          <a:srcRect b="9091"/>
          <a:stretch>
            <a:fillRect/>
          </a:stretch>
        </p:blipFill>
        <p:spPr bwMode="auto">
          <a:xfrm>
            <a:off x="0" y="0"/>
            <a:ext cx="9208393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4208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/>
              <a:t>Два велосипедиста одновременно выехали навстречу друг другу первый из пункта A со скоростью 20 км/ч, второй из B со скоростью 15 км/ч. Который из велосипедистов будет ближе к A в момент встречи их?</a:t>
            </a:r>
            <a:br>
              <a:rPr lang="ru-RU" b="1" i="1" dirty="0"/>
            </a:br>
            <a:endParaRPr lang="ru-RU" b="1" i="1" dirty="0"/>
          </a:p>
        </p:txBody>
      </p:sp>
      <p:sp>
        <p:nvSpPr>
          <p:cNvPr id="5" name="TextBox 4"/>
          <p:cNvSpPr txBox="1"/>
          <p:nvPr/>
        </p:nvSpPr>
        <p:spPr>
          <a:xfrm>
            <a:off x="1619672" y="4797152"/>
            <a:ext cx="61926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</a:rPr>
              <a:t>На одном расстоянии</a:t>
            </a:r>
            <a:endParaRPr lang="ru-RU" sz="4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thumbs.dreamstime.com/z/business-financial-numbers-background-frame-illustration-colorful-31810892.jpg"/>
          <p:cNvPicPr>
            <a:picLocks noChangeAspect="1" noChangeArrowheads="1"/>
          </p:cNvPicPr>
          <p:nvPr/>
        </p:nvPicPr>
        <p:blipFill>
          <a:blip r:embed="rId2" cstate="print"/>
          <a:srcRect b="9091"/>
          <a:stretch>
            <a:fillRect/>
          </a:stretch>
        </p:blipFill>
        <p:spPr bwMode="auto">
          <a:xfrm>
            <a:off x="0" y="0"/>
            <a:ext cx="9208393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70080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/>
              <a:t>Сколько концов у 4 палок? А у 4,5?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627784" y="3356992"/>
            <a:ext cx="3600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C00000"/>
                </a:solidFill>
              </a:rPr>
              <a:t>8, 10</a:t>
            </a:r>
            <a:endParaRPr lang="ru-RU" sz="96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thumbs.dreamstime.com/z/business-financial-numbers-background-frame-illustration-colorful-31810892.jpg"/>
          <p:cNvPicPr>
            <a:picLocks noChangeAspect="1" noChangeArrowheads="1"/>
          </p:cNvPicPr>
          <p:nvPr/>
        </p:nvPicPr>
        <p:blipFill>
          <a:blip r:embed="rId2" cstate="print"/>
          <a:srcRect b="9091"/>
          <a:stretch>
            <a:fillRect/>
          </a:stretch>
        </p:blipFill>
        <p:spPr bwMode="auto">
          <a:xfrm>
            <a:off x="0" y="0"/>
            <a:ext cx="9208393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70080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/>
              <a:t>Горели три электрические лампочки. Одну из них погасили. Сколько лампочек осталось?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923928" y="3356992"/>
            <a:ext cx="15121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C00000"/>
                </a:solidFill>
              </a:rPr>
              <a:t>3</a:t>
            </a:r>
            <a:endParaRPr lang="ru-RU" sz="96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thumbs.dreamstime.com/z/business-financial-numbers-background-frame-illustration-colorful-31810892.jpg"/>
          <p:cNvPicPr>
            <a:picLocks noChangeAspect="1" noChangeArrowheads="1"/>
          </p:cNvPicPr>
          <p:nvPr/>
        </p:nvPicPr>
        <p:blipFill>
          <a:blip r:embed="rId2" cstate="print"/>
          <a:srcRect b="9091"/>
          <a:stretch>
            <a:fillRect/>
          </a:stretch>
        </p:blipFill>
        <p:spPr bwMode="auto">
          <a:xfrm>
            <a:off x="0" y="0"/>
            <a:ext cx="9208393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2768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/>
              <a:t>Одно яйцо варят 4 мин. Сколько минут нужно варить 5 яиц?</a:t>
            </a:r>
            <a:br>
              <a:rPr lang="ru-RU" b="1" i="1" dirty="0"/>
            </a:br>
            <a:endParaRPr lang="ru-RU" b="1" i="1" dirty="0"/>
          </a:p>
        </p:txBody>
      </p:sp>
      <p:sp>
        <p:nvSpPr>
          <p:cNvPr id="5" name="TextBox 4"/>
          <p:cNvSpPr txBox="1"/>
          <p:nvPr/>
        </p:nvSpPr>
        <p:spPr>
          <a:xfrm>
            <a:off x="3923928" y="3356992"/>
            <a:ext cx="15121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C00000"/>
                </a:solidFill>
              </a:rPr>
              <a:t>4</a:t>
            </a:r>
            <a:endParaRPr lang="ru-RU" sz="96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575</Words>
  <Application>Microsoft Office PowerPoint</Application>
  <PresentationFormat>Экран (4:3)</PresentationFormat>
  <Paragraphs>87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Математическая игра  «Весёлая математика»</vt:lpstr>
      <vt:lpstr>Слайд 2</vt:lpstr>
      <vt:lpstr>I тур «Весёлая разминка»</vt:lpstr>
      <vt:lpstr>В одной семье два отца и два сына. Сколько это человек?  </vt:lpstr>
      <vt:lpstr>B семье 5 сыновей и у каждого есть сестра. Сколько детей в этой семье? </vt:lpstr>
      <vt:lpstr>Два велосипедиста одновременно выехали навстречу друг другу первый из пункта A со скоростью 20 км/ч, второй из B со скоростью 15 км/ч. Который из велосипедистов будет ближе к A в момент встречи их? </vt:lpstr>
      <vt:lpstr>Сколько концов у 4 палок? А у 4,5?</vt:lpstr>
      <vt:lpstr>Горели три электрические лампочки. Одну из них погасили. Сколько лампочек осталось?</vt:lpstr>
      <vt:lpstr>Одно яйцо варят 4 мин. Сколько минут нужно варить 5 яиц? </vt:lpstr>
      <vt:lpstr>II тур «Логические задачи»</vt:lpstr>
      <vt:lpstr>Слайд 11</vt:lpstr>
      <vt:lpstr>III тур «Блиц-тест»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IV тур «Математическая викторина»</vt:lpstr>
      <vt:lpstr>Слайд 23</vt:lpstr>
      <vt:lpstr>Слайд 24</vt:lpstr>
      <vt:lpstr>Спасибо за внимание!!!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Математическая игра  «Весёлая математика»</dc:title>
  <dc:creator>User</dc:creator>
  <cp:lastModifiedBy>User</cp:lastModifiedBy>
  <cp:revision>8</cp:revision>
  <dcterms:created xsi:type="dcterms:W3CDTF">2018-06-20T10:40:23Z</dcterms:created>
  <dcterms:modified xsi:type="dcterms:W3CDTF">2018-06-20T11:18:36Z</dcterms:modified>
</cp:coreProperties>
</file>