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3" r:id="rId9"/>
    <p:sldId id="264" r:id="rId10"/>
    <p:sldId id="270" r:id="rId11"/>
    <p:sldId id="265" r:id="rId12"/>
    <p:sldId id="269" r:id="rId13"/>
    <p:sldId id="268" r:id="rId14"/>
    <p:sldId id="267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94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722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79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707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3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99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290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70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29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2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0459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Математика вокруг нас</a:t>
            </a:r>
          </a:p>
        </p:txBody>
      </p:sp>
      <p:pic>
        <p:nvPicPr>
          <p:cNvPr id="4" name="Рисунок 4" descr="Изображение выглядит как текст, визит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D50F38C-6DE1-42C8-AB12-4E8D61208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72" y="87015"/>
            <a:ext cx="1889393" cy="15060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6D7C662-2E52-488B-BBC1-E48508C22526}"/>
              </a:ext>
            </a:extLst>
          </p:cNvPr>
          <p:cNvSpPr/>
          <p:nvPr/>
        </p:nvSpPr>
        <p:spPr>
          <a:xfrm>
            <a:off x="8778606" y="5638799"/>
            <a:ext cx="2989243" cy="96948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Выполнила </a:t>
            </a:r>
            <a:endParaRPr lang="ru-RU"/>
          </a:p>
          <a:p>
            <a:pPr algn="ctr"/>
            <a:r>
              <a:rPr lang="ru-RU" dirty="0"/>
              <a:t>Студентка группы 11-ГС</a:t>
            </a:r>
          </a:p>
          <a:p>
            <a:pPr algn="ctr"/>
            <a:r>
              <a:rPr lang="ru-RU" dirty="0"/>
              <a:t>Гусева Елизавета</a:t>
            </a:r>
          </a:p>
        </p:txBody>
      </p:sp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B63630E5-3B0F-4025-96D1-62EFFB9BA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807329" y="3982313"/>
            <a:ext cx="3214403" cy="2538126"/>
          </a:xfrm>
          <a:prstGeom prst="rect">
            <a:avLst/>
          </a:prstGeom>
        </p:spPr>
      </p:pic>
      <p:pic>
        <p:nvPicPr>
          <p:cNvPr id="15" name="Рисунок 15">
            <a:extLst>
              <a:ext uri="{FF2B5EF4-FFF2-40B4-BE49-F238E27FC236}">
                <a16:creationId xmlns:a16="http://schemas.microsoft.com/office/drawing/2014/main" id="{DD0C2AD8-1A7B-4081-8D59-59CC0890B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9290" y="4242411"/>
            <a:ext cx="2504502" cy="24861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DB43948-B5A6-4CC9-8E42-F5254B1A7417}"/>
              </a:ext>
            </a:extLst>
          </p:cNvPr>
          <p:cNvSpPr txBox="1"/>
          <p:nvPr/>
        </p:nvSpPr>
        <p:spPr>
          <a:xfrm>
            <a:off x="4724399" y="3195809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/>
              <a:t>Текст слайда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A56E6-B236-4E32-A3E1-99FB7049C045}"/>
              </a:ext>
            </a:extLst>
          </p:cNvPr>
          <p:cNvSpPr txBox="1"/>
          <p:nvPr/>
        </p:nvSpPr>
        <p:spPr>
          <a:xfrm>
            <a:off x="2061992" y="83544"/>
            <a:ext cx="9546114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Государственное бюджетное профессиональное образовательное учреждение города Москвы "Первый Московский Образовательный Комплекс"</a:t>
            </a:r>
            <a:endParaRPr lang="ru-RU" dirty="0">
              <a:latin typeface="Times New Roman"/>
              <a:ea typeface="+mn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нешний, трава, земля, гор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FE23D2D-9B35-409E-B3F3-B343A6456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623" y="1832128"/>
            <a:ext cx="3296568" cy="2102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4" descr="Изображение выглядит как сено, внутренний, забор, трав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F4DB5A7-003D-490F-B889-2D4A17343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799" y="1828111"/>
            <a:ext cx="3224384" cy="2067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6" descr="Изображение выглядит как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9ABAD26-240C-4F0B-B3FA-96480E08B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82" y="1824096"/>
            <a:ext cx="3415113" cy="2065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 descr="Изображение выглядит как трава, внешний, дерево, сельскохозяйственная маш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E3CED0C-FE0D-415D-BF06-4D0307746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6757" y="4243788"/>
            <a:ext cx="3318946" cy="2314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0" descr="Изображение выглядит как еда, морковь, овощ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6D5AEAD-1BB7-4C94-A06C-B94C593CFC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4210" y="4239774"/>
            <a:ext cx="3256402" cy="2318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2" descr="Изображение выглядит как небо, внешний, земля, наружный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44C7D35-094D-41E9-BD0E-C0F86FAB3B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770" y="4244937"/>
            <a:ext cx="3437607" cy="2304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0B08AC7-1C30-48A3-BC89-87D6CEE81F5F}"/>
              </a:ext>
            </a:extLst>
          </p:cNvPr>
          <p:cNvSpPr txBox="1"/>
          <p:nvPr/>
        </p:nvSpPr>
        <p:spPr>
          <a:xfrm>
            <a:off x="42231" y="56001"/>
            <a:ext cx="11951464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i="1" dirty="0">
                <a:latin typeface="Century Gothic"/>
              </a:rPr>
              <a:t>МАТЕМАТИКА И СЕЛЬСКОЕ ХОЗЯЙСТВО </a:t>
            </a:r>
            <a:endParaRPr lang="ru-RU" sz="4400" b="1" i="1"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C9FE6E-1073-4D5C-B354-06AFE746F3C8}"/>
              </a:ext>
            </a:extLst>
          </p:cNvPr>
          <p:cNvSpPr txBox="1"/>
          <p:nvPr/>
        </p:nvSpPr>
        <p:spPr>
          <a:xfrm>
            <a:off x="137712" y="776689"/>
            <a:ext cx="11815590" cy="10248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>
                <a:solidFill>
                  <a:srgbClr val="FFFFFF"/>
                </a:solidFill>
                <a:latin typeface="Century Gothic"/>
              </a:rPr>
              <a:t>С древнейших времен человеку приходилось измерять размеры полей, вычислять урожай, считать своих домашних животных, готовить необходимое количество кормов для их содержания.</a:t>
            </a:r>
            <a:r>
              <a:rPr lang="ru-RU" sz="2000" dirty="0">
                <a:latin typeface="Century Gothic"/>
                <a:cs typeface="Times New Roman"/>
              </a:rPr>
              <a:t>​</a:t>
            </a:r>
            <a:endParaRPr lang="ru-RU" sz="200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1206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нутренний, челове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2DCF4F04-4DE0-48B6-9980-DCE376CD7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05" y="262225"/>
            <a:ext cx="3349930" cy="2000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4" descr="Изображение выглядит как небо, внешний, трава, поезд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0F2A705-B960-4DC1-8C78-5F76F52B4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4786" y="267389"/>
            <a:ext cx="3208777" cy="1989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6" descr="Изображение выглядит как внутренний, стена, микроскоп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4A472BF-D97B-450E-B1A4-FE569B9D7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865" y="263372"/>
            <a:ext cx="3227138" cy="1998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 descr="Изображение выглядит как неб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0EB6402-F470-46F9-B79C-C62DB5904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6345" y="2517813"/>
            <a:ext cx="3278091" cy="222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0" descr="Изображение выглядит как небо, земля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0AE0E1E-70D7-436F-8F2B-3BBBF47E6D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9701" y="2513797"/>
            <a:ext cx="3108018" cy="2234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6C602D-3660-4CBE-8166-8AEF3109324A}"/>
              </a:ext>
            </a:extLst>
          </p:cNvPr>
          <p:cNvSpPr txBox="1"/>
          <p:nvPr/>
        </p:nvSpPr>
        <p:spPr>
          <a:xfrm>
            <a:off x="418640" y="4820799"/>
            <a:ext cx="11327174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i="1" dirty="0"/>
              <a:t>МАТЕМАТИКА И ПРОМЫШЛЕННОСТЬ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E9EEDA-6F72-46A9-BA88-159B14A6D95D}"/>
              </a:ext>
            </a:extLst>
          </p:cNvPr>
          <p:cNvSpPr txBox="1"/>
          <p:nvPr/>
        </p:nvSpPr>
        <p:spPr>
          <a:xfrm>
            <a:off x="560025" y="5532304"/>
            <a:ext cx="11044409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solidFill>
                  <a:srgbClr val="FFFFFF"/>
                </a:solidFill>
                <a:latin typeface="Century Gothic"/>
              </a:rPr>
              <a:t>Математические модели и графики часто используются в промышленности. В частности при планировании, составлении отчетов, а также на самом производстве.</a:t>
            </a:r>
            <a:r>
              <a:rPr lang="ru-RU" sz="2400" dirty="0">
                <a:latin typeface="Century Gothic"/>
                <a:cs typeface="Times New Roman"/>
              </a:rPr>
              <a:t>​</a:t>
            </a:r>
            <a:endParaRPr lang="ru-RU" sz="24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2046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нутренний, человек, стол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E6CC1F0-BF15-44FA-9C7B-4E0FCDFC1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731" y="4522081"/>
            <a:ext cx="3021145" cy="1803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4" descr="Изображение выглядит как одежд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E95CD5E0-AFD1-4FBC-A36F-74776D710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67" y="2608473"/>
            <a:ext cx="3104690" cy="371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6" descr="Изображение выглядит как рынок, сцен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3B048AFB-FF3A-4DBA-894C-C1E3836178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881" y="2613636"/>
            <a:ext cx="3025163" cy="1749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11F146C2-96AA-47C1-B06C-55C889E2E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0683" y="2609621"/>
            <a:ext cx="3355898" cy="3751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749CA2-068E-49D9-AA69-182689427D80}"/>
              </a:ext>
            </a:extLst>
          </p:cNvPr>
          <p:cNvSpPr txBox="1"/>
          <p:nvPr/>
        </p:nvSpPr>
        <p:spPr>
          <a:xfrm>
            <a:off x="-352540" y="37640"/>
            <a:ext cx="12529849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i="1" dirty="0">
                <a:latin typeface="Century Gothic"/>
              </a:rPr>
              <a:t>МАТЕМАТИКА И ТОРГОВЛЯ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7F6A83-751D-4225-9498-5D79E0BECE7E}"/>
              </a:ext>
            </a:extLst>
          </p:cNvPr>
          <p:cNvSpPr txBox="1"/>
          <p:nvPr/>
        </p:nvSpPr>
        <p:spPr>
          <a:xfrm>
            <a:off x="468217" y="905219"/>
            <a:ext cx="11310650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solidFill>
                  <a:srgbClr val="FFFFFF"/>
                </a:solidFill>
                <a:latin typeface="Century Gothic"/>
              </a:rPr>
              <a:t>Некоторые историки считают возникновение математики с возникновением торговли.  Если даже это не так, никто не усомнится в том, что торговля не могла бы развиваться без математики.</a:t>
            </a:r>
            <a:r>
              <a:rPr lang="ru-RU" sz="2400" dirty="0">
                <a:latin typeface="Century Gothic"/>
                <a:cs typeface="Times New Roman"/>
              </a:rPr>
              <a:t>​</a:t>
            </a:r>
            <a:endParaRPr lang="ru-RU" sz="24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462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03A430-07B6-44C7-9DDF-F8596A606502}"/>
              </a:ext>
            </a:extLst>
          </p:cNvPr>
          <p:cNvSpPr txBox="1"/>
          <p:nvPr/>
        </p:nvSpPr>
        <p:spPr>
          <a:xfrm>
            <a:off x="1070472" y="147809"/>
            <a:ext cx="9968427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>
                <a:latin typeface="Century Gothic"/>
              </a:rPr>
              <a:t>МАТЕМАТИКА И АРМИЯ </a:t>
            </a:r>
          </a:p>
        </p:txBody>
      </p:sp>
      <p:pic>
        <p:nvPicPr>
          <p:cNvPr id="3" name="Рисунок 3" descr="Изображение выглядит как небо, внешний, транспорт, воздушное судн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45C7D63-43D4-4D54-9163-71285226B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8800" y="4411912"/>
            <a:ext cx="3125576" cy="2121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5" descr="Изображение выглядит как растение, кактус, дерево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AFD6848-3E48-4F03-8B45-4F06809D3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978" y="4380354"/>
            <a:ext cx="3179054" cy="2195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7" descr="Изображение выглядит как боевая машина, внешний, транспорт, земля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ED781A5-63FC-41CB-8461-CD2DDF383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793" y="4413059"/>
            <a:ext cx="3139578" cy="2156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9" descr="Изображение выглядит как небо, трава, внешний, сельскохозяйственная маш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AEAA3A5-5155-4E19-AE15-9B8A29F52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5643" y="2269934"/>
            <a:ext cx="2610882" cy="1800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1" descr="Изображение выглядит как дорога, здание, грузовик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2FCC069-440E-4F93-A0E1-25831A20AC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4610" y="2238375"/>
            <a:ext cx="2475926" cy="1791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3" descr="Изображение выглядит как внешний, человек, мужчина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C4AD351-8E2B-40EC-B351-F49E20D663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225" y="2225178"/>
            <a:ext cx="2436793" cy="1791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5" descr="Изображение выглядит как небо, внешний, земля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459BB2F-15DA-48DD-A322-16EB92D9D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931" y="2211981"/>
            <a:ext cx="2533993" cy="181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Текст 5">
            <a:extLst>
              <a:ext uri="{FF2B5EF4-FFF2-40B4-BE49-F238E27FC236}">
                <a16:creationId xmlns:a16="http://schemas.microsoft.com/office/drawing/2014/main" id="{DD57CACC-754A-46EA-8660-FF6DDDD1A005}"/>
              </a:ext>
            </a:extLst>
          </p:cNvPr>
          <p:cNvSpPr>
            <a:spLocks noGrp="1"/>
          </p:cNvSpPr>
          <p:nvPr/>
        </p:nvSpPr>
        <p:spPr bwMode="auto">
          <a:xfrm>
            <a:off x="713986" y="985716"/>
            <a:ext cx="1089687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ru-RU" sz="2400" dirty="0">
                <a:solidFill>
                  <a:srgbClr val="FFFFFF"/>
                </a:solidFill>
                <a:latin typeface="Century Gothic"/>
                <a:cs typeface="Times New Roman" pitchFamily="18" charset="0"/>
              </a:rPr>
              <a:t>Могущество армии измеряется численностью бойцов, количеством и качеством боевой техники. Значит математика служит армии.</a:t>
            </a:r>
            <a:endParaRPr lang="ru-RU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2514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электроника, компьютер, стена, монитор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1713BA5-41A8-43F5-96F0-9B6E037C7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309" y="335670"/>
            <a:ext cx="3525512" cy="2106174"/>
          </a:xfrm>
          <a:prstGeom prst="rect">
            <a:avLst/>
          </a:prstGeom>
        </p:spPr>
      </p:pic>
      <p:pic>
        <p:nvPicPr>
          <p:cNvPr id="4" name="Рисунок 4" descr="Изображение выглядит как пол, внутренний, стена,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9FCF730-158A-4F36-8E7A-54BB856D7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834" y="2718642"/>
            <a:ext cx="2562110" cy="1926345"/>
          </a:xfrm>
          <a:prstGeom prst="rect">
            <a:avLst/>
          </a:prstGeom>
        </p:spPr>
      </p:pic>
      <p:pic>
        <p:nvPicPr>
          <p:cNvPr id="6" name="Рисунок 6" descr="Изображение выглядит как мебель, сиденье, стол, табуре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3618E09-AC6A-4561-94D5-E5F6BBEDD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6502" y="2723806"/>
            <a:ext cx="1809750" cy="1922788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BCD3F58C-9D4D-4A29-8CD5-42433BFB3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2512" y="2719790"/>
            <a:ext cx="2669180" cy="1928409"/>
          </a:xfrm>
          <a:prstGeom prst="rect">
            <a:avLst/>
          </a:prstGeom>
        </p:spPr>
      </p:pic>
      <p:pic>
        <p:nvPicPr>
          <p:cNvPr id="10" name="Рисунок 10" descr="Изображение выглядит как чашка, стол, стекло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E71406F-6240-473F-8BAC-53FBB98592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0807" y="337966"/>
            <a:ext cx="1972363" cy="2103303"/>
          </a:xfrm>
          <a:prstGeom prst="rect">
            <a:avLst/>
          </a:prstGeom>
        </p:spPr>
      </p:pic>
      <p:pic>
        <p:nvPicPr>
          <p:cNvPr id="12" name="Рисунок 12" descr="Изображение выглядит как стена, внутренний, пол, потол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D499C21-6096-4646-A81A-1F6463ADB5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7898" y="333949"/>
            <a:ext cx="3025162" cy="21016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56EC8E9-05D2-4B0E-AC45-C21D266E16D7}"/>
              </a:ext>
            </a:extLst>
          </p:cNvPr>
          <p:cNvSpPr txBox="1"/>
          <p:nvPr/>
        </p:nvSpPr>
        <p:spPr>
          <a:xfrm>
            <a:off x="1474423" y="4784074"/>
            <a:ext cx="9463488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i="1" dirty="0">
                <a:latin typeface="Century Gothic"/>
              </a:rPr>
              <a:t>МАТЕМАТИКА В БЫТУ </a:t>
            </a:r>
          </a:p>
        </p:txBody>
      </p:sp>
      <p:sp>
        <p:nvSpPr>
          <p:cNvPr id="15" name="Текст 5">
            <a:extLst>
              <a:ext uri="{FF2B5EF4-FFF2-40B4-BE49-F238E27FC236}">
                <a16:creationId xmlns:a16="http://schemas.microsoft.com/office/drawing/2014/main" id="{AB3D70BE-BD1F-4C30-A3BF-EDBEC505C424}"/>
              </a:ext>
            </a:extLst>
          </p:cNvPr>
          <p:cNvSpPr>
            <a:spLocks noGrp="1"/>
          </p:cNvSpPr>
          <p:nvPr/>
        </p:nvSpPr>
        <p:spPr bwMode="auto">
          <a:xfrm>
            <a:off x="603817" y="5612802"/>
            <a:ext cx="1097949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ru-RU" sz="2800" dirty="0">
                <a:solidFill>
                  <a:srgbClr val="FFFFFF"/>
                </a:solidFill>
                <a:latin typeface="Century Gothic"/>
                <a:cs typeface="Times New Roman" pitchFamily="18" charset="0"/>
              </a:rPr>
              <a:t>Комнаты, в которых мы живем, наша мебель, кухонная утварь, бытовая техника имеют геометрическую форму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B6649FB-3559-4D26-8411-8372C30DE418}"/>
              </a:ext>
            </a:extLst>
          </p:cNvPr>
          <p:cNvSpPr/>
          <p:nvPr/>
        </p:nvSpPr>
        <p:spPr>
          <a:xfrm>
            <a:off x="1158606" y="699570"/>
            <a:ext cx="9847243" cy="5385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latin typeface="Century Gothic"/>
              </a:rPr>
              <a:t>Какую бы   область жизни человека мы не взяли, везде присутствует математика, не зря её назвали царицей наук.  Изучая математику,  мы совершенствуем себя, изменяем свою жизнь в лучшую сторону</a:t>
            </a:r>
            <a:r>
              <a:rPr lang="ru-RU" sz="4000" dirty="0">
                <a:latin typeface="Century Gothic"/>
              </a:rPr>
              <a:t>. </a:t>
            </a:r>
            <a:r>
              <a:rPr lang="en-US" sz="4000" dirty="0">
                <a:latin typeface="Century Gothic"/>
              </a:rPr>
              <a:t> </a:t>
            </a:r>
            <a:endParaRPr lang="ru-RU" sz="4000" dirty="0">
              <a:latin typeface="Century Gothic"/>
            </a:endParaRPr>
          </a:p>
          <a:p>
            <a:pPr algn="just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98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C55304-EE7A-4E26-8664-D2419D35D6BE}"/>
              </a:ext>
            </a:extLst>
          </p:cNvPr>
          <p:cNvSpPr txBox="1"/>
          <p:nvPr/>
        </p:nvSpPr>
        <p:spPr>
          <a:xfrm>
            <a:off x="3540085" y="138628"/>
            <a:ext cx="4212115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>
                <a:latin typeface="Century Gothic"/>
              </a:rPr>
              <a:t>История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B4A103-93FC-4F23-8E10-5AEFA3C6368C}"/>
              </a:ext>
            </a:extLst>
          </p:cNvPr>
          <p:cNvSpPr txBox="1"/>
          <p:nvPr/>
        </p:nvSpPr>
        <p:spPr>
          <a:xfrm>
            <a:off x="302964" y="1501966"/>
            <a:ext cx="11439180" cy="440120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>
                <a:solidFill>
                  <a:srgbClr val="FFFFFF"/>
                </a:solidFill>
                <a:latin typeface="Century Gothic"/>
                <a:cs typeface="Arial"/>
              </a:rPr>
              <a:t>Люди учились считать тогда же, когда они учились говорить, и первые названия чисел – ровесники первых слов. Самые древние дошедшие до нас математические документы – это хозяйственные записи вавилонян. Они сделаны за шесть тысяч лет до нашей эры, то есть восемь тысячелетий назад! Еще через две тысячи лет в вавилонских клинописных таблицах мы встречаем уже не только хозяйственные расчеты, связанные с торговыми сделками или с записями домашних расходов, а и настоящие задачи по математике.. </a:t>
            </a:r>
            <a:r>
              <a:rPr lang="en-US" sz="2000" dirty="0">
                <a:latin typeface="Century Gothic"/>
                <a:cs typeface="Arial"/>
              </a:rPr>
              <a:t>​</a:t>
            </a:r>
            <a:endParaRPr lang="en-US" sz="2000">
              <a:latin typeface="Century Gothic"/>
              <a:cs typeface="Arial"/>
            </a:endParaRPr>
          </a:p>
          <a:p>
            <a:pPr algn="ctr"/>
            <a:r>
              <a:rPr lang="ru-RU" sz="2000" dirty="0">
                <a:solidFill>
                  <a:srgbClr val="FFFFFF"/>
                </a:solidFill>
                <a:latin typeface="Century Gothic"/>
                <a:cs typeface="Arial"/>
              </a:rPr>
              <a:t>              Математика не родилась сразу. В древнем Египте, например, знали только такие дроби, у которых в числителе единица: 1/2, 1/3, 1/17, 1/298. Это очень усложняло вычисления. Не так давно люди не знали ни десятичных дробей, ни действий с ними. Десятичные дроби изобрел самаркандский математик </a:t>
            </a:r>
            <a:r>
              <a:rPr lang="ru-RU" sz="2000" dirty="0" err="1">
                <a:solidFill>
                  <a:srgbClr val="FFFFFF"/>
                </a:solidFill>
                <a:latin typeface="Century Gothic"/>
                <a:cs typeface="Arial"/>
              </a:rPr>
              <a:t>Джемшид</a:t>
            </a:r>
            <a:r>
              <a:rPr lang="ru-RU" sz="2000" dirty="0">
                <a:solidFill>
                  <a:srgbClr val="FFFFFF"/>
                </a:solidFill>
                <a:latin typeface="Century Gothic"/>
                <a:cs typeface="Arial"/>
              </a:rPr>
              <a:t> ибн-Масуд аль-Каши всего пятьсот лет назад, а в употребление у европейцев их ввел еще на полтораста лет позднее фламандский математик </a:t>
            </a:r>
            <a:r>
              <a:rPr lang="ru-RU" sz="2000" dirty="0" err="1">
                <a:solidFill>
                  <a:srgbClr val="FFFFFF"/>
                </a:solidFill>
                <a:latin typeface="Century Gothic"/>
                <a:cs typeface="Arial"/>
              </a:rPr>
              <a:t>Стевин</a:t>
            </a:r>
            <a:r>
              <a:rPr lang="ru-RU" sz="2000" dirty="0">
                <a:solidFill>
                  <a:srgbClr val="FFFFFF"/>
                </a:solidFill>
                <a:latin typeface="Century Gothic"/>
                <a:cs typeface="Arial"/>
              </a:rPr>
              <a:t>.  В математике делаются открытия и сейчас; она, как и другие науки, все время движется вперед и развивается.</a:t>
            </a:r>
            <a:r>
              <a:rPr lang="en-US" sz="2000" dirty="0">
                <a:latin typeface="Century Gothic"/>
                <a:cs typeface="Arial"/>
              </a:rPr>
              <a:t>​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914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человек, малыш, внутренний, кровать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0125E37-9C8A-4946-80CC-A5F44D425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786" y="560699"/>
            <a:ext cx="4643609" cy="290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4" descr="Изображение выглядит как человек, внутренний, малыш, маленьк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881D302-E560-4384-9F3C-5EBA57916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592" y="559175"/>
            <a:ext cx="5295440" cy="2911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0B6547-6482-47C3-9F77-EA982BC97195}"/>
              </a:ext>
            </a:extLst>
          </p:cNvPr>
          <p:cNvSpPr txBox="1"/>
          <p:nvPr/>
        </p:nvSpPr>
        <p:spPr>
          <a:xfrm>
            <a:off x="2038121" y="3989942"/>
            <a:ext cx="8602337" cy="230832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solidFill>
                  <a:srgbClr val="FFFFFF"/>
                </a:solidFill>
                <a:latin typeface="Century Gothic"/>
                <a:cs typeface="Segoe UI"/>
              </a:rPr>
              <a:t> С момента рождения жизнь человека сопровождается цифрами. Первые и самые главные цифры на заветной </a:t>
            </a:r>
            <a:r>
              <a:rPr lang="ru-RU" sz="2400" dirty="0" err="1">
                <a:solidFill>
                  <a:srgbClr val="FFFFFF"/>
                </a:solidFill>
                <a:latin typeface="Century Gothic"/>
                <a:cs typeface="Segoe UI"/>
              </a:rPr>
              <a:t>бирочке</a:t>
            </a:r>
            <a:r>
              <a:rPr lang="ru-RU" sz="2400" dirty="0">
                <a:solidFill>
                  <a:srgbClr val="FFFFFF"/>
                </a:solidFill>
                <a:latin typeface="Century Gothic"/>
                <a:cs typeface="Segoe UI"/>
              </a:rPr>
              <a:t>, которую мамы сохраняют на всю жизнь, — это вес и рост  ребенка, а также время и дата рождения. Вес новорожденного ребенка – главный показатель здоровья малыша.</a:t>
            </a:r>
            <a:r>
              <a:rPr lang="en-US" sz="2400" dirty="0">
                <a:latin typeface="Century Gothic"/>
                <a:cs typeface="Segoe UI"/>
              </a:rPr>
              <a:t>​</a:t>
            </a:r>
            <a:endParaRPr lang="en-US" sz="2400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616478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F30201-455C-4392-B2F7-86EA2C27F506}"/>
              </a:ext>
            </a:extLst>
          </p:cNvPr>
          <p:cNvSpPr txBox="1"/>
          <p:nvPr/>
        </p:nvSpPr>
        <p:spPr>
          <a:xfrm>
            <a:off x="1355073" y="92724"/>
            <a:ext cx="9013633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>
                <a:latin typeface="Century Gothic"/>
              </a:rPr>
              <a:t>Математика</a:t>
            </a:r>
            <a:r>
              <a:rPr lang="ru-RU" sz="5400" b="1" i="1" dirty="0">
                <a:latin typeface="Century Gothic"/>
              </a:rPr>
              <a:t> и дети</a:t>
            </a:r>
          </a:p>
        </p:txBody>
      </p:sp>
      <p:pic>
        <p:nvPicPr>
          <p:cNvPr id="3" name="Рисунок 3" descr="Изображение выглядит как ребенок, человек, внутренний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AF266C7-9905-49BF-BA7F-0F379878E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537" y="1125213"/>
            <a:ext cx="3845460" cy="2877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7" descr="Изображение выглядит как малыш, внутренний, человек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2EEA075-D0B7-4009-AE76-F627B571F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206" y="1126360"/>
            <a:ext cx="3037442" cy="2043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9D86EDDB-300D-4892-A58D-B5EC66FA3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19" y="2031235"/>
            <a:ext cx="1852096" cy="2466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0A401E-DFCE-4422-9D94-7A533EA3D7B6}"/>
              </a:ext>
            </a:extLst>
          </p:cNvPr>
          <p:cNvSpPr txBox="1"/>
          <p:nvPr/>
        </p:nvSpPr>
        <p:spPr>
          <a:xfrm>
            <a:off x="-64265" y="5009001"/>
            <a:ext cx="12256264" cy="156966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>
                <a:solidFill>
                  <a:srgbClr val="FFFFFF"/>
                </a:solidFill>
                <a:latin typeface="Century Gothic"/>
              </a:rPr>
              <a:t>Ещё в детстве ребёнок знакомится с простыми геометрическими фигурами: кругом, треугольником, квадратом, шаром, кубом, конусом. Малыш играет с погремушкой, собирает пирамидку, составляет из кубиков рисунки. В начальной школе делает аппликации из геометрических фигур.</a:t>
            </a:r>
          </a:p>
        </p:txBody>
      </p:sp>
      <p:pic>
        <p:nvPicPr>
          <p:cNvPr id="12" name="Рисунок 12" descr="Изображение выглядит как человек, внутренний, ребенок, молод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AFE17EE-9C71-41DE-AE5E-5C45E5812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8182" y="2262631"/>
            <a:ext cx="4322284" cy="255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041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9006DD-4370-45B7-869E-7F4D7CFE2DC2}"/>
              </a:ext>
            </a:extLst>
          </p:cNvPr>
          <p:cNvSpPr txBox="1"/>
          <p:nvPr/>
        </p:nvSpPr>
        <p:spPr>
          <a:xfrm>
            <a:off x="583892" y="74364"/>
            <a:ext cx="11060934" cy="10772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i="1" dirty="0">
                <a:solidFill>
                  <a:srgbClr val="FFFFFF"/>
                </a:solidFill>
                <a:latin typeface="Century Gothic"/>
              </a:rPr>
              <a:t>Великая книга природы написана математическими символами. </a:t>
            </a:r>
            <a:r>
              <a:rPr lang="ru-RU" sz="3200" b="1" i="1" u="sng" dirty="0">
                <a:solidFill>
                  <a:srgbClr val="FFFFFF"/>
                </a:solidFill>
                <a:latin typeface="Century Gothic"/>
              </a:rPr>
              <a:t>(Галилео Галилей)</a:t>
            </a:r>
            <a:r>
              <a:rPr lang="ru-RU" sz="3200" b="1" i="1" u="sng" dirty="0">
                <a:latin typeface="Century Gothic"/>
                <a:ea typeface="Times New Roman"/>
                <a:cs typeface="Times New Roman"/>
              </a:rPr>
              <a:t>​</a:t>
            </a:r>
            <a:endParaRPr lang="ru-RU" sz="3200" b="1" i="1" u="sng" dirty="0">
              <a:latin typeface="Century Gothic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85025DC-7D14-4865-97C1-FD807C995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509" y="2498304"/>
            <a:ext cx="1964674" cy="2153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09FB910C-4161-45DD-B81C-6A9FF4852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53" y="4376336"/>
            <a:ext cx="2484074" cy="2191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9" descr="Изображение выглядит как животное, беспозвоноч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69B539B-37B8-434F-B7FE-8BDD1E7E4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079" y="1385716"/>
            <a:ext cx="2475122" cy="1846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F7372C-9A3A-4D96-8073-BEC7DF2950EB}"/>
              </a:ext>
            </a:extLst>
          </p:cNvPr>
          <p:cNvSpPr txBox="1"/>
          <p:nvPr/>
        </p:nvSpPr>
        <p:spPr>
          <a:xfrm>
            <a:off x="5067760" y="1795750"/>
            <a:ext cx="6573397" cy="378565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latin typeface="Century Gothic"/>
              </a:rPr>
              <a:t>БИОЛОГИЯ </a:t>
            </a:r>
            <a:r>
              <a:rPr lang="ru-RU" sz="2400" dirty="0">
                <a:solidFill>
                  <a:srgbClr val="FFFFFF"/>
                </a:solidFill>
                <a:latin typeface="Century Gothic"/>
              </a:rPr>
              <a:t>широко использует математический аппарат при проведении тех или иных исследований</a:t>
            </a:r>
            <a:r>
              <a:rPr lang="ru-RU" sz="2400" dirty="0">
                <a:latin typeface="Century Gothic"/>
              </a:rPr>
              <a:t>. </a:t>
            </a:r>
            <a:r>
              <a:rPr lang="ru-RU" sz="2400" dirty="0">
                <a:solidFill>
                  <a:srgbClr val="FFFFFF"/>
                </a:solidFill>
                <a:latin typeface="Century Gothic"/>
              </a:rPr>
              <a:t>При изучении генетических законов, решении задач по генетике, биохимии и популяционной генетике математический аппарат необходим как при освоении теоретического материала, так и при решении конкретных задач</a:t>
            </a:r>
            <a:r>
              <a:rPr lang="ru-RU" sz="2400" dirty="0">
                <a:latin typeface="Century Gothic"/>
                <a:cs typeface="Times New Roman"/>
              </a:rPr>
              <a:t>​.</a:t>
            </a:r>
            <a:endParaRPr lang="ru-RU" sz="24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5413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7F9A007-9FF9-4B0B-BF1F-77FEF770A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27" y="950779"/>
            <a:ext cx="3124544" cy="2463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4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3C899854-02F3-46ED-AB09-74FEFE74A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159" y="983485"/>
            <a:ext cx="3014375" cy="2457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6" descr="Изображение выглядит как внутренний, стена,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E2B8C93-6C76-444D-9F88-7004BF4C6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7806" y="979469"/>
            <a:ext cx="3417065" cy="2473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F2F370-49E4-4F78-8A14-150C4BBEE85A}"/>
              </a:ext>
            </a:extLst>
          </p:cNvPr>
          <p:cNvSpPr txBox="1"/>
          <p:nvPr/>
        </p:nvSpPr>
        <p:spPr>
          <a:xfrm>
            <a:off x="1000699" y="4265365"/>
            <a:ext cx="10107974" cy="138499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rgbClr val="FFFFFF"/>
                </a:solidFill>
                <a:latin typeface="Century Gothic"/>
              </a:rPr>
              <a:t>ФИЗИКА И ХИМИЯ для описания различных явлений, происходящих в природе используют формулы, таблицы, графики, математические вычисления.</a:t>
            </a:r>
            <a:r>
              <a:rPr lang="ru-RU" sz="2800" dirty="0">
                <a:latin typeface="Century Gothic"/>
                <a:cs typeface="Times New Roman"/>
              </a:rPr>
              <a:t>​</a:t>
            </a:r>
            <a:endParaRPr lang="ru-RU" sz="28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857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цветной,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8B92AFA8-1AEC-407F-91CA-89CD450D4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193" y="2567336"/>
            <a:ext cx="7333561" cy="4110315"/>
          </a:xfrm>
          <a:prstGeom prst="rect">
            <a:avLst/>
          </a:prstGeom>
        </p:spPr>
      </p:pic>
      <p:sp>
        <p:nvSpPr>
          <p:cNvPr id="4" name="Текст 9">
            <a:extLst>
              <a:ext uri="{FF2B5EF4-FFF2-40B4-BE49-F238E27FC236}">
                <a16:creationId xmlns:a16="http://schemas.microsoft.com/office/drawing/2014/main" id="{E1B44439-1C9D-41AA-803C-704DE833B9B4}"/>
              </a:ext>
            </a:extLst>
          </p:cNvPr>
          <p:cNvSpPr>
            <a:spLocks noGrp="1"/>
          </p:cNvSpPr>
          <p:nvPr/>
        </p:nvSpPr>
        <p:spPr bwMode="auto">
          <a:xfrm>
            <a:off x="1168708" y="245507"/>
            <a:ext cx="9556486" cy="10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ru-RU" sz="2800" dirty="0">
                <a:solidFill>
                  <a:srgbClr val="FFFFFF"/>
                </a:solidFill>
                <a:latin typeface="Century Gothic"/>
                <a:cs typeface="Times New Roman" pitchFamily="18" charset="0"/>
              </a:rPr>
              <a:t>Одной из задач АСТРОНОМИИ является изучение видимых, а затем и действительных положений и движений небесных тел в пространстве, определение их размеров и формы. Помогает ей МАТЕМАТИКА.</a:t>
            </a:r>
            <a:endParaRPr lang="ru-RU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075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небо, внешний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B8BD5D3-BF70-4542-901D-6A4E24DF2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970" y="2685936"/>
            <a:ext cx="2705100" cy="201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4" descr="Изображение выглядит как желтый, небо, внешний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7550CCB-977C-4BF0-900F-3E1FF085F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025" y="405099"/>
            <a:ext cx="2600325" cy="1952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6" descr="Изображение выглядит как небо, внешний, здание, больш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FDCA24F-5683-4688-AB04-0D7512825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394" y="2732986"/>
            <a:ext cx="2552700" cy="1952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59C71B40-C9C1-4316-8D41-E129CDC79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6293" y="387884"/>
            <a:ext cx="1495425" cy="2066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0" descr="Изображение выглядит как здание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EE4B6D5-4FA6-431D-A6EA-39AEC8F947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8183" y="2688231"/>
            <a:ext cx="1552575" cy="199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2" descr="Изображение выглядит как здание, внешний, камень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EC548C6-CD91-48C1-AE7A-599330A8C5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7899" y="389032"/>
            <a:ext cx="1352550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4" descr="Изображение выглядит как небо, внешний, церковь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CC2A0ED-0143-462D-9BD4-B95A89AB30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7255" y="421741"/>
            <a:ext cx="1466850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B505E8-B9C0-47D1-BACB-2DD2C05B4098}"/>
              </a:ext>
            </a:extLst>
          </p:cNvPr>
          <p:cNvSpPr txBox="1"/>
          <p:nvPr/>
        </p:nvSpPr>
        <p:spPr>
          <a:xfrm>
            <a:off x="684882" y="4701447"/>
            <a:ext cx="11510789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>
                <a:latin typeface="Century Gothic"/>
              </a:rPr>
              <a:t>Математика в </a:t>
            </a:r>
            <a:r>
              <a:rPr lang="ru-RU" sz="4800" b="1" i="1" dirty="0" err="1">
                <a:latin typeface="Century Gothic"/>
              </a:rPr>
              <a:t>архитекитуре</a:t>
            </a:r>
            <a:r>
              <a:rPr lang="ru-RU" sz="4800" b="1" i="1" dirty="0">
                <a:latin typeface="Century Gothic"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2511CC-E454-4243-A08A-028B623364EB}"/>
              </a:ext>
            </a:extLst>
          </p:cNvPr>
          <p:cNvSpPr txBox="1"/>
          <p:nvPr/>
        </p:nvSpPr>
        <p:spPr>
          <a:xfrm>
            <a:off x="358049" y="5633292"/>
            <a:ext cx="11420818" cy="95410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rgbClr val="FFFFFF"/>
                </a:solidFill>
                <a:latin typeface="Century Gothic"/>
              </a:rPr>
              <a:t>Одним из способов моделирования архитектурных моделей – математическое моделирование</a:t>
            </a:r>
            <a:r>
              <a:rPr lang="ru-RU" sz="2800" dirty="0">
                <a:latin typeface="Century Gothic"/>
                <a:cs typeface="Times New Roman"/>
              </a:rPr>
              <a:t>​</a:t>
            </a:r>
            <a:r>
              <a:rPr lang="ru-RU" sz="2800" dirty="0">
                <a:latin typeface="Times New Roman"/>
                <a:cs typeface="Times New Roman"/>
              </a:rPr>
              <a:t>.</a:t>
            </a:r>
            <a:endParaRPr lang="ru-RU" sz="28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8428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нутренний, морковь, стол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9A96D26-7E77-4885-BFA4-64A7B2662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831" y="2915557"/>
            <a:ext cx="5332164" cy="374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A0511A-DD35-4C7B-819A-45D117138EA5}"/>
              </a:ext>
            </a:extLst>
          </p:cNvPr>
          <p:cNvSpPr txBox="1"/>
          <p:nvPr/>
        </p:nvSpPr>
        <p:spPr>
          <a:xfrm>
            <a:off x="189122" y="138628"/>
            <a:ext cx="11712766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>
                <a:latin typeface="Century Gothic"/>
              </a:rPr>
              <a:t>МАТЕМАТИКА И МЕДИЦИНА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6FF70B-2669-492E-9497-6FE331024536}"/>
              </a:ext>
            </a:extLst>
          </p:cNvPr>
          <p:cNvSpPr txBox="1"/>
          <p:nvPr/>
        </p:nvSpPr>
        <p:spPr>
          <a:xfrm>
            <a:off x="238699" y="868496"/>
            <a:ext cx="11411638" cy="224676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dirty="0">
                <a:solidFill>
                  <a:srgbClr val="FFFFFF"/>
                </a:solidFill>
                <a:latin typeface="Century Gothic"/>
                <a:cs typeface="Segoe UI"/>
              </a:rPr>
              <a:t>В  медицине, прежде всего в фармацевтике, особенно важна математика. Ведь нужно точно рассчитать, сколько нужно ввести лекарства человеку, чтобы оно помогло выздороветь.</a:t>
            </a:r>
            <a:r>
              <a:rPr lang="en-US" sz="2800" dirty="0">
                <a:latin typeface="Century Gothic"/>
                <a:cs typeface="Segoe UI"/>
              </a:rPr>
              <a:t>​</a:t>
            </a:r>
            <a:endParaRPr lang="en-US" sz="2800">
              <a:latin typeface="Century Gothic"/>
              <a:cs typeface="Segoe UI"/>
            </a:endParaRPr>
          </a:p>
          <a:p>
            <a:pPr algn="just"/>
            <a:r>
              <a:rPr lang="ru-RU" sz="2800" dirty="0">
                <a:latin typeface="Century Gothic"/>
                <a:cs typeface="Segoe UI"/>
              </a:rPr>
              <a:t>​</a:t>
            </a:r>
            <a:endParaRPr lang="ru-RU" sz="2800">
              <a:latin typeface="Century Gothic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6643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0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Окаймление</vt:lpstr>
      <vt:lpstr>Математика вокруг нас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вокруг нас</dc:title>
  <dc:creator/>
  <cp:lastModifiedBy/>
  <cp:revision>3</cp:revision>
  <dcterms:created xsi:type="dcterms:W3CDTF">2012-07-30T23:42:41Z</dcterms:created>
  <dcterms:modified xsi:type="dcterms:W3CDTF">2018-06-11T20:02:20Z</dcterms:modified>
</cp:coreProperties>
</file>