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CC"/>
    <a:srgbClr val="3ECB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030AC-FCEE-456D-8747-583BB964D223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4B671-2666-43BF-B18A-086D23B246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712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4B671-2666-43BF-B18A-086D23B246D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39999">
              <a:schemeClr val="accent5">
                <a:lumMod val="60000"/>
                <a:lumOff val="40000"/>
              </a:schemeClr>
            </a:gs>
            <a:gs pos="70000">
              <a:schemeClr val="accent1">
                <a:lumMod val="60000"/>
                <a:lumOff val="40000"/>
              </a:schemeClr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505F8-6F07-4818-AAB0-F6A72A99A0DE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945D3-B4D1-4E51-922C-8649E866B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Тема «Периметр и площадь прямоугольника»</a:t>
            </a:r>
            <a:endParaRPr lang="ru-RU" dirty="0">
              <a:ln>
                <a:solidFill>
                  <a:srgbClr val="6600CC"/>
                </a:solidFill>
              </a:ln>
              <a:solidFill>
                <a:srgbClr val="0000F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786322"/>
            <a:ext cx="7701026" cy="1852610"/>
          </a:xfrm>
        </p:spPr>
        <p:txBody>
          <a:bodyPr>
            <a:normAutofit/>
          </a:bodyPr>
          <a:lstStyle/>
          <a:p>
            <a:endParaRPr lang="ru-RU" dirty="0">
              <a:ln>
                <a:solidFill>
                  <a:srgbClr val="6600CC"/>
                </a:solidFill>
              </a:ln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714488"/>
            <a:ext cx="1500198" cy="3214710"/>
          </a:xfrm>
          <a:prstGeom prst="rect">
            <a:avLst/>
          </a:prstGeom>
          <a:solidFill>
            <a:srgbClr val="3ECBCE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884672">
            <a:off x="1071538" y="2357430"/>
            <a:ext cx="3071834" cy="2000264"/>
          </a:xfrm>
          <a:prstGeom prst="rect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643866" cy="76944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Игра « Да – нет»</a:t>
            </a:r>
            <a:endParaRPr lang="ru-RU" sz="4400" dirty="0">
              <a:ln>
                <a:solidFill>
                  <a:srgbClr val="6600CC"/>
                </a:solidFill>
              </a:ln>
              <a:solidFill>
                <a:srgbClr val="0000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53578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У прямоугольника только один угол прямой?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7950" y="1214422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нет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3214686"/>
            <a:ext cx="4429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Квадрат является прямоугольником?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388" y="3214686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да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4714884"/>
            <a:ext cx="4786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У любого прямоугольника все стороны равны?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7950" y="5000636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нет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У квадрата 4 стороны?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0826" y="214290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да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928670"/>
            <a:ext cx="53578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Квадрат  является прямоугольником?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00826" y="1071546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да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428868"/>
            <a:ext cx="50720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Противоположные стороны квадрата равны?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0826" y="2571744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да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500570"/>
            <a:ext cx="46434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У прямоугольника углов больше, чем у квадрата?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2264" y="4572008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нет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2151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У прямоугольника противоположные стороны равны?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29454" y="214290"/>
            <a:ext cx="2214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да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071678"/>
            <a:ext cx="55721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Любой четырёхугольник является прямоугольником?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29454" y="2285992"/>
            <a:ext cx="2214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нет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000504"/>
            <a:ext cx="5072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Квадрат является четырёхугольником?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9454" y="4286256"/>
            <a:ext cx="2214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да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357826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Любой прямоугольник является квадратом?</a:t>
            </a:r>
            <a:endParaRPr lang="ru-RU" sz="40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9454" y="5643578"/>
            <a:ext cx="2214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нет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0000FF"/>
                            </a:solidFill>
                          </a:ln>
                          <a:solidFill>
                            <a:srgbClr val="3ECBCE"/>
                          </a:solidFill>
                        </a:rPr>
                        <a:t>длина</a:t>
                      </a:r>
                      <a:endParaRPr lang="ru-RU" sz="4000" dirty="0">
                        <a:ln>
                          <a:solidFill>
                            <a:srgbClr val="0000FF"/>
                          </a:solidFill>
                        </a:ln>
                        <a:solidFill>
                          <a:srgbClr val="3ECBC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0000FF"/>
                            </a:solidFill>
                          </a:ln>
                          <a:solidFill>
                            <a:srgbClr val="3ECBCE"/>
                          </a:solidFill>
                        </a:rPr>
                        <a:t>ширина</a:t>
                      </a:r>
                      <a:endParaRPr lang="ru-RU" sz="4000" dirty="0">
                        <a:ln>
                          <a:solidFill>
                            <a:srgbClr val="0000FF"/>
                          </a:solidFill>
                        </a:ln>
                        <a:solidFill>
                          <a:srgbClr val="3ECBC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n>
                            <a:solidFill>
                              <a:srgbClr val="0000FF"/>
                            </a:solidFill>
                          </a:ln>
                          <a:solidFill>
                            <a:srgbClr val="3ECBCE"/>
                          </a:solidFill>
                        </a:rPr>
                        <a:t>периметр</a:t>
                      </a:r>
                      <a:endParaRPr lang="ru-RU" sz="3600" dirty="0">
                        <a:ln>
                          <a:solidFill>
                            <a:srgbClr val="0000FF"/>
                          </a:solidFill>
                        </a:ln>
                        <a:solidFill>
                          <a:srgbClr val="3ECBC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0000FF"/>
                            </a:solidFill>
                          </a:ln>
                          <a:solidFill>
                            <a:srgbClr val="3ECBCE"/>
                          </a:solidFill>
                        </a:rPr>
                        <a:t>площадь</a:t>
                      </a:r>
                      <a:endParaRPr lang="ru-RU" sz="4000" dirty="0">
                        <a:ln>
                          <a:solidFill>
                            <a:srgbClr val="0000FF"/>
                          </a:solidFill>
                        </a:ln>
                        <a:solidFill>
                          <a:srgbClr val="3ECBCE"/>
                        </a:solidFill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5см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2см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4см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3см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6дм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2дм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дм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дм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8мм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4мм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мм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мм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7см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3см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rgbClr val="6600CC"/>
                            </a:solidFill>
                          </a:ln>
                          <a:solidFill>
                            <a:srgbClr val="6600CC"/>
                          </a:solidFill>
                        </a:rPr>
                        <a:t>? см</a:t>
                      </a:r>
                      <a:endParaRPr lang="ru-RU" sz="4000" dirty="0">
                        <a:ln>
                          <a:solidFill>
                            <a:srgbClr val="6600CC"/>
                          </a:solidFill>
                        </a:ln>
                        <a:solidFill>
                          <a:srgbClr val="6600C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93885" y="5572140"/>
            <a:ext cx="1500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6600CC"/>
                  </a:solidFill>
                </a:ln>
                <a:solidFill>
                  <a:srgbClr val="6600CC"/>
                </a:solidFill>
              </a:rPr>
              <a:t>2</a:t>
            </a:r>
            <a:endParaRPr lang="ru-RU" sz="3200" dirty="0">
              <a:ln>
                <a:solidFill>
                  <a:srgbClr val="6600CC"/>
                </a:solidFill>
              </a:ln>
              <a:solidFill>
                <a:srgbClr val="66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93885" y="4429132"/>
            <a:ext cx="1500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6600CC"/>
                  </a:solidFill>
                </a:ln>
                <a:solidFill>
                  <a:srgbClr val="6600CC"/>
                </a:solidFill>
              </a:rPr>
              <a:t>2</a:t>
            </a:r>
            <a:endParaRPr lang="ru-RU" sz="3200" dirty="0">
              <a:ln>
                <a:solidFill>
                  <a:srgbClr val="6600CC"/>
                </a:solidFill>
              </a:ln>
              <a:solidFill>
                <a:srgbClr val="66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93885" y="3286124"/>
            <a:ext cx="1500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6600CC"/>
                  </a:solidFill>
                </a:ln>
                <a:solidFill>
                  <a:srgbClr val="6600CC"/>
                </a:solidFill>
              </a:rPr>
              <a:t>2</a:t>
            </a:r>
            <a:endParaRPr lang="ru-RU" sz="3200" dirty="0">
              <a:ln>
                <a:solidFill>
                  <a:srgbClr val="6600CC"/>
                </a:solidFill>
              </a:ln>
              <a:solidFill>
                <a:srgbClr val="66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93885" y="2143116"/>
            <a:ext cx="1500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6600CC"/>
                  </a:solidFill>
                </a:ln>
                <a:solidFill>
                  <a:srgbClr val="6600CC"/>
                </a:solidFill>
              </a:rPr>
              <a:t>2</a:t>
            </a:r>
            <a:endParaRPr lang="ru-RU" sz="3200" dirty="0">
              <a:ln>
                <a:solidFill>
                  <a:srgbClr val="6600CC"/>
                </a:solidFill>
              </a:ln>
              <a:solidFill>
                <a:srgbClr val="66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93885" y="1000108"/>
            <a:ext cx="150023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6600CC"/>
                  </a:solidFill>
                </a:ln>
                <a:solidFill>
                  <a:srgbClr val="6600CC"/>
                </a:solidFill>
              </a:rPr>
              <a:t>2</a:t>
            </a:r>
            <a:endParaRPr lang="ru-RU" sz="3200" dirty="0">
              <a:ln>
                <a:solidFill>
                  <a:srgbClr val="6600CC"/>
                </a:solidFill>
              </a:ln>
              <a:solidFill>
                <a:srgbClr val="66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3429000"/>
            <a:ext cx="17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16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58018" y="2285992"/>
            <a:ext cx="17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12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9190" y="2357430"/>
            <a:ext cx="17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14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6644" y="1142984"/>
            <a:ext cx="18573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10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9190" y="1142984"/>
            <a:ext cx="17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14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58018" y="5786454"/>
            <a:ext cx="17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21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29190" y="5715016"/>
            <a:ext cx="17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20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3768" y="4572008"/>
            <a:ext cx="17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32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57752" y="4572008"/>
            <a:ext cx="17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24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43768" y="3429000"/>
            <a:ext cx="17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00FF"/>
                  </a:solidFill>
                </a:ln>
                <a:solidFill>
                  <a:srgbClr val="3ECBCE"/>
                </a:solidFill>
              </a:rPr>
              <a:t>12</a:t>
            </a:r>
            <a:endParaRPr lang="ru-RU" sz="4000" dirty="0">
              <a:ln>
                <a:solidFill>
                  <a:srgbClr val="0000FF"/>
                </a:solidFill>
              </a:ln>
              <a:solidFill>
                <a:srgbClr val="3ECBC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0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Самостоятельная работа</a:t>
            </a:r>
            <a:endParaRPr lang="ru-RU" sz="40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500042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00FF"/>
                </a:solidFill>
              </a:rPr>
              <a:t>1вариант   ( лёгкий)</a:t>
            </a:r>
            <a:endParaRPr lang="ru-RU" sz="40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142984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Найти периметр и площадь прямоугольника, если длина его равна 7 см, а ширина 3 см.</a:t>
            </a:r>
            <a:endParaRPr lang="ru-RU" sz="32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071546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Р= ( 7+ 3)    2= 20 см</a:t>
            </a:r>
            <a:endParaRPr lang="en-US" sz="3200" dirty="0" smtClean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  <a:p>
            <a:r>
              <a:rPr lang="en-US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S</a:t>
            </a:r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= 7    3= 21 см</a:t>
            </a:r>
          </a:p>
          <a:p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550070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76200"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.</a:t>
            </a:r>
            <a:endParaRPr lang="ru-RU" dirty="0">
              <a:ln w="76200"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2" y="114298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76200"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.</a:t>
            </a:r>
            <a:endParaRPr lang="ru-RU" dirty="0">
              <a:ln w="76200"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164305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76200"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.</a:t>
            </a:r>
            <a:endParaRPr lang="ru-RU" dirty="0">
              <a:ln w="76200"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0298" y="150017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2</a:t>
            </a:r>
            <a:endParaRPr lang="ru-RU" sz="24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2071678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00FF"/>
                </a:solidFill>
              </a:rPr>
              <a:t>2 вариант ( средний)</a:t>
            </a:r>
            <a:endParaRPr lang="ru-RU" sz="40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643182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Одна сторона прямоугольника- 9 см. Это на 6 см больше другой стороны. Вычислить периметр и площадь прямоугольника.</a:t>
            </a:r>
            <a:endParaRPr lang="ru-RU" sz="32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282" y="2714620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1.) 9-6= 3 (см)- ширина прямоугольника.</a:t>
            </a:r>
          </a:p>
          <a:p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Р = (9 + 3 )   2 =24 см</a:t>
            </a:r>
          </a:p>
          <a:p>
            <a:r>
              <a:rPr lang="en-US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S=</a:t>
            </a:r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 9    3 = 27 см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00232" y="3286124"/>
            <a:ext cx="704856" cy="378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76200"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.</a:t>
            </a:r>
            <a:endParaRPr lang="ru-RU" dirty="0">
              <a:ln w="76200"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0100" y="3786190"/>
            <a:ext cx="633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76200"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.</a:t>
            </a:r>
            <a:endParaRPr lang="ru-RU" dirty="0">
              <a:ln w="76200"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488" y="357187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2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00232" y="4143380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00FF"/>
                </a:solidFill>
              </a:rPr>
              <a:t>3 вариант ( сложный)</a:t>
            </a:r>
            <a:endParaRPr lang="ru-RU" sz="3200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471488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6600CC"/>
                  </a:solidFill>
                </a:ln>
                <a:solidFill>
                  <a:srgbClr val="0000FF"/>
                </a:solidFill>
              </a:rPr>
              <a:t>Вычислить длину прямоугольника, если его периметр равен 18 дм, ширина- 2 дм. Вычислить площадь этого прямоугольника.</a:t>
            </a:r>
            <a:endParaRPr lang="ru-RU" sz="3200" dirty="0">
              <a:ln>
                <a:solidFill>
                  <a:srgbClr val="6600CC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4857760"/>
            <a:ext cx="9501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1.) 18 : 2 – 2 = 7 ( дм) – длина прямоугольника.</a:t>
            </a:r>
          </a:p>
          <a:p>
            <a:r>
              <a:rPr lang="en-US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S</a:t>
            </a:r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= 7   2 = 14 дм 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3174" y="521495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0000FF"/>
                </a:solidFill>
              </a:rPr>
              <a:t>2</a:t>
            </a:r>
            <a:endParaRPr lang="ru-RU" sz="2800" dirty="0">
              <a:ln>
                <a:solidFill>
                  <a:srgbClr val="C00000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7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19" grpId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2042085" y="428604"/>
            <a:ext cx="6530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Источники информации: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500174"/>
            <a:ext cx="78581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В.Н. </a:t>
            </a:r>
            <a:r>
              <a:rPr lang="ru-RU" dirty="0" err="1" smtClean="0"/>
              <a:t>Рудницкая</a:t>
            </a:r>
            <a:r>
              <a:rPr lang="ru-RU" dirty="0" smtClean="0"/>
              <a:t>, Т.В.Юдачёва. « Математика   2 часть, 2 класс», учебник для учащихся общеобразовательных учреждений. - Москва. Издательский центр «</a:t>
            </a:r>
            <a:r>
              <a:rPr lang="ru-RU" dirty="0" err="1" smtClean="0"/>
              <a:t>Вентана-Граф</a:t>
            </a:r>
            <a:r>
              <a:rPr lang="ru-RU" dirty="0" smtClean="0"/>
              <a:t>» 2013</a:t>
            </a:r>
          </a:p>
          <a:p>
            <a:pPr marL="342900" indent="-342900">
              <a:buAutoNum type="arabicPeriod"/>
            </a:pPr>
            <a:r>
              <a:rPr lang="ru-RU" dirty="0" smtClean="0"/>
              <a:t>В.Т. Голубь. «Математические диктанты». Практическое пособие для начальной школы. Воронеж 2013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335</Words>
  <Application>Microsoft Office PowerPoint</Application>
  <PresentationFormat>Экран (4:3)</PresentationFormat>
  <Paragraphs>89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Тема «Периметр и площадь прямоугольника»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Тема «Периметр и площадь прямоугольника»</dc:title>
  <dc:creator>Admin</dc:creator>
  <cp:lastModifiedBy>User</cp:lastModifiedBy>
  <cp:revision>24</cp:revision>
  <dcterms:created xsi:type="dcterms:W3CDTF">2011-04-26T17:17:23Z</dcterms:created>
  <dcterms:modified xsi:type="dcterms:W3CDTF">2016-02-07T10:44:09Z</dcterms:modified>
</cp:coreProperties>
</file>