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69" r:id="rId3"/>
    <p:sldId id="257" r:id="rId4"/>
    <p:sldId id="259" r:id="rId5"/>
    <p:sldId id="260" r:id="rId6"/>
    <p:sldId id="265" r:id="rId7"/>
    <p:sldId id="261" r:id="rId8"/>
    <p:sldId id="266" r:id="rId9"/>
    <p:sldId id="267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104" autoAdjust="0"/>
    <p:restoredTop sz="94679" autoAdjust="0"/>
  </p:normalViewPr>
  <p:slideViewPr>
    <p:cSldViewPr>
      <p:cViewPr varScale="1">
        <p:scale>
          <a:sx n="70" d="100"/>
          <a:sy n="70" d="100"/>
        </p:scale>
        <p:origin x="-140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D044F1-7212-45D5-BD2D-F7409D08363D}" type="datetimeFigureOut">
              <a:rPr lang="ru-RU" smtClean="0"/>
              <a:t>01.04.2018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0E56A3-2ECF-4731-B9A3-69DA5756A1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97852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D044F1-7212-45D5-BD2D-F7409D08363D}" type="datetimeFigureOut">
              <a:rPr lang="ru-RU" smtClean="0"/>
              <a:t>01.04.2018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0E56A3-2ECF-4731-B9A3-69DA5756A1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85286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D044F1-7212-45D5-BD2D-F7409D08363D}" type="datetimeFigureOut">
              <a:rPr lang="ru-RU" smtClean="0"/>
              <a:t>01.04.2018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0E56A3-2ECF-4731-B9A3-69DA5756A1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44539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D044F1-7212-45D5-BD2D-F7409D08363D}" type="datetimeFigureOut">
              <a:rPr lang="ru-RU" smtClean="0"/>
              <a:t>01.04.2018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0E56A3-2ECF-4731-B9A3-69DA5756A1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47846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D044F1-7212-45D5-BD2D-F7409D08363D}" type="datetimeFigureOut">
              <a:rPr lang="ru-RU" smtClean="0"/>
              <a:t>01.04.2018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0E56A3-2ECF-4731-B9A3-69DA5756A1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57882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D044F1-7212-45D5-BD2D-F7409D08363D}" type="datetimeFigureOut">
              <a:rPr lang="ru-RU" smtClean="0"/>
              <a:t>01.04.2018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0E56A3-2ECF-4731-B9A3-69DA5756A1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49616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D044F1-7212-45D5-BD2D-F7409D08363D}" type="datetimeFigureOut">
              <a:rPr lang="ru-RU" smtClean="0"/>
              <a:t>01.04.2018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0E56A3-2ECF-4731-B9A3-69DA5756A1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99032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D044F1-7212-45D5-BD2D-F7409D08363D}" type="datetimeFigureOut">
              <a:rPr lang="ru-RU" smtClean="0"/>
              <a:t>01.04.2018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0E56A3-2ECF-4731-B9A3-69DA5756A1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06097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D044F1-7212-45D5-BD2D-F7409D08363D}" type="datetimeFigureOut">
              <a:rPr lang="ru-RU" smtClean="0"/>
              <a:t>01.04.2018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0E56A3-2ECF-4731-B9A3-69DA5756A1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33340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D044F1-7212-45D5-BD2D-F7409D08363D}" type="datetimeFigureOut">
              <a:rPr lang="ru-RU" smtClean="0"/>
              <a:t>01.04.2018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0E56A3-2ECF-4731-B9A3-69DA5756A1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77612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D044F1-7212-45D5-BD2D-F7409D08363D}" type="datetimeFigureOut">
              <a:rPr lang="ru-RU" smtClean="0"/>
              <a:t>01.04.2018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0E56A3-2ECF-4731-B9A3-69DA5756A1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69594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D044F1-7212-45D5-BD2D-F7409D08363D}" type="datetimeFigureOut">
              <a:rPr lang="ru-RU" smtClean="0"/>
              <a:t>01.04.2018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0E56A3-2ECF-4731-B9A3-69DA5756A1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75683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microsoft.com/office/2007/relationships/hdphoto" Target="../media/hdphoto1.wdp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7" Type="http://schemas.openxmlformats.org/officeDocument/2006/relationships/image" Target="../media/image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4"/>
          <p:cNvPicPr>
            <a:picLocks noChangeAspect="1" noChangeArrowheads="1"/>
          </p:cNvPicPr>
          <p:nvPr/>
        </p:nvPicPr>
        <p:blipFill rotWithShape="1">
          <a:blip r:embed="rId2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16" t="4444" r="2975" b="4847"/>
          <a:stretch/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1772816"/>
            <a:ext cx="7772400" cy="2406129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Arial Narrow" pitchFamily="34" charset="0"/>
                <a:cs typeface="Times New Roman" pitchFamily="18" charset="0"/>
              </a:rPr>
              <a:t>Сказка </a:t>
            </a:r>
            <a:r>
              <a:rPr lang="ru-RU" b="1" dirty="0">
                <a:solidFill>
                  <a:srgbClr val="002060"/>
                </a:solidFill>
                <a:latin typeface="Arial Narrow" pitchFamily="34" charset="0"/>
                <a:cs typeface="Times New Roman" pitchFamily="18" charset="0"/>
              </a:rPr>
              <a:t>по технологии </a:t>
            </a:r>
            <a:r>
              <a:rPr lang="ru-RU" b="1" dirty="0" smtClean="0">
                <a:solidFill>
                  <a:srgbClr val="002060"/>
                </a:solidFill>
                <a:latin typeface="Arial Narrow" pitchFamily="34" charset="0"/>
                <a:cs typeface="Times New Roman" pitchFamily="18" charset="0"/>
              </a:rPr>
              <a:t>ТРИЗ</a:t>
            </a:r>
            <a:br>
              <a:rPr lang="ru-RU" b="1" dirty="0" smtClean="0">
                <a:solidFill>
                  <a:srgbClr val="002060"/>
                </a:solidFill>
                <a:latin typeface="Arial Narrow" pitchFamily="34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002060"/>
                </a:solidFill>
                <a:latin typeface="Arial Narrow" pitchFamily="34" charset="0"/>
                <a:cs typeface="Times New Roman" pitchFamily="18" charset="0"/>
              </a:rPr>
              <a:t> </a:t>
            </a:r>
            <a:r>
              <a:rPr lang="ru-RU" b="1" dirty="0">
                <a:solidFill>
                  <a:srgbClr val="002060"/>
                </a:solidFill>
                <a:latin typeface="Arial Narrow" pitchFamily="34" charset="0"/>
                <a:cs typeface="Times New Roman" pitchFamily="18" charset="0"/>
              </a:rPr>
              <a:t>как средство развития </a:t>
            </a:r>
            <a:r>
              <a:rPr lang="ru-RU" b="1" dirty="0" smtClean="0">
                <a:solidFill>
                  <a:srgbClr val="002060"/>
                </a:solidFill>
                <a:latin typeface="Arial Narrow" pitchFamily="34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rgbClr val="002060"/>
                </a:solidFill>
                <a:latin typeface="Arial Narrow" pitchFamily="34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002060"/>
                </a:solidFill>
                <a:latin typeface="Arial Narrow" pitchFamily="34" charset="0"/>
                <a:cs typeface="Times New Roman" pitchFamily="18" charset="0"/>
              </a:rPr>
              <a:t>речевого </a:t>
            </a:r>
            <a:r>
              <a:rPr lang="ru-RU" b="1" dirty="0">
                <a:solidFill>
                  <a:srgbClr val="002060"/>
                </a:solidFill>
                <a:latin typeface="Arial Narrow" pitchFamily="34" charset="0"/>
                <a:cs typeface="Times New Roman" pitchFamily="18" charset="0"/>
              </a:rPr>
              <a:t>творчества детей дошкольного </a:t>
            </a:r>
            <a:r>
              <a:rPr lang="ru-RU" b="1" dirty="0" smtClean="0">
                <a:solidFill>
                  <a:srgbClr val="002060"/>
                </a:solidFill>
                <a:latin typeface="Arial Narrow" pitchFamily="34" charset="0"/>
                <a:cs typeface="Times New Roman" pitchFamily="18" charset="0"/>
              </a:rPr>
              <a:t>возраста с нарушениями речи</a:t>
            </a:r>
            <a:endParaRPr lang="ru-RU" b="1" dirty="0">
              <a:solidFill>
                <a:srgbClr val="002060"/>
              </a:solidFill>
              <a:latin typeface="Arial Narrow" pitchFamily="34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62307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4"/>
          <p:cNvPicPr>
            <a:picLocks noChangeAspect="1" noChangeArrowheads="1"/>
          </p:cNvPicPr>
          <p:nvPr/>
        </p:nvPicPr>
        <p:blipFill rotWithShape="1">
          <a:blip r:embed="rId2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16" t="4444" r="2975" b="4847"/>
          <a:stretch/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1043087"/>
            <a:ext cx="7772400" cy="2406129"/>
          </a:xfrm>
        </p:spPr>
        <p:txBody>
          <a:bodyPr>
            <a:normAutofit/>
          </a:bodyPr>
          <a:lstStyle/>
          <a:p>
            <a:pPr algn="r"/>
            <a:r>
              <a:rPr lang="ru-RU" sz="3200" i="1" dirty="0">
                <a:solidFill>
                  <a:srgbClr val="002060"/>
                </a:solidFill>
                <a:latin typeface="Arial Narrow" pitchFamily="34" charset="0"/>
                <a:cs typeface="Times New Roman" pitchFamily="18" charset="0"/>
              </a:rPr>
              <a:t>" Дети должны жить в мире красоты, игры, сказки, музыки, рисунка, </a:t>
            </a:r>
            <a:r>
              <a:rPr lang="ru-RU" sz="3200" i="1" dirty="0" smtClean="0">
                <a:solidFill>
                  <a:srgbClr val="002060"/>
                </a:solidFill>
                <a:latin typeface="Arial Narrow" pitchFamily="34" charset="0"/>
                <a:cs typeface="Times New Roman" pitchFamily="18" charset="0"/>
              </a:rPr>
              <a:t/>
            </a:r>
            <a:br>
              <a:rPr lang="ru-RU" sz="3200" i="1" dirty="0" smtClean="0">
                <a:solidFill>
                  <a:srgbClr val="002060"/>
                </a:solidFill>
                <a:latin typeface="Arial Narrow" pitchFamily="34" charset="0"/>
                <a:cs typeface="Times New Roman" pitchFamily="18" charset="0"/>
              </a:rPr>
            </a:br>
            <a:r>
              <a:rPr lang="ru-RU" sz="3200" i="1" dirty="0" smtClean="0">
                <a:solidFill>
                  <a:srgbClr val="002060"/>
                </a:solidFill>
                <a:latin typeface="Arial Narrow" pitchFamily="34" charset="0"/>
                <a:cs typeface="Times New Roman" pitchFamily="18" charset="0"/>
              </a:rPr>
              <a:t>фантазии, творчества</a:t>
            </a:r>
            <a:r>
              <a:rPr lang="ru-RU" sz="3200" i="1" dirty="0">
                <a:solidFill>
                  <a:srgbClr val="002060"/>
                </a:solidFill>
                <a:latin typeface="Arial Narrow" pitchFamily="34" charset="0"/>
                <a:cs typeface="Times New Roman" pitchFamily="18" charset="0"/>
              </a:rPr>
              <a:t>" </a:t>
            </a:r>
            <a:br>
              <a:rPr lang="ru-RU" sz="3200" i="1" dirty="0">
                <a:solidFill>
                  <a:srgbClr val="002060"/>
                </a:solidFill>
                <a:latin typeface="Arial Narrow" pitchFamily="34" charset="0"/>
                <a:cs typeface="Times New Roman" pitchFamily="18" charset="0"/>
              </a:rPr>
            </a:br>
            <a:r>
              <a:rPr lang="ru-RU" sz="3200" i="1" dirty="0">
                <a:solidFill>
                  <a:srgbClr val="002060"/>
                </a:solidFill>
                <a:latin typeface="Arial Narrow" pitchFamily="34" charset="0"/>
                <a:cs typeface="Times New Roman" pitchFamily="18" charset="0"/>
              </a:rPr>
              <a:t>В. А. Сухомлинский</a:t>
            </a:r>
          </a:p>
        </p:txBody>
      </p:sp>
    </p:spTree>
    <p:extLst>
      <p:ext uri="{BB962C8B-B14F-4D97-AF65-F5344CB8AC3E}">
        <p14:creationId xmlns:p14="http://schemas.microsoft.com/office/powerpoint/2010/main" val="4051772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4"/>
          <p:cNvPicPr>
            <a:picLocks noChangeAspect="1" noChangeArrowheads="1"/>
          </p:cNvPicPr>
          <p:nvPr/>
        </p:nvPicPr>
        <p:blipFill rotWithShape="1">
          <a:blip r:embed="rId2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16" t="4444" r="2975" b="4847"/>
          <a:stretch/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72564" y="2924944"/>
            <a:ext cx="8109216" cy="3168352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endParaRPr lang="ru-RU" sz="4800" i="1" dirty="0" smtClean="0">
              <a:latin typeface="Arial Narrow" pitchFamily="34" charset="0"/>
            </a:endParaRPr>
          </a:p>
          <a:p>
            <a:pPr marL="0" indent="0">
              <a:lnSpc>
                <a:spcPct val="120000"/>
              </a:lnSpc>
              <a:buNone/>
            </a:pPr>
            <a:r>
              <a:rPr lang="ru-RU" sz="4500" dirty="0" smtClean="0">
                <a:latin typeface="Arial Narrow" pitchFamily="34" charset="0"/>
                <a:cs typeface="Times New Roman" pitchFamily="18" charset="0"/>
              </a:rPr>
              <a:t> </a:t>
            </a:r>
            <a:r>
              <a:rPr lang="ru-RU" sz="3600" dirty="0">
                <a:solidFill>
                  <a:srgbClr val="002060"/>
                </a:solidFill>
                <a:latin typeface="Arial Narrow" pitchFamily="34" charset="0"/>
                <a:cs typeface="Times New Roman" pitchFamily="18" charset="0"/>
              </a:rPr>
              <a:t>О</a:t>
            </a:r>
            <a:r>
              <a:rPr lang="ru-RU" sz="3600" dirty="0" smtClean="0">
                <a:solidFill>
                  <a:srgbClr val="002060"/>
                </a:solidFill>
                <a:latin typeface="Arial Narrow" pitchFamily="34" charset="0"/>
                <a:cs typeface="Times New Roman" pitchFamily="18" charset="0"/>
              </a:rPr>
              <a:t>дна из самых  известных и популярных инновационных технологий,      развивающая фантазию и речевое творчество.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ru-RU" sz="3600" dirty="0" smtClean="0">
                <a:solidFill>
                  <a:srgbClr val="002060"/>
                </a:solidFill>
                <a:latin typeface="Arial Narrow" pitchFamily="34" charset="0"/>
                <a:cs typeface="Times New Roman" pitchFamily="18" charset="0"/>
              </a:rPr>
              <a:t> Создана  Российским ученым Генрихом </a:t>
            </a:r>
            <a:r>
              <a:rPr lang="ru-RU" sz="3600" dirty="0" err="1" smtClean="0">
                <a:solidFill>
                  <a:srgbClr val="002060"/>
                </a:solidFill>
                <a:latin typeface="Arial Narrow" pitchFamily="34" charset="0"/>
                <a:cs typeface="Times New Roman" pitchFamily="18" charset="0"/>
              </a:rPr>
              <a:t>Альтшуллером</a:t>
            </a:r>
            <a:r>
              <a:rPr lang="ru-RU" sz="3600" dirty="0">
                <a:solidFill>
                  <a:srgbClr val="002060"/>
                </a:solidFill>
                <a:latin typeface="Arial Narrow" pitchFamily="34" charset="0"/>
                <a:cs typeface="Times New Roman" pitchFamily="18" charset="0"/>
              </a:rPr>
              <a:t>.</a:t>
            </a:r>
            <a:r>
              <a:rPr lang="ru-RU" sz="3600" dirty="0" smtClean="0">
                <a:solidFill>
                  <a:srgbClr val="002060"/>
                </a:solidFill>
                <a:latin typeface="Arial Narrow" pitchFamily="34" charset="0"/>
                <a:cs typeface="Times New Roman" pitchFamily="18" charset="0"/>
              </a:rPr>
              <a:t> </a:t>
            </a:r>
            <a:endParaRPr lang="ru-RU" dirty="0" smtClean="0">
              <a:solidFill>
                <a:srgbClr val="002060"/>
              </a:solidFill>
            </a:endParaRP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224" y="839874"/>
            <a:ext cx="2016224" cy="30243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683568" y="824315"/>
            <a:ext cx="633670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>
                <a:solidFill>
                  <a:srgbClr val="002060"/>
                </a:solidFill>
                <a:latin typeface="Arial Narrow" pitchFamily="34" charset="0"/>
                <a:cs typeface="Times New Roman" pitchFamily="18" charset="0"/>
              </a:rPr>
              <a:t>Технология </a:t>
            </a:r>
            <a:r>
              <a:rPr lang="ru-RU" sz="3600" b="1" dirty="0" smtClean="0">
                <a:solidFill>
                  <a:srgbClr val="002060"/>
                </a:solidFill>
                <a:latin typeface="Arial Narrow" pitchFamily="34" charset="0"/>
                <a:cs typeface="Times New Roman" pitchFamily="18" charset="0"/>
              </a:rPr>
              <a:t>ТРИЗ</a:t>
            </a:r>
          </a:p>
          <a:p>
            <a:pPr algn="ctr"/>
            <a:r>
              <a:rPr lang="ru-RU" sz="3600" dirty="0" smtClean="0">
                <a:solidFill>
                  <a:srgbClr val="002060"/>
                </a:solidFill>
                <a:latin typeface="Arial Narrow" pitchFamily="34" charset="0"/>
                <a:cs typeface="Times New Roman" pitchFamily="18" charset="0"/>
              </a:rPr>
              <a:t>(теория решения </a:t>
            </a:r>
          </a:p>
          <a:p>
            <a:pPr algn="ctr"/>
            <a:r>
              <a:rPr lang="ru-RU" sz="3600" dirty="0" smtClean="0">
                <a:solidFill>
                  <a:srgbClr val="002060"/>
                </a:solidFill>
                <a:latin typeface="Arial Narrow" pitchFamily="34" charset="0"/>
                <a:cs typeface="Times New Roman" pitchFamily="18" charset="0"/>
              </a:rPr>
              <a:t>изобретательских задач</a:t>
            </a:r>
            <a:r>
              <a:rPr lang="ru-RU" sz="3600" dirty="0">
                <a:solidFill>
                  <a:srgbClr val="002060"/>
                </a:solidFill>
                <a:latin typeface="Arial Narrow" pitchFamily="34" charset="0"/>
                <a:cs typeface="Times New Roman" pitchFamily="18" charset="0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069429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4"/>
          <p:cNvPicPr>
            <a:picLocks noChangeAspect="1" noChangeArrowheads="1"/>
          </p:cNvPicPr>
          <p:nvPr/>
        </p:nvPicPr>
        <p:blipFill rotWithShape="1">
          <a:blip r:embed="rId2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16" t="4444" r="2975" b="4847"/>
          <a:stretch/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  <a:latin typeface="Arial Narrow" pitchFamily="34" charset="0"/>
                <a:cs typeface="Times New Roman" pitchFamily="18" charset="0"/>
              </a:rPr>
              <a:t>Сочинение сказки по технологии ТРИЗ</a:t>
            </a:r>
            <a:endParaRPr lang="ru-RU" sz="3600" b="1" dirty="0">
              <a:solidFill>
                <a:srgbClr val="002060"/>
              </a:solidFill>
              <a:latin typeface="Arial Narrow" pitchFamily="34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412776"/>
            <a:ext cx="4243935" cy="331236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800" u="sng" dirty="0" smtClean="0">
                <a:solidFill>
                  <a:srgbClr val="002060"/>
                </a:solidFill>
                <a:latin typeface="Arial Narrow" pitchFamily="34" charset="0"/>
                <a:cs typeface="Times New Roman" pitchFamily="18" charset="0"/>
              </a:rPr>
              <a:t>1 этап – копилка</a:t>
            </a:r>
          </a:p>
          <a:p>
            <a:r>
              <a:rPr lang="ru-RU" sz="2800" dirty="0" smtClean="0">
                <a:solidFill>
                  <a:srgbClr val="002060"/>
                </a:solidFill>
                <a:latin typeface="Arial Narrow" pitchFamily="34" charset="0"/>
                <a:cs typeface="Times New Roman" pitchFamily="18" charset="0"/>
              </a:rPr>
              <a:t>Сказочный зачин</a:t>
            </a:r>
          </a:p>
          <a:p>
            <a:r>
              <a:rPr lang="ru-RU" sz="2800" dirty="0" smtClean="0">
                <a:solidFill>
                  <a:srgbClr val="002060"/>
                </a:solidFill>
                <a:latin typeface="Arial Narrow" pitchFamily="34" charset="0"/>
                <a:cs typeface="Times New Roman" pitchFamily="18" charset="0"/>
              </a:rPr>
              <a:t>Черты сказочных героев</a:t>
            </a:r>
          </a:p>
          <a:p>
            <a:r>
              <a:rPr lang="ru-RU" sz="2800" dirty="0" smtClean="0">
                <a:solidFill>
                  <a:srgbClr val="002060"/>
                </a:solidFill>
                <a:latin typeface="Arial Narrow" pitchFamily="34" charset="0"/>
                <a:cs typeface="Times New Roman" pitchFamily="18" charset="0"/>
              </a:rPr>
              <a:t>Пословицы и поговорки</a:t>
            </a:r>
          </a:p>
          <a:p>
            <a:r>
              <a:rPr lang="ru-RU" sz="2800" dirty="0" smtClean="0">
                <a:solidFill>
                  <a:srgbClr val="002060"/>
                </a:solidFill>
                <a:latin typeface="Arial Narrow" pitchFamily="34" charset="0"/>
                <a:cs typeface="Times New Roman" pitchFamily="18" charset="0"/>
              </a:rPr>
              <a:t>Предметы с новыми свойствами и качествами</a:t>
            </a:r>
          </a:p>
          <a:p>
            <a:endParaRPr lang="ru-RU" sz="2400" dirty="0"/>
          </a:p>
        </p:txBody>
      </p:sp>
      <p:pic>
        <p:nvPicPr>
          <p:cNvPr id="4100" name="Picture 4" descr="https://img0.liveinternet.ru/images/attach/c/3/122/87/122087388__8fd51_9db5b7af_orig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3301949"/>
            <a:ext cx="2511293" cy="29955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http://www.graycell.ru/picture/big/leopold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9011" y="1069278"/>
            <a:ext cx="2634283" cy="26342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93659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4"/>
          <p:cNvPicPr>
            <a:picLocks noChangeAspect="1" noChangeArrowheads="1"/>
          </p:cNvPicPr>
          <p:nvPr/>
        </p:nvPicPr>
        <p:blipFill rotWithShape="1">
          <a:blip r:embed="rId2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16" t="4444" r="2975" b="4847"/>
          <a:stretch/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u="sng" dirty="0" smtClean="0">
                <a:solidFill>
                  <a:srgbClr val="002060"/>
                </a:solidFill>
                <a:latin typeface="Arial Narrow" pitchFamily="34" charset="0"/>
                <a:cs typeface="Times New Roman" pitchFamily="18" charset="0"/>
              </a:rPr>
              <a:t>2 этап</a:t>
            </a:r>
            <a:endParaRPr lang="ru-RU" sz="3600" u="sng" dirty="0">
              <a:solidFill>
                <a:srgbClr val="002060"/>
              </a:solidFill>
              <a:latin typeface="Arial Narrow" pitchFamily="34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484784"/>
            <a:ext cx="4310533" cy="1008112"/>
          </a:xfrm>
        </p:spPr>
        <p:txBody>
          <a:bodyPr>
            <a:normAutofit lnSpcReduction="10000"/>
          </a:bodyPr>
          <a:lstStyle/>
          <a:p>
            <a:r>
              <a:rPr lang="ru-RU" sz="2800" dirty="0" smtClean="0">
                <a:solidFill>
                  <a:srgbClr val="002060"/>
                </a:solidFill>
                <a:latin typeface="Arial Narrow" pitchFamily="34" charset="0"/>
                <a:cs typeface="Times New Roman" pitchFamily="18" charset="0"/>
              </a:rPr>
              <a:t>Решение сказочных задач</a:t>
            </a:r>
          </a:p>
          <a:p>
            <a:r>
              <a:rPr lang="ru-RU" sz="2800" dirty="0" smtClean="0">
                <a:solidFill>
                  <a:srgbClr val="002060"/>
                </a:solidFill>
                <a:latin typeface="Arial Narrow" pitchFamily="34" charset="0"/>
                <a:cs typeface="Times New Roman" pitchFamily="18" charset="0"/>
              </a:rPr>
              <a:t>Графическая аналогия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2" name="Picture 4" descr="Использование графической аналогии при рассказывании сказок"/>
          <p:cNvPicPr>
            <a:picLocks noChangeAspect="1" noChangeArrowheads="1"/>
          </p:cNvPicPr>
          <p:nvPr/>
        </p:nvPicPr>
        <p:blipFill rotWithShape="1">
          <a:blip r:embed="rId3">
            <a:clrChange>
              <a:clrFrom>
                <a:srgbClr val="FCFCFC"/>
              </a:clrFrom>
              <a:clrTo>
                <a:srgbClr val="FCFCFC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5592" t="9610" r="10796" b="61148"/>
          <a:stretch/>
        </p:blipFill>
        <p:spPr bwMode="auto">
          <a:xfrm>
            <a:off x="5034432" y="3508489"/>
            <a:ext cx="3600651" cy="2698612"/>
          </a:xfrm>
          <a:prstGeom prst="rect">
            <a:avLst/>
          </a:prstGeom>
          <a:noFill/>
          <a:ln w="19050">
            <a:solidFill>
              <a:srgbClr val="00B05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Использование графической аналогии при рассказывании сказок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3633" t="50000" r="39265" b="32572"/>
          <a:stretch/>
        </p:blipFill>
        <p:spPr bwMode="auto">
          <a:xfrm>
            <a:off x="5581932" y="1484784"/>
            <a:ext cx="3053151" cy="1552291"/>
          </a:xfrm>
          <a:prstGeom prst="rect">
            <a:avLst/>
          </a:prstGeom>
          <a:noFill/>
          <a:ln w="19050">
            <a:solidFill>
              <a:srgbClr val="00B05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4" descr="https://cs3.livemaster.ru/zhurnalfoto/e/b/b/130527161103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2924944"/>
            <a:ext cx="2592288" cy="35372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22434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4"/>
          <p:cNvPicPr>
            <a:picLocks noChangeAspect="1" noChangeArrowheads="1"/>
          </p:cNvPicPr>
          <p:nvPr/>
        </p:nvPicPr>
        <p:blipFill rotWithShape="1">
          <a:blip r:embed="rId2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16" t="4444" r="2975" b="4847"/>
          <a:stretch/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683568" y="1714384"/>
            <a:ext cx="763284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rgbClr val="002060"/>
                </a:solidFill>
                <a:latin typeface="Arial Narrow" pitchFamily="34" charset="0"/>
                <a:cs typeface="Times New Roman" pitchFamily="18" charset="0"/>
              </a:rPr>
              <a:t>Создание сказки</a:t>
            </a:r>
            <a:endParaRPr lang="ru-RU" sz="2800" b="1" dirty="0">
              <a:solidFill>
                <a:srgbClr val="002060"/>
              </a:solidFill>
              <a:latin typeface="Arial Narrow" pitchFamily="34" charset="0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u="sng" dirty="0" smtClean="0">
                <a:solidFill>
                  <a:srgbClr val="002060"/>
                </a:solidFill>
                <a:latin typeface="Arial Narrow" pitchFamily="34" charset="0"/>
                <a:cs typeface="Times New Roman" pitchFamily="18" charset="0"/>
              </a:rPr>
              <a:t>3 этап</a:t>
            </a:r>
            <a:endParaRPr lang="ru-RU" sz="3600" u="sng" dirty="0">
              <a:solidFill>
                <a:srgbClr val="002060"/>
              </a:solidFill>
              <a:latin typeface="Arial Narrow" pitchFamily="34" charset="0"/>
              <a:cs typeface="Times New Roman" pitchFamily="18" charset="0"/>
            </a:endParaRPr>
          </a:p>
        </p:txBody>
      </p:sp>
      <p:pic>
        <p:nvPicPr>
          <p:cNvPr id="3074" name="Picture 2" descr="http://lavrenteva.ucoz.ru/04019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2662028"/>
            <a:ext cx="3976090" cy="36913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82616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4"/>
          <p:cNvPicPr>
            <a:picLocks noChangeAspect="1" noChangeArrowheads="1"/>
          </p:cNvPicPr>
          <p:nvPr/>
        </p:nvPicPr>
        <p:blipFill rotWithShape="1">
          <a:blip r:embed="rId2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16" t="4444" r="2975" b="4847"/>
          <a:stretch/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899592" y="3140968"/>
            <a:ext cx="2880320" cy="28803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2" name="Picture 2" descr="http://clipart-library.com/images/ki8kAa6kT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5342632" y="2636912"/>
            <a:ext cx="3549848" cy="35498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791581" y="640103"/>
            <a:ext cx="7560840" cy="1636769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3600" dirty="0">
                <a:solidFill>
                  <a:srgbClr val="002060"/>
                </a:solidFill>
                <a:latin typeface="Arial Narrow" pitchFamily="34" charset="0"/>
              </a:rPr>
              <a:t>Метод каталога </a:t>
            </a:r>
            <a:endParaRPr lang="ru-RU" sz="3600" dirty="0" smtClean="0">
              <a:solidFill>
                <a:srgbClr val="002060"/>
              </a:solidFill>
              <a:latin typeface="Arial Narrow" pitchFamily="34" charset="0"/>
            </a:endParaRPr>
          </a:p>
          <a:p>
            <a:pPr marL="0" indent="0" algn="ctr">
              <a:buNone/>
            </a:pPr>
            <a:r>
              <a:rPr lang="ru-RU" sz="2800" dirty="0" smtClean="0">
                <a:solidFill>
                  <a:srgbClr val="002060"/>
                </a:solidFill>
                <a:latin typeface="Arial Narrow" pitchFamily="34" charset="0"/>
              </a:rPr>
              <a:t>разработан </a:t>
            </a:r>
            <a:r>
              <a:rPr lang="ru-RU" sz="2800" dirty="0">
                <a:solidFill>
                  <a:srgbClr val="002060"/>
                </a:solidFill>
                <a:latin typeface="Arial Narrow" pitchFamily="34" charset="0"/>
              </a:rPr>
              <a:t>профессором  Берлинского </a:t>
            </a:r>
            <a:r>
              <a:rPr lang="ru-RU" sz="2800" dirty="0" smtClean="0">
                <a:solidFill>
                  <a:srgbClr val="002060"/>
                </a:solidFill>
                <a:latin typeface="Arial Narrow" pitchFamily="34" charset="0"/>
              </a:rPr>
              <a:t> университета </a:t>
            </a:r>
          </a:p>
          <a:p>
            <a:pPr marL="0" indent="0" algn="ctr">
              <a:buNone/>
            </a:pPr>
            <a:r>
              <a:rPr lang="ru-RU" sz="2800" dirty="0" err="1" smtClean="0">
                <a:solidFill>
                  <a:srgbClr val="002060"/>
                </a:solidFill>
                <a:latin typeface="Arial Narrow" pitchFamily="34" charset="0"/>
              </a:rPr>
              <a:t>Э.Кунце</a:t>
            </a:r>
            <a:r>
              <a:rPr lang="ru-RU" sz="2800" dirty="0" smtClean="0">
                <a:solidFill>
                  <a:srgbClr val="002060"/>
                </a:solidFill>
                <a:latin typeface="Arial Narrow" pitchFamily="34" charset="0"/>
              </a:rPr>
              <a:t> </a:t>
            </a:r>
            <a:r>
              <a:rPr lang="ru-RU" sz="2800" dirty="0">
                <a:solidFill>
                  <a:srgbClr val="002060"/>
                </a:solidFill>
                <a:latin typeface="Arial Narrow" pitchFamily="34" charset="0"/>
              </a:rPr>
              <a:t>в 1932  </a:t>
            </a:r>
            <a:r>
              <a:rPr lang="ru-RU" sz="2800" dirty="0" smtClean="0">
                <a:solidFill>
                  <a:srgbClr val="002060"/>
                </a:solidFill>
                <a:latin typeface="Arial Narrow" pitchFamily="34" charset="0"/>
              </a:rPr>
              <a:t>году</a:t>
            </a:r>
            <a:endParaRPr lang="ru-RU" sz="2800" dirty="0">
              <a:solidFill>
                <a:srgbClr val="002060"/>
              </a:solidFill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28591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Picture 4"/>
          <p:cNvPicPr>
            <a:picLocks noChangeAspect="1" noChangeArrowheads="1"/>
          </p:cNvPicPr>
          <p:nvPr/>
        </p:nvPicPr>
        <p:blipFill rotWithShape="1">
          <a:blip r:embed="rId2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16" t="4444" r="2975" b="4847"/>
          <a:stretch/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41844479"/>
              </p:ext>
            </p:extLst>
          </p:nvPr>
        </p:nvGraphicFramePr>
        <p:xfrm>
          <a:off x="1547664" y="620688"/>
          <a:ext cx="6120680" cy="5696376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6120680"/>
              </a:tblGrid>
              <a:tr h="712047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712047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712047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712047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712047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712047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712047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712047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4" name="Равнобедренный треугольник 3"/>
          <p:cNvSpPr/>
          <p:nvPr/>
        </p:nvSpPr>
        <p:spPr>
          <a:xfrm>
            <a:off x="4454987" y="927158"/>
            <a:ext cx="486054" cy="309563"/>
          </a:xfrm>
          <a:prstGeom prst="triangle">
            <a:avLst/>
          </a:prstGeom>
          <a:ln>
            <a:solidFill>
              <a:srgbClr val="00B0F0"/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3" name="Овал 2"/>
          <p:cNvSpPr/>
          <p:nvPr/>
        </p:nvSpPr>
        <p:spPr>
          <a:xfrm>
            <a:off x="4572000" y="674694"/>
            <a:ext cx="252028" cy="252028"/>
          </a:xfrm>
          <a:prstGeom prst="ellips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5" name="Плюс 4"/>
          <p:cNvSpPr/>
          <p:nvPr/>
        </p:nvSpPr>
        <p:spPr>
          <a:xfrm>
            <a:off x="3223320" y="1340768"/>
            <a:ext cx="762000" cy="685800"/>
          </a:xfrm>
          <a:prstGeom prst="mathPlus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5364088" y="1589648"/>
            <a:ext cx="540060" cy="180020"/>
          </a:xfrm>
          <a:prstGeom prst="rect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трелка вправо 6"/>
          <p:cNvSpPr/>
          <p:nvPr/>
        </p:nvSpPr>
        <p:spPr>
          <a:xfrm>
            <a:off x="2555776" y="2564904"/>
            <a:ext cx="4248472" cy="144016"/>
          </a:xfrm>
          <a:prstGeom prst="rightArrow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люс 7"/>
          <p:cNvSpPr/>
          <p:nvPr/>
        </p:nvSpPr>
        <p:spPr>
          <a:xfrm>
            <a:off x="3974500" y="2155604"/>
            <a:ext cx="476200" cy="409300"/>
          </a:xfrm>
          <a:prstGeom prst="mathPlus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 flipV="1">
            <a:off x="4904420" y="2346589"/>
            <a:ext cx="387660" cy="69719"/>
          </a:xfrm>
          <a:prstGeom prst="rect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4572000" y="2852936"/>
            <a:ext cx="252028" cy="252028"/>
          </a:xfrm>
          <a:prstGeom prst="ellips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11" name="Равнобедренный треугольник 10"/>
          <p:cNvSpPr/>
          <p:nvPr/>
        </p:nvSpPr>
        <p:spPr>
          <a:xfrm>
            <a:off x="4454987" y="3104964"/>
            <a:ext cx="486054" cy="309563"/>
          </a:xfrm>
          <a:prstGeom prst="triangl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 dirty="0"/>
          </a:p>
        </p:txBody>
      </p:sp>
      <p:sp>
        <p:nvSpPr>
          <p:cNvPr id="13" name="Овал 12"/>
          <p:cNvSpPr/>
          <p:nvPr/>
        </p:nvSpPr>
        <p:spPr>
          <a:xfrm>
            <a:off x="4572000" y="3573016"/>
            <a:ext cx="252028" cy="252028"/>
          </a:xfrm>
          <a:prstGeom prst="ellipse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15" name="Равнобедренный треугольник 14"/>
          <p:cNvSpPr/>
          <p:nvPr/>
        </p:nvSpPr>
        <p:spPr>
          <a:xfrm>
            <a:off x="4454987" y="3825044"/>
            <a:ext cx="486054" cy="309563"/>
          </a:xfrm>
          <a:prstGeom prst="triangl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 dirty="0"/>
          </a:p>
        </p:txBody>
      </p:sp>
      <p:sp>
        <p:nvSpPr>
          <p:cNvPr id="16" name="Стрелка вправо 15"/>
          <p:cNvSpPr/>
          <p:nvPr/>
        </p:nvSpPr>
        <p:spPr>
          <a:xfrm>
            <a:off x="2510275" y="4653136"/>
            <a:ext cx="4248472" cy="144016"/>
          </a:xfrm>
          <a:prstGeom prst="rightArrow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люс 16"/>
          <p:cNvSpPr/>
          <p:nvPr/>
        </p:nvSpPr>
        <p:spPr>
          <a:xfrm>
            <a:off x="3934275" y="4242961"/>
            <a:ext cx="476200" cy="409300"/>
          </a:xfrm>
          <a:prstGeom prst="mathPlus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 dirty="0"/>
          </a:p>
        </p:txBody>
      </p:sp>
      <p:sp>
        <p:nvSpPr>
          <p:cNvPr id="18" name="Прямоугольник 17"/>
          <p:cNvSpPr/>
          <p:nvPr/>
        </p:nvSpPr>
        <p:spPr>
          <a:xfrm flipV="1">
            <a:off x="4832412" y="4412751"/>
            <a:ext cx="387660" cy="69719"/>
          </a:xfrm>
          <a:prstGeom prst="rect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Равнобедренный треугольник 19"/>
          <p:cNvSpPr/>
          <p:nvPr/>
        </p:nvSpPr>
        <p:spPr>
          <a:xfrm>
            <a:off x="2999573" y="5235102"/>
            <a:ext cx="486054" cy="309563"/>
          </a:xfrm>
          <a:prstGeom prst="triangl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 dirty="0"/>
          </a:p>
        </p:txBody>
      </p:sp>
      <p:sp>
        <p:nvSpPr>
          <p:cNvPr id="19" name="Овал 18"/>
          <p:cNvSpPr/>
          <p:nvPr/>
        </p:nvSpPr>
        <p:spPr>
          <a:xfrm>
            <a:off x="3116586" y="4988546"/>
            <a:ext cx="252028" cy="252028"/>
          </a:xfrm>
          <a:prstGeom prst="ellips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21" name="Плюс 20"/>
          <p:cNvSpPr/>
          <p:nvPr/>
        </p:nvSpPr>
        <p:spPr>
          <a:xfrm>
            <a:off x="3610475" y="4988546"/>
            <a:ext cx="476200" cy="409300"/>
          </a:xfrm>
          <a:prstGeom prst="mathPlus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 dirty="0"/>
          </a:p>
        </p:txBody>
      </p:sp>
      <p:sp>
        <p:nvSpPr>
          <p:cNvPr id="23" name="Равнобедренный треугольник 22"/>
          <p:cNvSpPr/>
          <p:nvPr/>
        </p:nvSpPr>
        <p:spPr>
          <a:xfrm>
            <a:off x="5418094" y="5240574"/>
            <a:ext cx="486054" cy="309563"/>
          </a:xfrm>
          <a:prstGeom prst="triangl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 dirty="0"/>
          </a:p>
        </p:txBody>
      </p:sp>
      <p:sp>
        <p:nvSpPr>
          <p:cNvPr id="22" name="Овал 21"/>
          <p:cNvSpPr/>
          <p:nvPr/>
        </p:nvSpPr>
        <p:spPr>
          <a:xfrm>
            <a:off x="5535107" y="4988546"/>
            <a:ext cx="252028" cy="252028"/>
          </a:xfrm>
          <a:prstGeom prst="ellips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6177257" y="5158336"/>
            <a:ext cx="387660" cy="69719"/>
          </a:xfrm>
          <a:prstGeom prst="rect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6" name="Прямая соединительная линия 25"/>
          <p:cNvCxnSpPr/>
          <p:nvPr/>
        </p:nvCxnSpPr>
        <p:spPr>
          <a:xfrm>
            <a:off x="4527488" y="5235992"/>
            <a:ext cx="413553" cy="0"/>
          </a:xfrm>
          <a:prstGeom prst="line">
            <a:avLst/>
          </a:prstGeom>
          <a:ln/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sp>
        <p:nvSpPr>
          <p:cNvPr id="28" name="Стрелка вправо 27"/>
          <p:cNvSpPr/>
          <p:nvPr/>
        </p:nvSpPr>
        <p:spPr>
          <a:xfrm>
            <a:off x="2188675" y="5918500"/>
            <a:ext cx="2593903" cy="144016"/>
          </a:xfrm>
          <a:prstGeom prst="rightArrow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Улыбающееся лицо 30"/>
          <p:cNvSpPr/>
          <p:nvPr/>
        </p:nvSpPr>
        <p:spPr>
          <a:xfrm>
            <a:off x="5499103" y="5707859"/>
            <a:ext cx="576064" cy="565298"/>
          </a:xfrm>
          <a:prstGeom prst="smileyFac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867593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9563" b="38632"/>
          <a:stretch/>
        </p:blipFill>
        <p:spPr>
          <a:xfrm>
            <a:off x="395536" y="208433"/>
            <a:ext cx="3386732" cy="420862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93" r="28428" b="28358"/>
          <a:stretch/>
        </p:blipFill>
        <p:spPr>
          <a:xfrm>
            <a:off x="5767288" y="213703"/>
            <a:ext cx="3024335" cy="42339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397" t="15767" r="39782" b="51198"/>
          <a:stretch/>
        </p:blipFill>
        <p:spPr>
          <a:xfrm>
            <a:off x="683568" y="3933056"/>
            <a:ext cx="2347416" cy="2265528"/>
          </a:xfrm>
          <a:prstGeom prst="rect">
            <a:avLst/>
          </a:prstGeom>
        </p:spPr>
      </p:pic>
      <p:pic>
        <p:nvPicPr>
          <p:cNvPr id="6" name="Picture 2" descr="http://sch32.minsk.edu.by/be/sm.aspx?guid=1076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18336" y="2348649"/>
            <a:ext cx="1979712" cy="19797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4672" b="87065"/>
          <a:stretch/>
        </p:blipFill>
        <p:spPr>
          <a:xfrm>
            <a:off x="5708919" y="4707691"/>
            <a:ext cx="3141072" cy="887104"/>
          </a:xfrm>
          <a:prstGeom prst="rect">
            <a:avLst/>
          </a:prstGeom>
        </p:spPr>
      </p:pic>
      <p:pic>
        <p:nvPicPr>
          <p:cNvPr id="8" name="Picture 4"/>
          <p:cNvPicPr>
            <a:picLocks noChangeAspect="1" noChangeArrowheads="1"/>
          </p:cNvPicPr>
          <p:nvPr/>
        </p:nvPicPr>
        <p:blipFill rotWithShape="1">
          <a:blip r:embed="rId7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16" t="4444" r="2975" b="4847"/>
          <a:stretch/>
        </p:blipFill>
        <p:spPr bwMode="auto">
          <a:xfrm>
            <a:off x="-14424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347864" y="620688"/>
            <a:ext cx="241942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u="sng" dirty="0" smtClean="0">
                <a:solidFill>
                  <a:srgbClr val="002060"/>
                </a:solidFill>
                <a:latin typeface="Arial Narrow" pitchFamily="34" charset="0"/>
              </a:rPr>
              <a:t>4 этап</a:t>
            </a:r>
          </a:p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Arial Narrow" pitchFamily="34" charset="0"/>
              </a:rPr>
              <a:t>Издание</a:t>
            </a:r>
            <a:r>
              <a:rPr lang="ru-RU" sz="2800" b="1" dirty="0" smtClean="0">
                <a:solidFill>
                  <a:srgbClr val="002060"/>
                </a:solidFill>
              </a:rPr>
              <a:t> </a:t>
            </a:r>
            <a:r>
              <a:rPr lang="ru-RU" sz="2800" b="1" dirty="0" smtClean="0">
                <a:solidFill>
                  <a:srgbClr val="002060"/>
                </a:solidFill>
                <a:latin typeface="Arial Narrow" pitchFamily="34" charset="0"/>
              </a:rPr>
              <a:t>сказок</a:t>
            </a:r>
            <a:endParaRPr lang="ru-RU" sz="2800" b="1" dirty="0">
              <a:solidFill>
                <a:srgbClr val="002060"/>
              </a:solidFill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57783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531</TotalTime>
  <Words>76</Words>
  <Application>Microsoft Office PowerPoint</Application>
  <PresentationFormat>Экран (4:3)</PresentationFormat>
  <Paragraphs>24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Сказка по технологии ТРИЗ  как средство развития  речевого творчества детей дошкольного возраста с нарушениями речи</vt:lpstr>
      <vt:lpstr>" Дети должны жить в мире красоты, игры, сказки, музыки, рисунка,  фантазии, творчества"  В. А. Сухомлинский</vt:lpstr>
      <vt:lpstr>Презентация PowerPoint</vt:lpstr>
      <vt:lpstr>Сочинение сказки по технологии ТРИЗ</vt:lpstr>
      <vt:lpstr>2 этап</vt:lpstr>
      <vt:lpstr>3 этап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“Сказка по технологии ТРИЗ как средство развития речевого творчества детей дошкольного возраста.</dc:title>
  <dc:creator>Пользователь</dc:creator>
  <cp:lastModifiedBy>Пользователь</cp:lastModifiedBy>
  <cp:revision>27</cp:revision>
  <dcterms:created xsi:type="dcterms:W3CDTF">2018-03-27T18:58:57Z</dcterms:created>
  <dcterms:modified xsi:type="dcterms:W3CDTF">2018-04-01T14:14:29Z</dcterms:modified>
</cp:coreProperties>
</file>