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82" r:id="rId4"/>
    <p:sldId id="275" r:id="rId5"/>
    <p:sldId id="283" r:id="rId6"/>
    <p:sldId id="258" r:id="rId7"/>
    <p:sldId id="273" r:id="rId8"/>
    <p:sldId id="274" r:id="rId9"/>
    <p:sldId id="260" r:id="rId10"/>
    <p:sldId id="280" r:id="rId11"/>
    <p:sldId id="262" r:id="rId12"/>
    <p:sldId id="263" r:id="rId13"/>
    <p:sldId id="264" r:id="rId14"/>
    <p:sldId id="276" r:id="rId15"/>
    <p:sldId id="279" r:id="rId16"/>
    <p:sldId id="278" r:id="rId17"/>
    <p:sldId id="270" r:id="rId18"/>
    <p:sldId id="271" r:id="rId19"/>
    <p:sldId id="265" r:id="rId20"/>
    <p:sldId id="281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55" autoAdjust="0"/>
    <p:restoredTop sz="94660"/>
  </p:normalViewPr>
  <p:slideViewPr>
    <p:cSldViewPr>
      <p:cViewPr varScale="1">
        <p:scale>
          <a:sx n="38" d="100"/>
          <a:sy n="38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Основы безопасности жизнедеятельности детей младшего и среднего дошкольного возраста </a:t>
            </a:r>
            <a:br>
              <a:rPr lang="ru-RU" sz="4000" dirty="0" smtClean="0"/>
            </a:br>
            <a:r>
              <a:rPr lang="ru-RU" sz="4000" dirty="0" smtClean="0"/>
              <a:t> (опыт работы)</a:t>
            </a:r>
            <a:endParaRPr lang="ru-RU" sz="4000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105400" y="2667001"/>
            <a:ext cx="4038600" cy="31242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МАДОУ детский сад №14 г.Гусева</a:t>
            </a:r>
          </a:p>
          <a:p>
            <a:pPr>
              <a:buNone/>
            </a:pPr>
            <a:r>
              <a:rPr lang="ru-RU" dirty="0" smtClean="0"/>
              <a:t>    Воспитатель: </a:t>
            </a:r>
          </a:p>
          <a:p>
            <a:pPr>
              <a:buNone/>
            </a:pPr>
            <a:r>
              <a:rPr lang="ru-RU" dirty="0" smtClean="0"/>
              <a:t>    Павлова Е.В.</a:t>
            </a:r>
            <a:endParaRPr lang="ru-RU" dirty="0"/>
          </a:p>
        </p:txBody>
      </p:sp>
      <p:pic>
        <p:nvPicPr>
          <p:cNvPr id="8" name="Содержимое 7" descr="P329002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04800" y="2667000"/>
            <a:ext cx="4572000" cy="3429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31402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72000" y="457200"/>
            <a:ext cx="4191000" cy="2887411"/>
          </a:xfrm>
          <a:prstGeom prst="rect">
            <a:avLst/>
          </a:prstGeom>
        </p:spPr>
      </p:pic>
      <p:pic>
        <p:nvPicPr>
          <p:cNvPr id="2" name="Рисунок 1" descr="P314022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8600" y="2590800"/>
            <a:ext cx="4191000" cy="2514600"/>
          </a:xfrm>
          <a:prstGeom prst="rect">
            <a:avLst/>
          </a:prstGeom>
        </p:spPr>
      </p:pic>
      <p:pic>
        <p:nvPicPr>
          <p:cNvPr id="4" name="Рисунок 3" descr="P314023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72000" y="3657600"/>
            <a:ext cx="4156881" cy="2871272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533400" y="304800"/>
            <a:ext cx="4114800" cy="23939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Сюжетно-ролевые игры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Дидактические игры</a:t>
            </a:r>
            <a:endParaRPr lang="ru-RU" dirty="0"/>
          </a:p>
        </p:txBody>
      </p:sp>
      <p:pic>
        <p:nvPicPr>
          <p:cNvPr id="7" name="Содержимое 6" descr="IMG_350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81000" y="1447800"/>
            <a:ext cx="3886200" cy="2819400"/>
          </a:xfrm>
        </p:spPr>
      </p:pic>
      <p:pic>
        <p:nvPicPr>
          <p:cNvPr id="8" name="Рисунок 7" descr="фото422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00600" y="1524000"/>
            <a:ext cx="3854315" cy="2712161"/>
          </a:xfrm>
          <a:prstGeom prst="rect">
            <a:avLst/>
          </a:prstGeom>
        </p:spPr>
      </p:pic>
      <p:pic>
        <p:nvPicPr>
          <p:cNvPr id="4" name="Рисунок 3" descr="фото402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657600" y="4343400"/>
            <a:ext cx="1828800" cy="23646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 Беседы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10" name="Рисунок 9" descr="IMG_351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4800" y="1371600"/>
            <a:ext cx="4191000" cy="2683832"/>
          </a:xfrm>
          <a:prstGeom prst="rect">
            <a:avLst/>
          </a:prstGeom>
        </p:spPr>
      </p:pic>
      <p:pic>
        <p:nvPicPr>
          <p:cNvPr id="7" name="Рисунок 6" descr="P329002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76800" y="1371600"/>
            <a:ext cx="3962400" cy="2691441"/>
          </a:xfrm>
          <a:prstGeom prst="rect">
            <a:avLst/>
          </a:prstGeom>
        </p:spPr>
      </p:pic>
      <p:pic>
        <p:nvPicPr>
          <p:cNvPr id="9" name="Рисунок 8" descr="фото421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95600" y="4191000"/>
            <a:ext cx="3657600" cy="2400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57200" y="685800"/>
            <a:ext cx="8382000" cy="114300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Чтение познавательной и художественной литературы</a:t>
            </a:r>
            <a:endParaRPr lang="ru-RU" dirty="0"/>
          </a:p>
        </p:txBody>
      </p:sp>
      <p:pic>
        <p:nvPicPr>
          <p:cNvPr id="6" name="Рисунок 5" descr="101189811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66800" y="1828800"/>
            <a:ext cx="1524000" cy="1927951"/>
          </a:xfrm>
          <a:prstGeom prst="rect">
            <a:avLst/>
          </a:prstGeom>
        </p:spPr>
      </p:pic>
      <p:pic>
        <p:nvPicPr>
          <p:cNvPr id="5" name="Содержимое 4" descr="IMG_20160316_153458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295400" y="3810000"/>
            <a:ext cx="6172200" cy="2770486"/>
          </a:xfrm>
        </p:spPr>
      </p:pic>
      <p:pic>
        <p:nvPicPr>
          <p:cNvPr id="9" name="Рисунок 8" descr="pdd_enl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124200" y="1828800"/>
            <a:ext cx="1371600" cy="1831759"/>
          </a:xfrm>
          <a:prstGeom prst="rect">
            <a:avLst/>
          </a:prstGeom>
        </p:spPr>
      </p:pic>
      <p:pic>
        <p:nvPicPr>
          <p:cNvPr id="10" name="Рисунок 9" descr="184453_5924937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953000" y="1828800"/>
            <a:ext cx="1371600" cy="1767332"/>
          </a:xfrm>
          <a:prstGeom prst="rect">
            <a:avLst/>
          </a:prstGeom>
        </p:spPr>
      </p:pic>
      <p:pic>
        <p:nvPicPr>
          <p:cNvPr id="11" name="Рисунок 10" descr="6074394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629400" y="1905000"/>
            <a:ext cx="1289291" cy="1696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324037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4800" y="1600200"/>
            <a:ext cx="4419600" cy="3200400"/>
          </a:xfrm>
          <a:prstGeom prst="rect">
            <a:avLst/>
          </a:prstGeom>
        </p:spPr>
      </p:pic>
      <p:pic>
        <p:nvPicPr>
          <p:cNvPr id="4" name="Рисунок 3" descr="P324038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3505200"/>
            <a:ext cx="4267200" cy="314325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/>
              <a:t>Игры-беседы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Экскурсии</a:t>
            </a:r>
            <a:endParaRPr lang="ru-RU" dirty="0"/>
          </a:p>
        </p:txBody>
      </p:sp>
      <p:pic>
        <p:nvPicPr>
          <p:cNvPr id="4" name="Содержимое 3" descr="P324038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30519" y="1371600"/>
            <a:ext cx="4798681" cy="3200400"/>
          </a:xfrm>
        </p:spPr>
      </p:pic>
      <p:pic>
        <p:nvPicPr>
          <p:cNvPr id="5" name="Рисунок 4" descr="P324038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19600" y="3733800"/>
            <a:ext cx="4419602" cy="29235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родителями</a:t>
            </a:r>
            <a:endParaRPr lang="ru-RU" dirty="0"/>
          </a:p>
        </p:txBody>
      </p:sp>
      <p:pic>
        <p:nvPicPr>
          <p:cNvPr id="3" name="Рисунок 2" descr="P329003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62400" y="1828800"/>
            <a:ext cx="4673600" cy="3505200"/>
          </a:xfrm>
          <a:prstGeom prst="rect">
            <a:avLst/>
          </a:prstGeom>
        </p:spPr>
      </p:pic>
      <p:pic>
        <p:nvPicPr>
          <p:cNvPr id="6" name="Рисунок 5" descr="dorozhnaja_bezopasnost_pamjatka_roditeljam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95400" y="3810000"/>
            <a:ext cx="1981200" cy="2803585"/>
          </a:xfrm>
          <a:prstGeom prst="rect">
            <a:avLst/>
          </a:prstGeom>
        </p:spPr>
      </p:pic>
      <p:pic>
        <p:nvPicPr>
          <p:cNvPr id="7" name="Рисунок 6" descr="3445884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56834" y="1245825"/>
            <a:ext cx="1729366" cy="2487975"/>
          </a:xfrm>
          <a:prstGeom prst="rect">
            <a:avLst/>
          </a:prstGeom>
        </p:spPr>
      </p:pic>
      <p:pic>
        <p:nvPicPr>
          <p:cNvPr id="8" name="Рисунок 7" descr="pojar1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04800" y="1219200"/>
            <a:ext cx="1725162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P329003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76600" y="1447800"/>
            <a:ext cx="2971800" cy="4103111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 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400" dirty="0" smtClean="0"/>
              <a:t>    </a:t>
            </a:r>
          </a:p>
          <a:p>
            <a:pPr>
              <a:buNone/>
            </a:pPr>
            <a:r>
              <a:rPr lang="ru-RU" sz="3400" dirty="0" smtClean="0"/>
              <a:t>    </a:t>
            </a:r>
          </a:p>
          <a:p>
            <a:pPr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7" name="Рисунок 6" descr="P329003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1000" y="533400"/>
            <a:ext cx="2953580" cy="3936836"/>
          </a:xfrm>
          <a:prstGeom prst="rect">
            <a:avLst/>
          </a:prstGeom>
        </p:spPr>
      </p:pic>
      <p:pic>
        <p:nvPicPr>
          <p:cNvPr id="8" name="Рисунок 7" descr="P329002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19800" y="2743200"/>
            <a:ext cx="28575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 </a:t>
            </a:r>
            <a:r>
              <a:rPr lang="ru-RU" sz="3200" dirty="0" smtClean="0"/>
              <a:t>Дидактический компонент: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Познавательные книги</a:t>
            </a:r>
          </a:p>
          <a:p>
            <a:r>
              <a:rPr lang="ru-RU" sz="2400" dirty="0" smtClean="0"/>
              <a:t>Дидактические картинки</a:t>
            </a:r>
          </a:p>
          <a:p>
            <a:r>
              <a:rPr lang="ru-RU" sz="2400" dirty="0" smtClean="0"/>
              <a:t>Тематические альбомы</a:t>
            </a:r>
          </a:p>
          <a:p>
            <a:r>
              <a:rPr lang="ru-RU" sz="2400" dirty="0" smtClean="0"/>
              <a:t>Серия плакатов</a:t>
            </a:r>
          </a:p>
          <a:p>
            <a:r>
              <a:rPr lang="ru-RU" sz="2400" dirty="0" smtClean="0"/>
              <a:t>Дидактические игры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8" name="Рисунок 7" descr="70634_html_2d4ae8d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3400" y="4067174"/>
            <a:ext cx="3505200" cy="2409825"/>
          </a:xfrm>
          <a:prstGeom prst="rect">
            <a:avLst/>
          </a:prstGeom>
        </p:spPr>
      </p:pic>
      <p:pic>
        <p:nvPicPr>
          <p:cNvPr id="10" name="Рисунок 9" descr="P328000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24400" y="1600200"/>
            <a:ext cx="3551500" cy="2004570"/>
          </a:xfrm>
          <a:prstGeom prst="rect">
            <a:avLst/>
          </a:prstGeom>
        </p:spPr>
      </p:pic>
      <p:pic>
        <p:nvPicPr>
          <p:cNvPr id="9" name="Рисунок 8" descr="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00600" y="4038600"/>
            <a:ext cx="3505200" cy="24385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495800" y="457200"/>
            <a:ext cx="4191000" cy="57150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Взрослые, совершая те или иные действия, должны помнить, что они являются авторитетом в глазах ребенка. Именно с них берут пример, копируют не только в игре, но и в жизни. Чтобы предостеречь детей от опасности, взрослые должны научить их быть внимательными, осторожными, соблюдать правила безопасного поведения на улице, в быту, в окружающем мире, а главное - не нарушать эти правила самим.  </a:t>
            </a:r>
            <a:endParaRPr lang="ru-RU" dirty="0"/>
          </a:p>
        </p:txBody>
      </p:sp>
      <p:pic>
        <p:nvPicPr>
          <p:cNvPr id="7" name="Рисунок 6" descr="P324001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5800" y="1676400"/>
            <a:ext cx="3613263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533400"/>
            <a:ext cx="8763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    </a:t>
            </a:r>
            <a:r>
              <a:rPr lang="ru-RU" sz="4000" dirty="0" smtClean="0"/>
              <a:t> Главная цель – формирование основ безопасного поведения дошкольников в быту, социуме, природе.</a:t>
            </a:r>
          </a:p>
          <a:p>
            <a:pPr algn="ctr"/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4800600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1451896424_02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438400" y="2514600"/>
            <a:ext cx="4572000" cy="39485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543800" cy="2468562"/>
          </a:xfrm>
        </p:spPr>
        <p:txBody>
          <a:bodyPr/>
          <a:lstStyle/>
          <a:p>
            <a:r>
              <a:rPr lang="ru-RU" dirty="0" smtClean="0"/>
              <a:t>Спасибо за внимание! </a:t>
            </a:r>
            <a:endParaRPr lang="ru-RU" dirty="0"/>
          </a:p>
        </p:txBody>
      </p:sp>
      <p:pic>
        <p:nvPicPr>
          <p:cNvPr id="8" name="Рисунок 7" descr="P324041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86000" y="2057400"/>
            <a:ext cx="5249732" cy="3520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+mn-lt"/>
              </a:rPr>
              <a:t>Задачи</a:t>
            </a:r>
            <a:r>
              <a:rPr lang="ru-RU" sz="4000" dirty="0" smtClean="0"/>
              <a:t>: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33400" y="1295400"/>
            <a:ext cx="8153400" cy="48307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1.Формировать представления у детей об опасных для человека и окружающего мира природы ситуациях и способов поведения в них. </a:t>
            </a:r>
          </a:p>
          <a:p>
            <a:r>
              <a:rPr lang="ru-RU" dirty="0" smtClean="0"/>
              <a:t>2. Создать условия для обучения детей правилам безопасного поведения на дороге и в быту.</a:t>
            </a:r>
          </a:p>
          <a:p>
            <a:r>
              <a:rPr lang="ru-RU" dirty="0" smtClean="0"/>
              <a:t> 3. Применять современные формы, методы обучения и воспитания, направленные на предупреждение несчастных случаев с детьми на улицах и во дворах. </a:t>
            </a:r>
          </a:p>
          <a:p>
            <a:r>
              <a:rPr lang="ru-RU" dirty="0" smtClean="0"/>
              <a:t>4. Формировать у родителей устойчивый интерес к безопасности детей, как участников дорожного движения, привлекать взрослых к совместной деятельности с детьми.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Формула безопасности: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Надо видеть, предвидеть, учесть,</a:t>
            </a:r>
          </a:p>
          <a:p>
            <a:pPr algn="ctr">
              <a:buNone/>
            </a:pPr>
            <a:r>
              <a:rPr lang="ru-RU" dirty="0" smtClean="0"/>
              <a:t>По возможности избежать,</a:t>
            </a:r>
          </a:p>
          <a:p>
            <a:pPr algn="ctr">
              <a:buNone/>
            </a:pPr>
            <a:r>
              <a:rPr lang="ru-RU" dirty="0" smtClean="0"/>
              <a:t>Если нужно - на помощь позвать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5" name="Рисунок 4" descr="parovo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3657600"/>
            <a:ext cx="3627120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Методическая 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ru-RU" dirty="0" smtClean="0"/>
              <a:t>«Детство» </a:t>
            </a:r>
            <a:r>
              <a:rPr lang="ru-RU" sz="2800" dirty="0" smtClean="0"/>
              <a:t>О. В. Акулова, Т. И. Бабаева, Т. А. Березина, А. М. </a:t>
            </a:r>
            <a:r>
              <a:rPr lang="ru-RU" sz="2800" dirty="0" err="1" smtClean="0"/>
              <a:t>Вербенец</a:t>
            </a:r>
            <a:r>
              <a:rPr lang="ru-RU" sz="2800" dirty="0" smtClean="0"/>
              <a:t>, А. Г. Гогоберидзе, Т. С. </a:t>
            </a:r>
            <a:r>
              <a:rPr lang="ru-RU" sz="2800" dirty="0" err="1" smtClean="0"/>
              <a:t>Грядкина</a:t>
            </a:r>
            <a:r>
              <a:rPr lang="ru-RU" sz="2800" dirty="0" smtClean="0"/>
              <a:t>, В. А. </a:t>
            </a:r>
            <a:r>
              <a:rPr lang="ru-RU" sz="2800" dirty="0" err="1" smtClean="0"/>
              <a:t>Деркунская</a:t>
            </a:r>
            <a:r>
              <a:rPr lang="ru-RU" sz="2800" dirty="0" smtClean="0"/>
              <a:t>, Т. А. Ивченко, Н. О. Никонова, Л. К. Ничипоренко, В. А. Новицкая, З. А. Михайлова, М. Н. Полякова, Л. С. </a:t>
            </a:r>
            <a:r>
              <a:rPr lang="ru-RU" sz="2800" dirty="0" err="1" smtClean="0"/>
              <a:t>Римашевская</a:t>
            </a:r>
            <a:r>
              <a:rPr lang="ru-RU" sz="2800" dirty="0" smtClean="0"/>
              <a:t>, О. В. Солнцева, О. Н. </a:t>
            </a:r>
            <a:r>
              <a:rPr lang="ru-RU" sz="2800" dirty="0" err="1" smtClean="0"/>
              <a:t>Сомкова</a:t>
            </a:r>
            <a:r>
              <a:rPr lang="ru-RU" sz="2800" dirty="0" smtClean="0"/>
              <a:t>, Р. И. </a:t>
            </a:r>
            <a:r>
              <a:rPr lang="ru-RU" sz="2800" dirty="0" err="1" smtClean="0"/>
              <a:t>Яфизова</a:t>
            </a:r>
            <a:r>
              <a:rPr lang="ru-RU" sz="2800" dirty="0" smtClean="0"/>
              <a:t>.</a:t>
            </a:r>
          </a:p>
          <a:p>
            <a:r>
              <a:rPr lang="ru-RU" dirty="0" smtClean="0"/>
              <a:t>«Я и мир» </a:t>
            </a:r>
            <a:r>
              <a:rPr lang="ru-RU" sz="2800" dirty="0" smtClean="0"/>
              <a:t>Л.Л. </a:t>
            </a:r>
            <a:r>
              <a:rPr lang="ru-RU" sz="2800" dirty="0" err="1" smtClean="0"/>
              <a:t>Мосалова</a:t>
            </a:r>
            <a:r>
              <a:rPr lang="ru-RU" sz="2800" dirty="0" smtClean="0"/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detstvo_201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486400" y="4419600"/>
            <a:ext cx="1476149" cy="1905000"/>
          </a:xfrm>
          <a:prstGeom prst="rect">
            <a:avLst/>
          </a:prstGeom>
        </p:spPr>
      </p:pic>
      <p:pic>
        <p:nvPicPr>
          <p:cNvPr id="5" name="Рисунок 4" descr="00000020823b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086600" y="4419600"/>
            <a:ext cx="1349375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Тематические блоки: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2362200"/>
            <a:ext cx="8001000" cy="3763963"/>
          </a:xfrm>
        </p:spPr>
        <p:txBody>
          <a:bodyPr/>
          <a:lstStyle/>
          <a:p>
            <a:r>
              <a:rPr lang="ru-RU" dirty="0" smtClean="0"/>
              <a:t> Воспитание потребности в здоровом образе жизни</a:t>
            </a:r>
          </a:p>
          <a:p>
            <a:r>
              <a:rPr lang="ru-RU" dirty="0" smtClean="0"/>
              <a:t>Введение в мир социальной действительности</a:t>
            </a:r>
          </a:p>
          <a:p>
            <a:r>
              <a:rPr lang="ru-RU" dirty="0" smtClean="0"/>
              <a:t>Воспитание гражданина и патриота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Принципы 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Принцип системности</a:t>
            </a:r>
          </a:p>
          <a:p>
            <a:r>
              <a:rPr lang="ru-RU" dirty="0" smtClean="0"/>
              <a:t>Принцип сезонности</a:t>
            </a:r>
          </a:p>
          <a:p>
            <a:r>
              <a:rPr lang="ru-RU" dirty="0" smtClean="0"/>
              <a:t>Принцип интеграции</a:t>
            </a:r>
          </a:p>
          <a:p>
            <a:r>
              <a:rPr lang="ru-RU" dirty="0" smtClean="0"/>
              <a:t>Принцип преемственности</a:t>
            </a:r>
          </a:p>
          <a:p>
            <a:r>
              <a:rPr lang="ru-RU" dirty="0" smtClean="0"/>
              <a:t>Принцип учета условий местности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Прогулки</a:t>
            </a:r>
          </a:p>
          <a:p>
            <a:r>
              <a:rPr lang="ru-RU" dirty="0" smtClean="0"/>
              <a:t>Беседы</a:t>
            </a:r>
          </a:p>
          <a:p>
            <a:r>
              <a:rPr lang="ru-RU" dirty="0" smtClean="0"/>
              <a:t>Дидактические игры</a:t>
            </a:r>
          </a:p>
          <a:p>
            <a:r>
              <a:rPr lang="ru-RU" dirty="0" smtClean="0"/>
              <a:t>Экскурсии</a:t>
            </a:r>
          </a:p>
          <a:p>
            <a:r>
              <a:rPr lang="ru-RU" dirty="0" smtClean="0"/>
              <a:t>Игры-беседы</a:t>
            </a:r>
          </a:p>
          <a:p>
            <a:r>
              <a:rPr lang="ru-RU" dirty="0" smtClean="0"/>
              <a:t>Игры-инсценировки</a:t>
            </a:r>
          </a:p>
          <a:p>
            <a:r>
              <a:rPr lang="ru-RU" dirty="0" smtClean="0"/>
              <a:t>Игровые тренинги</a:t>
            </a:r>
          </a:p>
          <a:p>
            <a:r>
              <a:rPr lang="ru-RU" dirty="0" smtClean="0"/>
              <a:t>Сюжетно-ролевые игры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09600" y="273050"/>
            <a:ext cx="8534400" cy="102235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 Игры-инсценировки: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032250" y="273050"/>
            <a:ext cx="5111750" cy="585311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3400" y="5257800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pic>
        <p:nvPicPr>
          <p:cNvPr id="7" name="Рисунок 6" descr="IMG_343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8600" y="1066801"/>
            <a:ext cx="3733800" cy="2969572"/>
          </a:xfrm>
          <a:prstGeom prst="rect">
            <a:avLst/>
          </a:prstGeom>
        </p:spPr>
      </p:pic>
      <p:pic>
        <p:nvPicPr>
          <p:cNvPr id="8" name="Рисунок 7" descr="IMG_343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24400" y="1066800"/>
            <a:ext cx="3911600" cy="2933700"/>
          </a:xfrm>
          <a:prstGeom prst="rect">
            <a:avLst/>
          </a:prstGeom>
        </p:spPr>
      </p:pic>
      <p:pic>
        <p:nvPicPr>
          <p:cNvPr id="9" name="Рисунок 8" descr="IMG_343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667000" y="3962400"/>
            <a:ext cx="358140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7567</TotalTime>
  <Words>414</Words>
  <PresentationFormat>Экран (4:3)</PresentationFormat>
  <Paragraphs>63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Office Theme</vt:lpstr>
      <vt:lpstr>   Основы безопасности жизнедеятельности детей младшего и среднего дошкольного возраста   (опыт работы)</vt:lpstr>
      <vt:lpstr> </vt:lpstr>
      <vt:lpstr>Задачи:</vt:lpstr>
      <vt:lpstr>Формула безопасности:</vt:lpstr>
      <vt:lpstr>Методическая литература:</vt:lpstr>
      <vt:lpstr>  Тематические блоки:</vt:lpstr>
      <vt:lpstr>Принципы  работы:</vt:lpstr>
      <vt:lpstr>Формы работы:</vt:lpstr>
      <vt:lpstr> Игры-инсценировки:</vt:lpstr>
      <vt:lpstr>Сюжетно-ролевые игры</vt:lpstr>
      <vt:lpstr>  Дидактические игры</vt:lpstr>
      <vt:lpstr> Беседы</vt:lpstr>
      <vt:lpstr>  </vt:lpstr>
      <vt:lpstr>Игры-беседы</vt:lpstr>
      <vt:lpstr>Экскурсии</vt:lpstr>
      <vt:lpstr>Работа с родителями</vt:lpstr>
      <vt:lpstr>  </vt:lpstr>
      <vt:lpstr> Дидактический компонент:</vt:lpstr>
      <vt:lpstr> 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среды в ДОУ для детского экспериментирования</dc:title>
  <dc:creator>Лена</dc:creator>
  <cp:lastModifiedBy>Лена</cp:lastModifiedBy>
  <cp:revision>8</cp:revision>
  <dcterms:created xsi:type="dcterms:W3CDTF">2016-02-05T21:44:19Z</dcterms:created>
  <dcterms:modified xsi:type="dcterms:W3CDTF">2018-06-19T21:15:10Z</dcterms:modified>
</cp:coreProperties>
</file>