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7"/>
  </p:notesMasterIdLst>
  <p:sldIdLst>
    <p:sldId id="256" r:id="rId2"/>
    <p:sldId id="259" r:id="rId3"/>
    <p:sldId id="257" r:id="rId4"/>
    <p:sldId id="265" r:id="rId5"/>
    <p:sldId id="258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ABBED-D7C9-4807-A7CA-D4751ECA52A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2855A-7536-47F5-B202-C3B6C6140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62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855A-7536-47F5-B202-C3B6C614046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556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2855A-7536-47F5-B202-C3B6C614046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85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7B6C0E3-646A-48BE-ACBF-4C101555D0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04C2EE4-AC22-4F9F-9485-F52F02B0AF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cs typeface="Aharoni" pitchFamily="2" charset="-79"/>
              </a:rPr>
              <a:t>Роль </a:t>
            </a:r>
            <a:r>
              <a:rPr lang="ru-RU" sz="4400" dirty="0" smtClean="0">
                <a:cs typeface="Aharoni" pitchFamily="2" charset="-79"/>
              </a:rPr>
              <a:t>родителей </a:t>
            </a:r>
            <a:r>
              <a:rPr lang="ru-RU" sz="4400" dirty="0" smtClean="0">
                <a:cs typeface="Aharoni" pitchFamily="2" charset="-79"/>
              </a:rPr>
              <a:t>в формировании положительной мотивации к учебной деятельности</a:t>
            </a:r>
            <a:endParaRPr lang="ru-RU" sz="4400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437112"/>
            <a:ext cx="6067197" cy="1569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Педагог – психолог ГБОУ Школа № 2075</a:t>
            </a:r>
          </a:p>
          <a:p>
            <a:pPr algn="r"/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БЕЛИЧЕВА ЛЮДМИЛА </a:t>
            </a:r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НИКОЛАЕВНА</a:t>
            </a:r>
          </a:p>
          <a:p>
            <a:pPr algn="r"/>
            <a:r>
              <a:rPr lang="ru-RU" sz="160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r>
              <a:rPr lang="ru-RU" sz="1200" smtClean="0"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  <a:r>
              <a:rPr lang="ru-RU" sz="1600" b="1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9638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Качественные изменения подросткового периода: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неуравновешенное </a:t>
            </a:r>
            <a:r>
              <a:rPr lang="ru-RU" sz="3200" dirty="0"/>
              <a:t>психоэмоциональное </a:t>
            </a:r>
            <a:r>
              <a:rPr lang="ru-RU" sz="3200" dirty="0" smtClean="0"/>
              <a:t>состояние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/>
              <a:t>чувство </a:t>
            </a:r>
            <a:r>
              <a:rPr lang="ru-RU" sz="3200" dirty="0" smtClean="0"/>
              <a:t>взрослости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появление</a:t>
            </a:r>
            <a:r>
              <a:rPr lang="ru-RU" sz="3200" b="1" dirty="0" smtClean="0"/>
              <a:t> </a:t>
            </a:r>
            <a:r>
              <a:rPr lang="ru-RU" sz="3200" dirty="0" err="1"/>
              <a:t>референтной</a:t>
            </a:r>
            <a:r>
              <a:rPr lang="ru-RU" sz="3200" dirty="0"/>
              <a:t> группы.</a:t>
            </a:r>
          </a:p>
        </p:txBody>
      </p:sp>
    </p:spTree>
    <p:extLst>
      <p:ext uri="{BB962C8B-B14F-4D97-AF65-F5344CB8AC3E}">
        <p14:creationId xmlns:p14="http://schemas.microsoft.com/office/powerpoint/2010/main" val="236872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Для советского школьника интересы  </a:t>
            </a:r>
          </a:p>
          <a:p>
            <a:r>
              <a:rPr lang="ru-RU" sz="3200" dirty="0" smtClean="0"/>
              <a:t>общества были выше, чем собственные; </a:t>
            </a:r>
          </a:p>
          <a:p>
            <a:r>
              <a:rPr lang="ru-RU" sz="3200" dirty="0" smtClean="0"/>
              <a:t>для </a:t>
            </a:r>
            <a:r>
              <a:rPr lang="ru-RU" sz="3200" dirty="0"/>
              <a:t>современного подростка главной </a:t>
            </a:r>
            <a:endParaRPr lang="ru-RU" sz="3200" dirty="0" smtClean="0"/>
          </a:p>
          <a:p>
            <a:r>
              <a:rPr lang="ru-RU" sz="3200" dirty="0" smtClean="0"/>
              <a:t>ценностью является он сам.</a:t>
            </a:r>
            <a:r>
              <a:rPr lang="ru-RU" sz="3200" dirty="0"/>
              <a:t> 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В </a:t>
            </a:r>
            <a:r>
              <a:rPr lang="ru-RU" sz="3200" dirty="0"/>
              <a:t>мотивации учения на первом месте оказывается стремление к саморазвитию, самореализации. </a:t>
            </a:r>
          </a:p>
        </p:txBody>
      </p:sp>
    </p:spTree>
    <p:extLst>
      <p:ext uri="{BB962C8B-B14F-4D97-AF65-F5344CB8AC3E}">
        <p14:creationId xmlns:p14="http://schemas.microsoft.com/office/powerpoint/2010/main" val="530613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50395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Характерной чертой этого возраста является </a:t>
            </a:r>
            <a:r>
              <a:rPr lang="ru-RU" sz="3200" b="1" dirty="0"/>
              <a:t>любознательность, пытливость ума, стремление к познанию и информации, </a:t>
            </a:r>
            <a:r>
              <a:rPr lang="ru-RU" sz="3200" dirty="0"/>
              <a:t>подросток стремится овладеть как можно большим </a:t>
            </a:r>
            <a:r>
              <a:rPr lang="ru-RU" sz="3200" dirty="0" smtClean="0"/>
              <a:t>количеством.</a:t>
            </a:r>
          </a:p>
          <a:p>
            <a:r>
              <a:rPr lang="ru-RU" sz="3200" dirty="0" smtClean="0"/>
              <a:t> </a:t>
            </a:r>
          </a:p>
          <a:p>
            <a:r>
              <a:rPr lang="ru-RU" sz="3200" dirty="0" smtClean="0"/>
              <a:t>Задача </a:t>
            </a:r>
            <a:r>
              <a:rPr lang="ru-RU" sz="3200" dirty="0"/>
              <a:t>взрослых состоит в том, чтобы не погасить стремление подростка к познанию, </a:t>
            </a:r>
          </a:p>
        </p:txBody>
      </p:sp>
    </p:spTree>
    <p:extLst>
      <p:ext uri="{BB962C8B-B14F-4D97-AF65-F5344CB8AC3E}">
        <p14:creationId xmlns:p14="http://schemas.microsoft.com/office/powerpoint/2010/main" val="4167381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3394" y="620688"/>
            <a:ext cx="734302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Следите за речью детей</a:t>
            </a:r>
            <a:r>
              <a:rPr lang="ru-RU" sz="32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/>
              <a:t>Очень хорошо, когда в семье </a:t>
            </a:r>
            <a:r>
              <a:rPr lang="ru-RU" sz="3200" dirty="0" smtClean="0"/>
              <a:t>детей </a:t>
            </a:r>
            <a:r>
              <a:rPr lang="ru-RU" sz="3200" dirty="0"/>
              <a:t>приучают </a:t>
            </a:r>
            <a:r>
              <a:rPr lang="ru-RU" sz="3200" dirty="0" smtClean="0"/>
              <a:t>пользоваться словарями и справочниками. 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Быстрота </a:t>
            </a:r>
            <a:r>
              <a:rPr lang="ru-RU" sz="3200" dirty="0"/>
              <a:t>восприятия учебной </a:t>
            </a:r>
            <a:endParaRPr lang="ru-RU" sz="3200" dirty="0" smtClean="0"/>
          </a:p>
          <a:p>
            <a:r>
              <a:rPr lang="ru-RU" sz="3200" dirty="0" smtClean="0"/>
              <a:t>    информации </a:t>
            </a:r>
            <a:r>
              <a:rPr lang="ru-RU" sz="3200" dirty="0"/>
              <a:t>во многом определяется  </a:t>
            </a:r>
            <a:r>
              <a:rPr lang="ru-RU" sz="3200" dirty="0" smtClean="0"/>
              <a:t>      темпом </a:t>
            </a:r>
            <a:r>
              <a:rPr lang="ru-RU" sz="3200" dirty="0"/>
              <a:t>чтения. </a:t>
            </a:r>
            <a:r>
              <a:rPr lang="ru-RU" sz="3200" dirty="0" smtClean="0"/>
              <a:t>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8839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Б</a:t>
            </a:r>
            <a:r>
              <a:rPr lang="ru-RU" sz="3200" dirty="0" smtClean="0"/>
              <a:t>ез </a:t>
            </a:r>
            <a:r>
              <a:rPr lang="ru-RU" sz="3200" dirty="0"/>
              <a:t>пробуждения интереса, без внутренней положительной мотивации освоения знаний не произойдет. Это будет лишь видимость учебной </a:t>
            </a:r>
            <a:r>
              <a:rPr lang="ru-RU" sz="3200" dirty="0" smtClean="0"/>
              <a:t>деятельности.</a:t>
            </a:r>
          </a:p>
          <a:p>
            <a:endParaRPr lang="ru-RU" sz="3200" dirty="0" smtClean="0"/>
          </a:p>
          <a:p>
            <a:r>
              <a:rPr lang="ru-RU" sz="3200" dirty="0"/>
              <a:t>В родительских силах сделать многое, чтобы однажды нашему чаду не стало стыдно, что он не хотел учиться. </a:t>
            </a:r>
          </a:p>
        </p:txBody>
      </p:sp>
    </p:spTree>
    <p:extLst>
      <p:ext uri="{BB962C8B-B14F-4D97-AF65-F5344CB8AC3E}">
        <p14:creationId xmlns:p14="http://schemas.microsoft.com/office/powerpoint/2010/main" val="3986932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412775"/>
            <a:ext cx="60477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all" dirty="0">
                <a:ln w="0"/>
                <a:solidFill>
                  <a:srgbClr val="FF0000"/>
                </a:solidFill>
                <a:effectLst>
                  <a:reflection blurRad="76200" stA="33000" endPos="50000" dist="5000" dir="5400000" sy="-100000" rotWithShape="0"/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1919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370512" cy="4107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Не стыдно чего-нибудь не знать, но стыдно не хотеть учиться.</a:t>
            </a:r>
          </a:p>
          <a:p>
            <a:pPr marL="0" indent="0" algn="r">
              <a:buNone/>
            </a:pPr>
            <a:r>
              <a:rPr lang="ru-RU" sz="4000" i="1" dirty="0" smtClean="0"/>
              <a:t>Сократ   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03915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22960" y="1100628"/>
            <a:ext cx="7709480" cy="4704636"/>
          </a:xfrm>
        </p:spPr>
        <p:txBody>
          <a:bodyPr/>
          <a:lstStyle/>
          <a:p>
            <a:pPr marL="0" indent="0">
              <a:buNone/>
            </a:pPr>
            <a:r>
              <a:rPr lang="ru-RU" sz="3600" i="1" dirty="0" smtClean="0"/>
              <a:t>Личность ребенка неповторима: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У одного невысокий уровень мотивации и хорошие умственные способности.</a:t>
            </a:r>
          </a:p>
          <a:p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У другого средние способности, но велики побудительные силы поиска решений.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051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Дошкольный период - уровень развития  познавательной готовности .</a:t>
            </a:r>
          </a:p>
          <a:p>
            <a:endParaRPr lang="ru-RU" sz="3200" dirty="0"/>
          </a:p>
          <a:p>
            <a:r>
              <a:rPr lang="ru-RU" sz="3200" dirty="0"/>
              <a:t> Начальная школа -  формируется интерес к способам добывания новых знаний. </a:t>
            </a:r>
          </a:p>
          <a:p>
            <a:endParaRPr lang="ru-RU" sz="3200" dirty="0"/>
          </a:p>
          <a:p>
            <a:r>
              <a:rPr lang="ru-RU" sz="3200" dirty="0"/>
              <a:t>В среднее звено приходит ученик, который «научился учиться».</a:t>
            </a:r>
          </a:p>
        </p:txBody>
      </p:sp>
    </p:spTree>
    <p:extLst>
      <p:ext uri="{BB962C8B-B14F-4D97-AF65-F5344CB8AC3E}">
        <p14:creationId xmlns:p14="http://schemas.microsoft.com/office/powerpoint/2010/main" val="317022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7520940" cy="357984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Выделяют </a:t>
            </a:r>
            <a:r>
              <a:rPr lang="ru-RU" sz="3200" dirty="0"/>
              <a:t>3</a:t>
            </a:r>
            <a:r>
              <a:rPr lang="ru-RU" sz="3200" dirty="0" smtClean="0"/>
              <a:t> типа отношения </a:t>
            </a:r>
            <a:r>
              <a:rPr lang="ru-RU" sz="3200" dirty="0"/>
              <a:t>к </a:t>
            </a:r>
            <a:r>
              <a:rPr lang="ru-RU" sz="3200" dirty="0" smtClean="0"/>
              <a:t>учению:</a:t>
            </a:r>
          </a:p>
          <a:p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п</a:t>
            </a:r>
            <a:r>
              <a:rPr lang="ru-RU" sz="3200" dirty="0" smtClean="0"/>
              <a:t>оложительное;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отрицательное;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б</a:t>
            </a:r>
            <a:r>
              <a:rPr lang="ru-RU" sz="3200" dirty="0" smtClean="0"/>
              <a:t>езразличное</a:t>
            </a:r>
            <a:r>
              <a:rPr lang="ru-RU" sz="3200" dirty="0"/>
              <a:t>.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392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548680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Положительное отношение</a:t>
            </a:r>
            <a:r>
              <a:rPr lang="ru-RU" sz="3200" dirty="0"/>
              <a:t> </a:t>
            </a:r>
          </a:p>
          <a:p>
            <a:pPr algn="ctr"/>
            <a:r>
              <a:rPr lang="ru-RU" sz="3200" dirty="0"/>
              <a:t>к учению характеризуется активностью учеников в учебном процессе, умением ставить перспективные цели, предвидеть результат своей учебной деятельности, преодолевать трудности на пути достижения цели. </a:t>
            </a:r>
          </a:p>
        </p:txBody>
      </p:sp>
    </p:spTree>
    <p:extLst>
      <p:ext uri="{BB962C8B-B14F-4D97-AF65-F5344CB8AC3E}">
        <p14:creationId xmlns:p14="http://schemas.microsoft.com/office/powerpoint/2010/main" val="321287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8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Отрицательное отношение</a:t>
            </a:r>
            <a:r>
              <a:rPr lang="ru-RU" sz="3200" dirty="0"/>
              <a:t> </a:t>
            </a:r>
            <a:endParaRPr lang="ru-RU" sz="3200" dirty="0" smtClean="0"/>
          </a:p>
          <a:p>
            <a:pPr algn="ctr"/>
            <a:r>
              <a:rPr lang="ru-RU" sz="3200" dirty="0" smtClean="0"/>
              <a:t>школьников </a:t>
            </a:r>
            <a:r>
              <a:rPr lang="ru-RU" sz="3200" dirty="0"/>
              <a:t>к учению – не желание учиться, слабая заинтересованность в успехах, нацеленность на отметку, не умение ставить цели, преодолевать трудности, отрицательное отношение к школе и учителям.</a:t>
            </a:r>
          </a:p>
        </p:txBody>
      </p:sp>
    </p:spTree>
    <p:extLst>
      <p:ext uri="{BB962C8B-B14F-4D97-AF65-F5344CB8AC3E}">
        <p14:creationId xmlns:p14="http://schemas.microsoft.com/office/powerpoint/2010/main" val="2337290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704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Безразличное отношение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dirty="0"/>
              <a:t>к учению </a:t>
            </a:r>
            <a:r>
              <a:rPr lang="ru-RU" sz="3200" dirty="0" smtClean="0"/>
              <a:t>характеризуется </a:t>
            </a:r>
            <a:r>
              <a:rPr lang="ru-RU" sz="3200" dirty="0"/>
              <a:t>наличием неустойчивых переживаний новизны и интереса. </a:t>
            </a:r>
            <a:r>
              <a:rPr lang="ru-RU" sz="3200" dirty="0" smtClean="0"/>
              <a:t>Для </a:t>
            </a:r>
            <a:r>
              <a:rPr lang="ru-RU" sz="3200" dirty="0"/>
              <a:t>них типичны простые учебные действия на основе образца и инструкции, возможны простые виды самоконтроля.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304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1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Формирование положительной мотивации учения – не стихийный </a:t>
            </a:r>
            <a:r>
              <a:rPr lang="ru-RU" sz="3200" dirty="0" smtClean="0"/>
              <a:t>процесс.</a:t>
            </a:r>
          </a:p>
          <a:p>
            <a:r>
              <a:rPr lang="ru-RU" sz="3200" dirty="0"/>
              <a:t>Мотивы учения надо специально воспитывать, развивать, стимулировать.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15626255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599</TotalTime>
  <Words>382</Words>
  <Application>Microsoft Office PowerPoint</Application>
  <PresentationFormat>Экран (4:3)</PresentationFormat>
  <Paragraphs>57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Роль родителей в формировании положительной мотивации к учебной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ГБОУ СОШ № 2084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родителей в формировании положительной мотивации к учебной деятельности</dc:title>
  <dc:creator>админ</dc:creator>
  <cp:lastModifiedBy>админ</cp:lastModifiedBy>
  <cp:revision>25</cp:revision>
  <dcterms:created xsi:type="dcterms:W3CDTF">2013-02-06T07:35:07Z</dcterms:created>
  <dcterms:modified xsi:type="dcterms:W3CDTF">2018-06-20T07:31:25Z</dcterms:modified>
</cp:coreProperties>
</file>