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18"/>
  </p:notesMasterIdLst>
  <p:sldIdLst>
    <p:sldId id="256" r:id="rId2"/>
    <p:sldId id="268" r:id="rId3"/>
    <p:sldId id="257" r:id="rId4"/>
    <p:sldId id="265" r:id="rId5"/>
    <p:sldId id="266" r:id="rId6"/>
    <p:sldId id="267" r:id="rId7"/>
    <p:sldId id="269" r:id="rId8"/>
    <p:sldId id="259" r:id="rId9"/>
    <p:sldId id="258" r:id="rId10"/>
    <p:sldId id="260" r:id="rId11"/>
    <p:sldId id="271" r:id="rId12"/>
    <p:sldId id="261" r:id="rId13"/>
    <p:sldId id="273" r:id="rId14"/>
    <p:sldId id="272" r:id="rId15"/>
    <p:sldId id="262" r:id="rId16"/>
    <p:sldId id="26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98" autoAdjust="0"/>
  </p:normalViewPr>
  <p:slideViewPr>
    <p:cSldViewPr>
      <p:cViewPr>
        <p:scale>
          <a:sx n="90" d="100"/>
          <a:sy n="90" d="100"/>
        </p:scale>
        <p:origin x="-816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A4E65B-6BA9-4431-9629-3D86BB907F65}" type="datetimeFigureOut">
              <a:rPr lang="ru-RU" smtClean="0"/>
              <a:pPr/>
              <a:t>05.04.2016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3ECEAE-0315-4841-9350-B709360672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687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3ECEAE-0315-4841-9350-B7093606720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D28C0-3BEE-43DE-93EF-3D8C1D050BB2}" type="datetime1">
              <a:rPr lang="ru-RU" smtClean="0"/>
              <a:t>05.04.2016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3EA2C-A697-40F7-A001-65DF46389E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43D63-D838-49F3-9F3A-83666E2AA4E5}" type="datetime1">
              <a:rPr lang="ru-RU" smtClean="0"/>
              <a:t>05.04.2016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3EA2C-A697-40F7-A001-65DF46389E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C4C5C-07B4-46E9-8A6E-A709772D3E82}" type="datetime1">
              <a:rPr lang="ru-RU" smtClean="0"/>
              <a:t>05.04.2016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3EA2C-A697-40F7-A001-65DF46389E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B4DB4-970E-4BAB-98C6-E13CE12DB03F}" type="datetime1">
              <a:rPr lang="ru-RU" smtClean="0"/>
              <a:t>05.04.2016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3EA2C-A697-40F7-A001-65DF46389E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B9E8F-9634-45C2-A25D-ED7DA9283095}" type="datetime1">
              <a:rPr lang="ru-RU" smtClean="0"/>
              <a:t>05.04.2016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3EA2C-A697-40F7-A001-65DF46389E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2F8B-327A-4256-B93B-46F21D3D295D}" type="datetime1">
              <a:rPr lang="ru-RU" smtClean="0"/>
              <a:t>05.04.2016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3EA2C-A697-40F7-A001-65DF46389E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15032-EF3A-469B-84EE-9426FCC2D004}" type="datetime1">
              <a:rPr lang="ru-RU" smtClean="0"/>
              <a:t>05.04.2016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3EA2C-A697-40F7-A001-65DF46389E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B280E-1299-47EB-BCC8-872D8C2BA89B}" type="datetime1">
              <a:rPr lang="ru-RU" smtClean="0"/>
              <a:t>05.04.2016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3EA2C-A697-40F7-A001-65DF46389E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04CFF-ADD0-40AE-9D74-CAECAD3F7F9B}" type="datetime1">
              <a:rPr lang="ru-RU" smtClean="0"/>
              <a:t>05.04.2016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3EA2C-A697-40F7-A001-65DF46389E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7185B-0388-4562-8007-C5DEA3478DFB}" type="datetime1">
              <a:rPr lang="ru-RU" smtClean="0"/>
              <a:t>05.04.2016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3EA2C-A697-40F7-A001-65DF46389E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8F26B-A0DE-4CD6-8E6C-B98BFCF07EEA}" type="datetime1">
              <a:rPr lang="ru-RU" smtClean="0"/>
              <a:t>05.04.2016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633EA2C-A697-40F7-A001-65DF46389E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E73044-A620-4AB9-8E6B-16F0A10A6A68}" type="datetime1">
              <a:rPr lang="ru-RU" smtClean="0"/>
              <a:t>05.04.2016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33EA2C-A697-40F7-A001-65DF46389E9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3.png"/><Relationship Id="rId5" Type="http://schemas.openxmlformats.org/officeDocument/2006/relationships/image" Target="../media/image4.jpeg"/><Relationship Id="rId4" Type="http://schemas.openxmlformats.org/officeDocument/2006/relationships/hyperlink" Target="http://www.analizfamilii.ru/analiz-imeni-Alena.html?imya=%C0%EB%B8%ED%E0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3.png"/><Relationship Id="rId5" Type="http://schemas.openxmlformats.org/officeDocument/2006/relationships/hyperlink" Target="http://www.analizfamilii.ru/analiz-imeni-Edgar.html?imya=%DD%E4%E3%E0%F0" TargetMode="External"/><Relationship Id="rId4" Type="http://schemas.openxmlformats.org/officeDocument/2006/relationships/hyperlink" Target="http://www.analizfamilii.ru/analiz-imeni-Kira.html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4%D1%80%D0%B5%D0%B2%D0%BD%D0%B5%D0%B3%D1%80%D0%B5%D1%87%D0%B5%D1%81%D0%BA%D0%B8%D0%B9_%D1%8F%D0%B7%D1%8B%D0%BA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A%D0%BE%D0%BD%D1%86%D0%B5%D0%BF%D1%86%D0%B8%D1%8F" TargetMode="External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ru.wikipedia.org/wiki/%D0%91%D1%80%D0%B5%D0%BD%D0%B4" TargetMode="Externa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hyperlink" Target="https://ru.wikipedia.org/wiki/%D0%9B%D0%B8%D1%87%D0%BD%D0%BE%D0%B5_%D0%B8%D0%BC%D1%8F" TargetMode="External"/><Relationship Id="rId5" Type="http://schemas.openxmlformats.org/officeDocument/2006/relationships/hyperlink" Target="https://ru.wikipedia.org/wiki/%D0%A7%D0%B5%D0%BB%D0%BE%D0%B2%D0%B5%D0%BA" TargetMode="External"/><Relationship Id="rId10" Type="http://schemas.openxmlformats.org/officeDocument/2006/relationships/image" Target="../media/image3.png"/><Relationship Id="rId4" Type="http://schemas.openxmlformats.org/officeDocument/2006/relationships/hyperlink" Target="https://ru.wikipedia.org/wiki/%D0%A7%D0%B0%D1%81%D1%82%D1%8C_%D1%80%D0%B5%D1%87%D0%B8" TargetMode="External"/><Relationship Id="rId9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340768"/>
            <a:ext cx="7776864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«Ах, эти имена!!!!»</a:t>
            </a:r>
            <a:br>
              <a:rPr lang="ru-RU" dirty="0" smtClean="0"/>
            </a:br>
            <a:r>
              <a:rPr lang="ru-RU" dirty="0" smtClean="0"/>
              <a:t>Информационный проект.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79979" y="3573016"/>
            <a:ext cx="4008117" cy="180020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Предметник:</a:t>
            </a:r>
          </a:p>
          <a:p>
            <a:pPr algn="ctr"/>
            <a:r>
              <a:rPr lang="ru-RU" dirty="0" smtClean="0"/>
              <a:t>Барышникова.Н.А.</a:t>
            </a:r>
          </a:p>
          <a:p>
            <a:pPr algn="ctr"/>
            <a:r>
              <a:rPr lang="ru-RU" smtClean="0"/>
              <a:t>Автор</a:t>
            </a:r>
            <a:r>
              <a:rPr lang="ru-RU" dirty="0" smtClean="0"/>
              <a:t>: Королькова.А.,</a:t>
            </a:r>
          </a:p>
          <a:p>
            <a:pPr algn="ctr"/>
            <a:r>
              <a:rPr lang="ru-RU" dirty="0" smtClean="0"/>
              <a:t>Хомякова.О</a:t>
            </a:r>
          </a:p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43809" y="260649"/>
            <a:ext cx="2880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ГБОУ СОШ №1432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419872" y="5805266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Москва</a:t>
            </a:r>
          </a:p>
          <a:p>
            <a:pPr algn="ctr"/>
            <a:r>
              <a:rPr lang="ru-RU" dirty="0" smtClean="0"/>
              <a:t>2015.г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5"/>
            <a:ext cx="8229600" cy="7312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Обозначения имён.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44724"/>
            <a:ext cx="8229600" cy="58326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dirty="0" smtClean="0"/>
              <a:t>    </a:t>
            </a:r>
            <a:r>
              <a:rPr lang="ru-RU" sz="2000" dirty="0" smtClean="0"/>
              <a:t>1. Имя </a:t>
            </a:r>
            <a:r>
              <a:rPr lang="ru-RU" sz="3200" u="sng" dirty="0" smtClean="0">
                <a:solidFill>
                  <a:srgbClr val="FFFF00"/>
                </a:solidFill>
              </a:rPr>
              <a:t>Оксана</a:t>
            </a:r>
            <a:r>
              <a:rPr lang="ru-RU" sz="2000" dirty="0" smtClean="0"/>
              <a:t> является украинским фонетическим вариантом греческого имени Ксения. Предположительно, это имя восходит к слову «xenia» - «гостеприимство», либо к слову «xenios», что в переводе на русский язык означает «чужеземный».</a:t>
            </a:r>
          </a:p>
          <a:p>
            <a:pPr algn="ctr">
              <a:buNone/>
            </a:pPr>
            <a:endParaRPr lang="ru-RU" sz="2000" dirty="0" smtClean="0"/>
          </a:p>
          <a:p>
            <a:pPr algn="ctr">
              <a:buNone/>
            </a:pPr>
            <a:endParaRPr lang="ru-RU" sz="2000" dirty="0" smtClean="0"/>
          </a:p>
          <a:p>
            <a:pPr algn="ctr">
              <a:buNone/>
            </a:pPr>
            <a:r>
              <a:rPr lang="ru-RU" sz="2000" dirty="0" smtClean="0"/>
              <a:t>2. Традиционно </a:t>
            </a:r>
            <a:r>
              <a:rPr lang="ru-RU" sz="2800" dirty="0" smtClean="0">
                <a:solidFill>
                  <a:srgbClr val="FFFF00"/>
                </a:solidFill>
                <a:hlinkClick r:id="rId4" tooltip="Анализ имени Алёна"/>
              </a:rPr>
              <a:t>имя Алёна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000" dirty="0" smtClean="0"/>
              <a:t>считается вариантом имени Елена, которое было заимствовано русским народом из греческого языка, восходит к слову «хэле» и означает «солнечный свет». </a:t>
            </a:r>
          </a:p>
          <a:p>
            <a:pPr algn="ctr">
              <a:buNone/>
            </a:pPr>
            <a:endParaRPr lang="ru-RU" sz="2000" dirty="0"/>
          </a:p>
          <a:p>
            <a:pPr algn="ctr">
              <a:buNone/>
            </a:pPr>
            <a:endParaRPr lang="ru-RU" sz="2000" dirty="0" smtClean="0"/>
          </a:p>
          <a:p>
            <a:pPr algn="ctr">
              <a:buNone/>
            </a:pPr>
            <a:r>
              <a:rPr lang="ru-RU" sz="2000" dirty="0" smtClean="0"/>
              <a:t>3. </a:t>
            </a:r>
            <a:r>
              <a:rPr lang="ru-RU" sz="2400" u="sng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Имя Кристина </a:t>
            </a:r>
            <a:r>
              <a:rPr lang="ru-RU" sz="2000" dirty="0" smtClean="0"/>
              <a:t>- западный вариант старого церковного имени Христиния, которое было заимствовано русским народом из греческого языка и восходит к греческому слову «христианос», то есть «христианин</a:t>
            </a:r>
            <a:r>
              <a:rPr lang="ru-RU" sz="1600" dirty="0" smtClean="0"/>
              <a:t>».</a:t>
            </a:r>
          </a:p>
        </p:txBody>
      </p:sp>
      <p:pic>
        <p:nvPicPr>
          <p:cNvPr id="4" name="Picture 4" descr="&amp;Kcy;&amp;acy;&amp;rcy;&amp;tcy;&amp;icy;&amp;ncy;&amp;kcy;&amp;icy; &amp;Kcy;&amp;acy;&amp;rcy;&amp;icy;&amp;ncy;&amp;acy;, &amp;kcy;&amp;acy;&amp;rcy;&amp;tcy;&amp;icy;&amp;ncy;&amp;kcy;&amp;icy; &amp;scy; &amp;icy;&amp;mcy;&amp;iecy;&amp;ncy;&amp;acy;&amp;mcy;&amp;icy; &amp;Kcy;&amp;acy;&amp;rcy;&amp;icy;&amp;ncy;&amp;acy;, &amp;fcy;&amp;ocy;&amp;tcy;&amp;ocy; &amp;scy; &amp;ncy;&amp;acy;&amp;dcy;&amp;pcy;&amp;icy;&amp;scy;&amp;yacy;&amp;mcy;&amp;icy; &amp;Kcy;&amp;acy;&amp;rcy;&amp;icy;&amp;ncy;&amp;acy;, &amp;kcy;&amp;acy;&amp;rcy;&amp;tcy;&amp;icy;&amp;ncy;&amp;kcy;&amp;icy; &amp;scy; &amp;ncy;&amp;acy;&amp;dcy;&amp;pcy;&amp;icy;&amp;scy;&amp;yacy;&amp;mcy;&amp;icy; &amp;Kcy;&amp;acy;&amp;rcy;&amp;icy;&amp;ncy;&amp;acy;, &amp;kcy;&amp;rcy;&amp;acy;&amp;scy;&amp;icy;&amp;vcy;&amp;ycy;&amp;iecy; &amp;kcy;&amp;acy;&amp;rcy;&amp;tcy;&amp;icy;&amp;ncy;&amp;kcy;&amp;icy; &amp;Kcy;&amp;acy;&amp;rcy;&amp;icy;&amp;ncy;&amp;acy; - &amp;scy;&amp;kcy;&amp;acy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92888">
            <a:off x="7280928" y="2604594"/>
            <a:ext cx="1862968" cy="974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Звук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9879"/>
            <a:ext cx="8229600" cy="1399032"/>
          </a:xfrm>
        </p:spPr>
        <p:txBody>
          <a:bodyPr/>
          <a:lstStyle/>
          <a:p>
            <a:r>
              <a:rPr lang="ru-RU" dirty="0"/>
              <a:t>Обозначения имён.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4203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200" dirty="0"/>
              <a:t>4. </a:t>
            </a:r>
            <a:r>
              <a:rPr lang="ru-RU" sz="3200" dirty="0" smtClean="0"/>
              <a:t> </a:t>
            </a:r>
            <a:r>
              <a:rPr lang="ru-RU" sz="4000" dirty="0" smtClean="0">
                <a:hlinkClick r:id="rId4" tooltip="Анализ имени Кира"/>
              </a:rPr>
              <a:t>имя </a:t>
            </a:r>
            <a:r>
              <a:rPr lang="ru-RU" sz="4000" dirty="0">
                <a:hlinkClick r:id="rId4" tooltip="Анализ имени Кира"/>
              </a:rPr>
              <a:t>Кира</a:t>
            </a:r>
            <a:r>
              <a:rPr lang="ru-RU" sz="3200" dirty="0"/>
              <a:t> как «правительница, повелительница», а другие исследователи озвучивают его как «провидица» или «подобная своей красотой солнцу».</a:t>
            </a:r>
          </a:p>
          <a:p>
            <a:pPr algn="ctr">
              <a:buNone/>
            </a:pPr>
            <a:r>
              <a:rPr lang="ru-RU" sz="3200" dirty="0"/>
              <a:t>5. </a:t>
            </a:r>
            <a:r>
              <a:rPr lang="ru-RU" sz="3400" u="sng" dirty="0">
                <a:solidFill>
                  <a:srgbClr val="FFC000"/>
                </a:solidFill>
              </a:rPr>
              <a:t>Ирина</a:t>
            </a:r>
            <a:r>
              <a:rPr lang="ru-RU" sz="3200" dirty="0"/>
              <a:t> следует передавать как «мирская» (живая, живущая) или «мировая» (</a:t>
            </a:r>
            <a:r>
              <a:rPr lang="ru-RU" sz="3200" dirty="0" smtClean="0"/>
              <a:t>владычица)</a:t>
            </a:r>
          </a:p>
          <a:p>
            <a:pPr algn="ctr">
              <a:buNone/>
            </a:pPr>
            <a:endParaRPr lang="ru-RU" sz="3200" dirty="0"/>
          </a:p>
          <a:p>
            <a:pPr algn="ctr">
              <a:buNone/>
            </a:pPr>
            <a:r>
              <a:rPr lang="ru-RU" sz="3200" dirty="0"/>
              <a:t>6.</a:t>
            </a:r>
            <a:r>
              <a:rPr lang="ru-RU" sz="3200" dirty="0">
                <a:hlinkClick r:id="rId5" tooltip="Анализ имени Эдгар"/>
              </a:rPr>
              <a:t> имя Эдгар</a:t>
            </a:r>
            <a:r>
              <a:rPr lang="ru-RU" sz="3200" dirty="0"/>
              <a:t>, имеющее английские корни, происходит от древнеанглийского имени Eadgar, состоявшего из двух основ: ead – «богатый, счастливый», и gar – «копье». Впрочем, существует и версия о германском происхождении этого имени: от древнегерманских слов ead – «богатый, счастливый», и gard – «ограда, укрепление», либо hard – «храбрый, отважный».</a:t>
            </a:r>
          </a:p>
          <a:p>
            <a:endParaRPr lang="ru-RU" dirty="0"/>
          </a:p>
        </p:txBody>
      </p: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61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5"/>
            <a:ext cx="8229600" cy="1001266"/>
          </a:xfrm>
        </p:spPr>
        <p:txBody>
          <a:bodyPr/>
          <a:lstStyle/>
          <a:p>
            <a:pPr algn="ctr"/>
            <a:r>
              <a:rPr lang="ru-RU" dirty="0"/>
              <a:t>Обозначения имён.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7803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1800" dirty="0" smtClean="0"/>
              <a:t>.</a:t>
            </a:r>
          </a:p>
          <a:p>
            <a:pPr algn="ctr">
              <a:buNone/>
            </a:pPr>
            <a:r>
              <a:rPr lang="ru-RU" sz="1800" dirty="0" smtClean="0"/>
              <a:t>7. </a:t>
            </a:r>
            <a:r>
              <a:rPr lang="ru-RU" sz="2000" u="sng" dirty="0" smtClean="0">
                <a:solidFill>
                  <a:srgbClr val="FFFF00"/>
                </a:solidFill>
              </a:rPr>
              <a:t>Имя Камиль </a:t>
            </a:r>
            <a:r>
              <a:rPr lang="ru-RU" sz="1800" dirty="0" smtClean="0"/>
              <a:t>пришло из древнего арабского языка, и в переводе означает «совершенный во всех отношениях, лучший», а также и «полный, зрелый».</a:t>
            </a:r>
          </a:p>
          <a:p>
            <a:pPr>
              <a:buNone/>
            </a:pPr>
            <a:r>
              <a:rPr lang="ru-RU" sz="1800" dirty="0" smtClean="0"/>
              <a:t>8. </a:t>
            </a:r>
            <a:r>
              <a:rPr lang="ru-RU" sz="2000" u="sng" dirty="0" smtClean="0">
                <a:solidFill>
                  <a:srgbClr val="FFFF00"/>
                </a:solidFill>
              </a:rPr>
              <a:t>Имя Алсу </a:t>
            </a:r>
            <a:r>
              <a:rPr lang="ru-RU" sz="1800" dirty="0" smtClean="0"/>
              <a:t>обозначает «Алая вода»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/>
              <a:t>9. </a:t>
            </a:r>
            <a:r>
              <a:rPr lang="ru-RU" sz="2000" u="sng" dirty="0">
                <a:solidFill>
                  <a:srgbClr val="FFFF00"/>
                </a:solidFill>
              </a:rPr>
              <a:t>Имя Аэлита </a:t>
            </a:r>
            <a:r>
              <a:rPr lang="ru-RU" sz="1800" dirty="0"/>
              <a:t>с «марсианского» означает «видимый в последний раз свет звезды.</a:t>
            </a:r>
          </a:p>
          <a:p>
            <a:pPr>
              <a:buNone/>
            </a:pPr>
            <a:endParaRPr lang="ru-RU" sz="1800" dirty="0"/>
          </a:p>
          <a:p>
            <a:pPr algn="ctr"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10. </a:t>
            </a:r>
            <a:r>
              <a:rPr lang="ru-RU" sz="2000" u="sng" dirty="0" smtClean="0">
                <a:solidFill>
                  <a:srgbClr val="FFFF00"/>
                </a:solidFill>
              </a:rPr>
              <a:t>Григо́рий</a:t>
            </a:r>
            <a:r>
              <a:rPr lang="ru-RU" sz="1800" dirty="0" smtClean="0"/>
              <a:t> — мужское имя греческого происхождения; восходит к </a:t>
            </a:r>
            <a:r>
              <a:rPr lang="ru-RU" sz="1800" dirty="0" smtClean="0">
                <a:hlinkClick r:id="rId2" tooltip="Древнегреческий язык"/>
              </a:rPr>
              <a:t>др. греч.</a:t>
            </a:r>
            <a:r>
              <a:rPr lang="ru-RU" sz="1800" dirty="0" smtClean="0"/>
              <a:t> («грегорео») — «бодрствую».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11. Мужское </a:t>
            </a:r>
            <a:r>
              <a:rPr lang="ru-RU" sz="2000" u="sng" dirty="0" smtClean="0">
                <a:solidFill>
                  <a:srgbClr val="FFFF00"/>
                </a:solidFill>
              </a:rPr>
              <a:t>имя Терентий </a:t>
            </a:r>
            <a:r>
              <a:rPr lang="ru-RU" sz="1800" dirty="0" smtClean="0"/>
              <a:t>имеет несколько версий происхождения: по одной, оно произошло от латинского корня “teres”, означающего “утончённый”, “вежливый”, а по другой — имеет также латинскую основу, но означает “перетирающий”, “растирающий”</a:t>
            </a:r>
          </a:p>
          <a:p>
            <a:pPr algn="ctr">
              <a:buNone/>
            </a:pPr>
            <a:endParaRPr lang="ru-RU"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Вывод.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>
              <a:buNone/>
            </a:pPr>
            <a:r>
              <a:rPr lang="ru-RU" dirty="0" smtClean="0"/>
              <a:t>Проведя данную работу можно сделать вывод , что имена бывают разные и очень интересные, особенно их происхождение и значение.</a:t>
            </a:r>
          </a:p>
          <a:p>
            <a:pPr marL="64008" indent="0">
              <a:buNone/>
            </a:pPr>
            <a:r>
              <a:rPr lang="ru-RU" dirty="0" smtClean="0"/>
              <a:t>Для себя мы решили продолжить эту исследовательскую работу и выявить самое популярное и самое редкое имя во всей школе.</a:t>
            </a:r>
          </a:p>
        </p:txBody>
      </p:sp>
    </p:spTree>
    <p:extLst>
      <p:ext uri="{BB962C8B-B14F-4D97-AF65-F5344CB8AC3E}">
        <p14:creationId xmlns:p14="http://schemas.microsoft.com/office/powerpoint/2010/main" val="417649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Обозначения имён.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4008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3200" i="1" dirty="0"/>
              <a:t>Имена, имена, имена...</a:t>
            </a:r>
            <a:br>
              <a:rPr lang="ru-RU" sz="3200" i="1" dirty="0"/>
            </a:br>
            <a:r>
              <a:rPr lang="ru-RU" sz="3200" i="1" dirty="0"/>
              <a:t>В нашей речи звучат не случайно.</a:t>
            </a:r>
            <a:br>
              <a:rPr lang="ru-RU" sz="3200" i="1" dirty="0"/>
            </a:br>
            <a:r>
              <a:rPr lang="ru-RU" sz="3200" i="1" dirty="0"/>
              <a:t>Как загадочна эта страна,</a:t>
            </a:r>
            <a:br>
              <a:rPr lang="ru-RU" sz="3200" i="1" dirty="0"/>
            </a:br>
            <a:r>
              <a:rPr lang="ru-RU" sz="3200" i="1" dirty="0"/>
              <a:t>Так и имя </a:t>
            </a:r>
            <a:r>
              <a:rPr lang="ru-RU" sz="3200" i="1" dirty="0" smtClean="0"/>
              <a:t>- загадка </a:t>
            </a:r>
            <a:r>
              <a:rPr lang="ru-RU" sz="3200" i="1" dirty="0"/>
              <a:t>и тайна</a:t>
            </a:r>
            <a:r>
              <a:rPr lang="ru-RU" sz="3200" i="1" dirty="0" smtClean="0"/>
              <a:t>.</a:t>
            </a:r>
          </a:p>
          <a:p>
            <a:pPr marL="64008" indent="0">
              <a:buNone/>
            </a:pPr>
            <a:r>
              <a:rPr lang="ru-RU" sz="3200" i="1" dirty="0"/>
              <a:t>	</a:t>
            </a:r>
            <a:r>
              <a:rPr lang="ru-RU" sz="3200" i="1" dirty="0" smtClean="0"/>
              <a:t>			</a:t>
            </a:r>
          </a:p>
          <a:p>
            <a:pPr marL="64008" indent="0">
              <a:buNone/>
            </a:pPr>
            <a:r>
              <a:rPr lang="ru-RU" dirty="0"/>
              <a:t>	</a:t>
            </a:r>
            <a:r>
              <a:rPr lang="ru-RU" dirty="0" smtClean="0"/>
              <a:t>			</a:t>
            </a:r>
            <a:r>
              <a:rPr lang="ru-RU" dirty="0"/>
              <a:t>С. Я. МАРШАК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395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Источники информации.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1186152"/>
          </a:xfrm>
        </p:spPr>
        <p:txBody>
          <a:bodyPr/>
          <a:lstStyle/>
          <a:p>
            <a:r>
              <a:rPr lang="en-US" dirty="0" smtClean="0"/>
              <a:t>http://www.analizfamilii.ru/Arina/proishozhdenie-imeni.html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329858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Спасибо </a:t>
            </a:r>
            <a:r>
              <a:rPr lang="ru-RU" sz="7200" smtClean="0"/>
              <a:t>за просмотр</a:t>
            </a:r>
            <a:r>
              <a:rPr lang="ru-RU" sz="7200" dirty="0" smtClean="0"/>
              <a:t>!</a:t>
            </a:r>
            <a:endParaRPr lang="ru-RU" sz="7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Ах, эти имена!!!!!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</a:t>
            </a:r>
            <a:r>
              <a:rPr lang="ru-RU" dirty="0"/>
              <a:t>: </a:t>
            </a:r>
            <a:r>
              <a:rPr lang="ru-RU" dirty="0" smtClean="0"/>
              <a:t>Повышение интереса </a:t>
            </a:r>
            <a:r>
              <a:rPr lang="ru-RU" dirty="0"/>
              <a:t>к истории происхождения имен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ЗАДАЧИ: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Расширить знания об именах.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Выявить самые редкие и самые популярные имена в параллели 6 классов ГБОУ СОШ №1432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9963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Имя…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7139136" cy="241028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Имя-это  </a:t>
            </a:r>
            <a:r>
              <a:rPr lang="ru-RU" dirty="0" smtClean="0">
                <a:hlinkClick r:id="rId4" tooltip="Часть речи"/>
              </a:rPr>
              <a:t>часть речи</a:t>
            </a:r>
            <a:r>
              <a:rPr lang="ru-RU" dirty="0" smtClean="0"/>
              <a:t>, дающая название для </a:t>
            </a:r>
            <a:r>
              <a:rPr lang="ru-RU" dirty="0" smtClean="0">
                <a:hlinkClick r:id="rId5" tooltip="Человек"/>
              </a:rPr>
              <a:t>человека</a:t>
            </a:r>
            <a:r>
              <a:rPr lang="ru-RU" dirty="0" smtClean="0"/>
              <a:t> (в этом случае это будет </a:t>
            </a:r>
            <a:r>
              <a:rPr lang="ru-RU" dirty="0" smtClean="0">
                <a:hlinkClick r:id="rId6" tooltip="Личное имя"/>
              </a:rPr>
              <a:t>личное имя</a:t>
            </a:r>
            <a:r>
              <a:rPr lang="ru-RU" dirty="0" smtClean="0"/>
              <a:t>), продукта (торговой марки или </a:t>
            </a:r>
            <a:r>
              <a:rPr lang="ru-RU" dirty="0" smtClean="0">
                <a:hlinkClick r:id="rId7" tooltip="Бренд"/>
              </a:rPr>
              <a:t>бренда</a:t>
            </a:r>
            <a:r>
              <a:rPr lang="ru-RU" dirty="0" smtClean="0"/>
              <a:t>), идеи или </a:t>
            </a:r>
            <a:r>
              <a:rPr lang="ru-RU" dirty="0" smtClean="0">
                <a:hlinkClick r:id="rId8" tooltip="Концепция"/>
              </a:rPr>
              <a:t>концепции</a:t>
            </a:r>
            <a:r>
              <a:rPr lang="ru-RU" dirty="0" smtClean="0"/>
              <a:t>, обычно используемая для того, чтобы отличить его от других, принадлежащих к тому же классу.</a:t>
            </a:r>
          </a:p>
          <a:p>
            <a:pPr marL="64008" indent="0">
              <a:buNone/>
            </a:pPr>
            <a:endParaRPr lang="ru-RU" dirty="0"/>
          </a:p>
        </p:txBody>
      </p:sp>
      <p:pic>
        <p:nvPicPr>
          <p:cNvPr id="5" name="Picture 2" descr="QO recognizing: &amp;scy;&amp;mcy;&amp;iecy;&amp;shcy;&amp;ncy;&amp;ycy;&amp;iecy; &amp;ocy;&amp;bcy;&amp;zcy;&amp;ycy;&amp;vcy;&amp;acy;&amp;lcy;&amp;kcy;&amp;icy; &amp;pcy;&amp;rcy;&amp;ocy; &amp;icy;&amp;mcy;&amp;yacy; &amp;yucy;&amp;lcy;&amp;yacy;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221088"/>
            <a:ext cx="4176464" cy="2474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7327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Происхождение имён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3200" dirty="0"/>
              <a:t>Славянские имена самые старые из тех, что дошли до нас</a:t>
            </a:r>
            <a:r>
              <a:rPr lang="ru-RU" sz="3200" dirty="0" smtClean="0"/>
              <a:t>. </a:t>
            </a:r>
            <a:r>
              <a:rPr lang="ru-RU" dirty="0" smtClean="0"/>
              <a:t>И </a:t>
            </a:r>
            <a:r>
              <a:rPr lang="ru-RU" dirty="0"/>
              <a:t>сейчас в ходу </a:t>
            </a:r>
            <a:r>
              <a:rPr lang="ru-RU" dirty="0" smtClean="0"/>
              <a:t> эти имена :</a:t>
            </a:r>
          </a:p>
          <a:p>
            <a:pPr marL="64008" indent="0">
              <a:buNone/>
            </a:pPr>
            <a:r>
              <a:rPr lang="ru-RU" sz="5200" i="1" dirty="0" smtClean="0">
                <a:solidFill>
                  <a:srgbClr val="FFFF00"/>
                </a:solidFill>
              </a:rPr>
              <a:t>Святослав</a:t>
            </a:r>
            <a:r>
              <a:rPr lang="ru-RU" sz="5200" i="1" dirty="0">
                <a:solidFill>
                  <a:srgbClr val="FFFF00"/>
                </a:solidFill>
              </a:rPr>
              <a:t>, Ярослав, Владимир, Людмила</a:t>
            </a:r>
            <a:r>
              <a:rPr lang="ru-RU" sz="5200" i="1" dirty="0" smtClean="0">
                <a:solidFill>
                  <a:srgbClr val="FFFF00"/>
                </a:solidFill>
              </a:rPr>
              <a:t>.</a:t>
            </a:r>
          </a:p>
          <a:p>
            <a:pPr marL="64008" indent="0">
              <a:buNone/>
            </a:pPr>
            <a:endParaRPr lang="ru-RU" dirty="0"/>
          </a:p>
          <a:p>
            <a:pPr marL="64008" indent="0" algn="ctr">
              <a:buNone/>
            </a:pPr>
            <a:r>
              <a:rPr lang="ru-RU" dirty="0" smtClean="0"/>
              <a:t> </a:t>
            </a:r>
            <a:r>
              <a:rPr lang="ru-RU" dirty="0"/>
              <a:t>Что они означают? </a:t>
            </a:r>
            <a:endParaRPr lang="ru-RU" dirty="0" smtClean="0"/>
          </a:p>
          <a:p>
            <a:pPr marL="64008" indent="0">
              <a:buNone/>
            </a:pPr>
            <a:r>
              <a:rPr lang="ru-RU" dirty="0" smtClean="0"/>
              <a:t>На </a:t>
            </a:r>
            <a:r>
              <a:rPr lang="ru-RU" dirty="0"/>
              <a:t>этот вопрос мы найдем ответ, вслушиваясь в звучание слова: </a:t>
            </a:r>
            <a:endParaRPr lang="ru-RU" dirty="0" smtClean="0"/>
          </a:p>
          <a:p>
            <a:pPr marL="64008" indent="0">
              <a:buNone/>
            </a:pPr>
            <a:r>
              <a:rPr lang="ru-RU" sz="5800" i="1" dirty="0" smtClean="0">
                <a:solidFill>
                  <a:srgbClr val="FFFF00"/>
                </a:solidFill>
              </a:rPr>
              <a:t>Святослав-святая </a:t>
            </a:r>
            <a:r>
              <a:rPr lang="ru-RU" sz="5800" i="1" dirty="0">
                <a:solidFill>
                  <a:srgbClr val="FFFF00"/>
                </a:solidFill>
              </a:rPr>
              <a:t>слава, Владимир- владеющий миром, Людмила- людям милая</a:t>
            </a:r>
            <a:r>
              <a:rPr lang="ru-RU" sz="5800" i="1" dirty="0" smtClean="0">
                <a:solidFill>
                  <a:srgbClr val="FFFF00"/>
                </a:solidFill>
              </a:rPr>
              <a:t>.</a:t>
            </a:r>
            <a:endParaRPr lang="ru-RU" sz="5800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2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4528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Происхождение имён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Clr>
                <a:srgbClr val="7FD13B"/>
              </a:buClr>
            </a:pPr>
            <a:r>
              <a:rPr lang="ru-RU" sz="2400" dirty="0">
                <a:solidFill>
                  <a:prstClr val="white"/>
                </a:solidFill>
              </a:rPr>
              <a:t>Во времена Древней и Московской Руси многие имена были прозвищами</a:t>
            </a:r>
            <a:r>
              <a:rPr lang="ru-RU" sz="2400" dirty="0" smtClean="0">
                <a:solidFill>
                  <a:prstClr val="white"/>
                </a:solidFill>
              </a:rPr>
              <a:t>.</a:t>
            </a:r>
          </a:p>
          <a:p>
            <a:pPr marL="64008" lvl="0" indent="0">
              <a:buClr>
                <a:srgbClr val="7FD13B"/>
              </a:buClr>
              <a:buNone/>
            </a:pPr>
            <a:r>
              <a:rPr lang="ru-RU" sz="2400" dirty="0" smtClean="0">
                <a:solidFill>
                  <a:prstClr val="white"/>
                </a:solidFill>
              </a:rPr>
              <a:t> </a:t>
            </a:r>
            <a:r>
              <a:rPr lang="ru-RU" sz="2400" u="sng" dirty="0" smtClean="0">
                <a:solidFill>
                  <a:srgbClr val="FFFF00"/>
                </a:solidFill>
              </a:rPr>
              <a:t>ЧЕРНЫШ</a:t>
            </a:r>
            <a:r>
              <a:rPr lang="ru-RU" sz="2400" dirty="0" smtClean="0">
                <a:solidFill>
                  <a:prstClr val="white"/>
                </a:solidFill>
              </a:rPr>
              <a:t>- мальчик, родившийся  </a:t>
            </a:r>
            <a:r>
              <a:rPr lang="ru-RU" sz="2400" dirty="0">
                <a:solidFill>
                  <a:prstClr val="white"/>
                </a:solidFill>
              </a:rPr>
              <a:t>с черными </a:t>
            </a:r>
            <a:r>
              <a:rPr lang="ru-RU" sz="2400" dirty="0" smtClean="0">
                <a:solidFill>
                  <a:prstClr val="white"/>
                </a:solidFill>
              </a:rPr>
              <a:t>волосами, а белокурую девочку называли  </a:t>
            </a:r>
            <a:r>
              <a:rPr lang="ru-RU" sz="2400" u="sng" dirty="0" smtClean="0">
                <a:solidFill>
                  <a:srgbClr val="FFFF00"/>
                </a:solidFill>
              </a:rPr>
              <a:t>БЕЛЯНОЙ.</a:t>
            </a:r>
            <a:r>
              <a:rPr lang="ru-RU" sz="2400" dirty="0" smtClean="0">
                <a:solidFill>
                  <a:prstClr val="white"/>
                </a:solidFill>
              </a:rPr>
              <a:t> </a:t>
            </a:r>
          </a:p>
          <a:p>
            <a:pPr marL="64008" lvl="0" indent="0">
              <a:buClr>
                <a:srgbClr val="7FD13B"/>
              </a:buClr>
              <a:buNone/>
            </a:pPr>
            <a:endParaRPr lang="ru-RU" sz="2400" dirty="0">
              <a:solidFill>
                <a:prstClr val="white"/>
              </a:solidFill>
            </a:endParaRPr>
          </a:p>
          <a:p>
            <a:pPr>
              <a:buClr>
                <a:srgbClr val="7FD13B"/>
              </a:buClr>
            </a:pPr>
            <a:r>
              <a:rPr lang="ru-RU" sz="2400" dirty="0" smtClean="0">
                <a:solidFill>
                  <a:prstClr val="white"/>
                </a:solidFill>
              </a:rPr>
              <a:t>Часто </a:t>
            </a:r>
            <a:r>
              <a:rPr lang="ru-RU" sz="2400" dirty="0">
                <a:solidFill>
                  <a:prstClr val="white"/>
                </a:solidFill>
              </a:rPr>
              <a:t>имя было связано </a:t>
            </a:r>
            <a:r>
              <a:rPr lang="ru-RU" sz="2400" dirty="0" smtClean="0">
                <a:solidFill>
                  <a:prstClr val="white"/>
                </a:solidFill>
              </a:rPr>
              <a:t>с ростом </a:t>
            </a:r>
            <a:r>
              <a:rPr lang="ru-RU" sz="2400" dirty="0">
                <a:solidFill>
                  <a:prstClr val="white"/>
                </a:solidFill>
              </a:rPr>
              <a:t>и внешностью человека, его </a:t>
            </a:r>
            <a:r>
              <a:rPr lang="ru-RU" sz="2400" dirty="0" smtClean="0">
                <a:solidFill>
                  <a:prstClr val="white"/>
                </a:solidFill>
              </a:rPr>
              <a:t>характером:</a:t>
            </a:r>
          </a:p>
          <a:p>
            <a:pPr marL="64008" indent="0" algn="ctr">
              <a:buClr>
                <a:srgbClr val="7FD13B"/>
              </a:buClr>
              <a:buNone/>
            </a:pPr>
            <a:r>
              <a:rPr lang="ru-RU" sz="2400" u="sng" dirty="0" smtClean="0">
                <a:solidFill>
                  <a:srgbClr val="FFFF00"/>
                </a:solidFill>
              </a:rPr>
              <a:t>Мал</a:t>
            </a:r>
            <a:r>
              <a:rPr lang="ru-RU" sz="2400" u="sng" dirty="0">
                <a:solidFill>
                  <a:srgbClr val="FFFF00"/>
                </a:solidFill>
              </a:rPr>
              <a:t>, </a:t>
            </a:r>
            <a:r>
              <a:rPr lang="ru-RU" sz="2400" u="sng" dirty="0" err="1">
                <a:solidFill>
                  <a:srgbClr val="FFFF00"/>
                </a:solidFill>
              </a:rPr>
              <a:t>Глазко</a:t>
            </a:r>
            <a:r>
              <a:rPr lang="ru-RU" sz="2400" u="sng" dirty="0">
                <a:solidFill>
                  <a:srgbClr val="FFFF00"/>
                </a:solidFill>
              </a:rPr>
              <a:t>, Крик, </a:t>
            </a:r>
            <a:r>
              <a:rPr lang="ru-RU" sz="2400" u="sng" dirty="0" err="1">
                <a:solidFill>
                  <a:srgbClr val="FFFF00"/>
                </a:solidFill>
              </a:rPr>
              <a:t>Бессон</a:t>
            </a:r>
            <a:r>
              <a:rPr lang="ru-RU" sz="2400" u="sng" dirty="0">
                <a:solidFill>
                  <a:srgbClr val="FFFF00"/>
                </a:solidFill>
              </a:rPr>
              <a:t>, </a:t>
            </a:r>
            <a:r>
              <a:rPr lang="ru-RU" sz="2400" u="sng" dirty="0" err="1" smtClean="0">
                <a:solidFill>
                  <a:srgbClr val="FFFF00"/>
                </a:solidFill>
              </a:rPr>
              <a:t>Молчан</a:t>
            </a:r>
            <a:endParaRPr lang="ru-RU" sz="2400" u="sng" dirty="0">
              <a:solidFill>
                <a:srgbClr val="FFFF00"/>
              </a:solidFill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50251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Происхождение имён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Иногда давали имена по названиям животных, растений: </a:t>
            </a:r>
            <a:r>
              <a:rPr lang="ru-RU" sz="2000" dirty="0">
                <a:solidFill>
                  <a:srgbClr val="FFFF00"/>
                </a:solidFill>
              </a:rPr>
              <a:t>Волк, Заяц, Медведь, Трава, Ветка.</a:t>
            </a:r>
            <a:r>
              <a:rPr lang="ru-RU" dirty="0"/>
              <a:t> Ученые предполагают, что они связаны с древними верованиями наших предков, которые обожествляли природу.</a:t>
            </a:r>
          </a:p>
          <a:p>
            <a:r>
              <a:rPr lang="ru-RU" dirty="0"/>
              <a:t>После принятия христианства на Руси стали давать имена из перечня святых, помещенных в церковном календаре.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7008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7560840" cy="2016224"/>
          </a:xfrm>
        </p:spPr>
        <p:txBody>
          <a:bodyPr>
            <a:normAutofit fontScale="90000"/>
          </a:bodyPr>
          <a:lstStyle/>
          <a:p>
            <a:r>
              <a:rPr lang="ru-RU" dirty="0"/>
              <a:t>Всего в параллели 6 классов 93 ученика.</a:t>
            </a:r>
            <a:br>
              <a:rPr lang="ru-RU" dirty="0"/>
            </a:br>
            <a:r>
              <a:rPr lang="ru-RU" dirty="0"/>
              <a:t>Частые </a:t>
            </a:r>
            <a:r>
              <a:rPr lang="ru-RU" dirty="0" smtClean="0"/>
              <a:t>имена параллели: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1560" y="2276872"/>
            <a:ext cx="3884240" cy="3971529"/>
          </a:xfrm>
        </p:spPr>
        <p:txBody>
          <a:bodyPr/>
          <a:lstStyle/>
          <a:p>
            <a:r>
              <a:rPr lang="ru-RU" dirty="0" smtClean="0"/>
              <a:t>Девочки:</a:t>
            </a:r>
          </a:p>
          <a:p>
            <a:r>
              <a:rPr lang="ru-RU" dirty="0" smtClean="0"/>
              <a:t>Анастастасия-5</a:t>
            </a:r>
          </a:p>
          <a:p>
            <a:r>
              <a:rPr lang="ru-RU" dirty="0" smtClean="0"/>
              <a:t>Алёна-2</a:t>
            </a:r>
          </a:p>
          <a:p>
            <a:r>
              <a:rPr lang="ru-RU" dirty="0" smtClean="0"/>
              <a:t>Мария-2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6016" y="2276872"/>
            <a:ext cx="3970784" cy="3971529"/>
          </a:xfrm>
        </p:spPr>
        <p:txBody>
          <a:bodyPr/>
          <a:lstStyle/>
          <a:p>
            <a:r>
              <a:rPr lang="ru-RU" dirty="0" smtClean="0"/>
              <a:t>Мальчики:</a:t>
            </a:r>
          </a:p>
          <a:p>
            <a:r>
              <a:rPr lang="ru-RU" dirty="0" smtClean="0"/>
              <a:t>Даниил-5</a:t>
            </a:r>
          </a:p>
          <a:p>
            <a:r>
              <a:rPr lang="ru-RU" dirty="0" smtClean="0"/>
              <a:t>Егор-3</a:t>
            </a:r>
          </a:p>
          <a:p>
            <a:r>
              <a:rPr lang="ru-RU" dirty="0" smtClean="0"/>
              <a:t>Максим-3</a:t>
            </a:r>
          </a:p>
          <a:p>
            <a:r>
              <a:rPr lang="ru-RU" dirty="0" smtClean="0"/>
              <a:t>Алексей-3</a:t>
            </a:r>
          </a:p>
          <a:p>
            <a:r>
              <a:rPr lang="ru-RU" dirty="0" smtClean="0"/>
              <a:t>Анедрей-4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0262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Редкие имена параллели </a:t>
            </a:r>
            <a:br>
              <a:rPr lang="ru-RU" dirty="0" smtClean="0"/>
            </a:br>
            <a:r>
              <a:rPr lang="ru-RU" dirty="0" smtClean="0"/>
              <a:t>6-тых классов.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Девочки:</a:t>
            </a:r>
          </a:p>
          <a:p>
            <a:r>
              <a:rPr lang="ru-RU" dirty="0" smtClean="0"/>
              <a:t>Алсу,</a:t>
            </a:r>
          </a:p>
          <a:p>
            <a:r>
              <a:rPr lang="ru-RU" dirty="0" smtClean="0"/>
              <a:t>Оксана,</a:t>
            </a:r>
          </a:p>
          <a:p>
            <a:r>
              <a:rPr lang="ru-RU" dirty="0" smtClean="0"/>
              <a:t>Алёна,</a:t>
            </a:r>
          </a:p>
          <a:p>
            <a:r>
              <a:rPr lang="ru-RU" dirty="0" smtClean="0"/>
              <a:t>Кристина,</a:t>
            </a:r>
          </a:p>
          <a:p>
            <a:r>
              <a:rPr lang="ru-RU" dirty="0" smtClean="0"/>
              <a:t>Валерия,</a:t>
            </a:r>
          </a:p>
          <a:p>
            <a:r>
              <a:rPr lang="ru-RU" dirty="0" smtClean="0"/>
              <a:t>Кира,</a:t>
            </a:r>
          </a:p>
          <a:p>
            <a:r>
              <a:rPr lang="ru-RU" dirty="0" smtClean="0"/>
              <a:t>Арина,</a:t>
            </a:r>
          </a:p>
          <a:p>
            <a:r>
              <a:rPr lang="ru-RU" dirty="0" smtClean="0"/>
              <a:t>Аэлита.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Мальчики:</a:t>
            </a:r>
          </a:p>
          <a:p>
            <a:r>
              <a:rPr lang="ru-RU" dirty="0" smtClean="0"/>
              <a:t>Эдгар,</a:t>
            </a:r>
          </a:p>
          <a:p>
            <a:r>
              <a:rPr lang="ru-RU" dirty="0" smtClean="0"/>
              <a:t>Вадим,</a:t>
            </a:r>
          </a:p>
          <a:p>
            <a:r>
              <a:rPr lang="ru-RU" dirty="0" smtClean="0"/>
              <a:t>Григорий,</a:t>
            </a:r>
          </a:p>
          <a:p>
            <a:r>
              <a:rPr lang="ru-RU" dirty="0" smtClean="0"/>
              <a:t>Камиль,</a:t>
            </a:r>
          </a:p>
          <a:p>
            <a:r>
              <a:rPr lang="ru-RU" dirty="0" smtClean="0"/>
              <a:t>Терентий.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Происхождение имён.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Происхождение имени</a:t>
            </a:r>
            <a:r>
              <a:rPr lang="ru-RU" dirty="0" smtClean="0"/>
              <a:t>, как правило, скрыто от нас многими веками, прошедшими с того момента, когда какое-либо слово стали использовать в качестве имени, а также тем фактом, что практически все современные имена заимствованы из древних языков - латыни, древнегреческого, древнеарабского, древнеперсидского, древнееврейского, древнегерманского. </a:t>
            </a:r>
            <a:endParaRPr lang="ru-RU" dirty="0"/>
          </a:p>
        </p:txBody>
      </p: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254</TotalTime>
  <Words>624</Words>
  <Application>Microsoft Office PowerPoint</Application>
  <PresentationFormat>Экран (4:3)</PresentationFormat>
  <Paragraphs>96</Paragraphs>
  <Slides>16</Slides>
  <Notes>1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«Ах, эти имена!!!!» Информационный проект.</vt:lpstr>
      <vt:lpstr>Ах, эти имена!!!!!</vt:lpstr>
      <vt:lpstr>Имя…</vt:lpstr>
      <vt:lpstr>Происхождение имён</vt:lpstr>
      <vt:lpstr>Происхождение имён</vt:lpstr>
      <vt:lpstr>Происхождение имён</vt:lpstr>
      <vt:lpstr>Всего в параллели 6 классов 93 ученика. Частые имена параллели: </vt:lpstr>
      <vt:lpstr>Редкие имена параллели  6-тых классов.</vt:lpstr>
      <vt:lpstr>Происхождение имён.</vt:lpstr>
      <vt:lpstr>Обозначения имён.</vt:lpstr>
      <vt:lpstr>Обозначения имён.</vt:lpstr>
      <vt:lpstr>Обозначения имён.</vt:lpstr>
      <vt:lpstr>Вывод.</vt:lpstr>
      <vt:lpstr>Обозначения имён.</vt:lpstr>
      <vt:lpstr>Источники информации.</vt:lpstr>
      <vt:lpstr>Спасибо за просмотр!</vt:lpstr>
    </vt:vector>
  </TitlesOfParts>
  <Company>school.1432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Имена. Информационный проект.</dc:title>
  <dc:creator>student</dc:creator>
  <cp:lastModifiedBy>teacher</cp:lastModifiedBy>
  <cp:revision>47</cp:revision>
  <dcterms:created xsi:type="dcterms:W3CDTF">2015-03-02T11:20:51Z</dcterms:created>
  <dcterms:modified xsi:type="dcterms:W3CDTF">2016-04-05T18:54:08Z</dcterms:modified>
</cp:coreProperties>
</file>