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84" r:id="rId2"/>
    <p:sldId id="413" r:id="rId3"/>
    <p:sldId id="415" r:id="rId4"/>
    <p:sldId id="423" r:id="rId5"/>
    <p:sldId id="429" r:id="rId6"/>
    <p:sldId id="426" r:id="rId7"/>
    <p:sldId id="427" r:id="rId8"/>
    <p:sldId id="425" r:id="rId9"/>
    <p:sldId id="424" r:id="rId10"/>
    <p:sldId id="417" r:id="rId11"/>
    <p:sldId id="416" r:id="rId12"/>
    <p:sldId id="419" r:id="rId13"/>
    <p:sldId id="420" r:id="rId14"/>
    <p:sldId id="421" r:id="rId15"/>
    <p:sldId id="422" r:id="rId16"/>
    <p:sldId id="41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2468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DOCUMS\my\&#1040;&#1085;&#1082;&#1077;&#1090;&#1072;%20&#1086;%20&#1079;&#1076;&#1086;&#1088;&#1086;&#1074;&#1086;&#1084;%20&#1086;&#1073;&#1088;&#1072;&#1079;&#1077;%20&#1078;&#1080;&#1079;&#1085;&#1080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S\my\&#1040;&#1085;&#1082;&#1077;&#1090;&#1072;%20&#1086;%20&#1079;&#1076;&#1086;&#1088;&#1086;&#1074;&#1086;&#1084;%20&#1086;&#1073;&#1088;&#1072;&#1079;&#1077;%20&#1078;&#1080;&#1079;&#1085;&#1080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OCUMS\my\&#1040;&#1085;&#1082;&#1077;&#1090;&#1072;%20&#1086;%20&#1079;&#1076;&#1086;&#1088;&#1086;&#1074;&#1086;&#1084;%20&#1086;&#1073;&#1088;&#1072;&#1079;&#1077;%20&#1078;&#1080;&#1079;&#1085;&#1080;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38888888888892"/>
          <c:y val="0.11342592592592596"/>
          <c:w val="0.50555555555555554"/>
          <c:h val="0.84259259259259278"/>
        </c:manualLayout>
      </c:layout>
      <c:doughnut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зож!$A$9:$A$11</c:f>
              <c:strCache>
                <c:ptCount val="3"/>
                <c:pt idx="0">
                  <c:v>Культура питания</c:v>
                </c:pt>
                <c:pt idx="1">
                  <c:v>Культура движения</c:v>
                </c:pt>
                <c:pt idx="2">
                  <c:v>Культура эмоций</c:v>
                </c:pt>
              </c:strCache>
            </c:strRef>
          </c:cat>
          <c:val>
            <c:numRef>
              <c:f>зож!$B$9:$B$11</c:f>
              <c:numCache>
                <c:formatCode>0%</c:formatCode>
                <c:ptCount val="3"/>
                <c:pt idx="0">
                  <c:v>0.33000000000000007</c:v>
                </c:pt>
                <c:pt idx="1">
                  <c:v>0.33000000000000007</c:v>
                </c:pt>
                <c:pt idx="2">
                  <c:v>0.33000000000000007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400"/>
      </a:pPr>
      <a:endParaRPr lang="ru-RU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'Уровень тревожности'!$C$16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'Уровень тревожности'!$B$17:$B$26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'Уровень тревожности'!$C$17:$C$26</c:f>
              <c:numCache>
                <c:formatCode>0%</c:formatCode>
                <c:ptCount val="10"/>
                <c:pt idx="0">
                  <c:v>0.93939393939393945</c:v>
                </c:pt>
                <c:pt idx="1">
                  <c:v>0.48484848484848492</c:v>
                </c:pt>
                <c:pt idx="2">
                  <c:v>0.63636363636363646</c:v>
                </c:pt>
                <c:pt idx="3">
                  <c:v>0.81818181818181834</c:v>
                </c:pt>
                <c:pt idx="4">
                  <c:v>0.8787878787878789</c:v>
                </c:pt>
                <c:pt idx="5">
                  <c:v>0.3636363636363637</c:v>
                </c:pt>
                <c:pt idx="6">
                  <c:v>0.78787878787878785</c:v>
                </c:pt>
                <c:pt idx="7">
                  <c:v>0.51515151515151514</c:v>
                </c:pt>
                <c:pt idx="8">
                  <c:v>0.51515151515151514</c:v>
                </c:pt>
                <c:pt idx="9">
                  <c:v>0.90909090909090906</c:v>
                </c:pt>
              </c:numCache>
            </c:numRef>
          </c:val>
        </c:ser>
        <c:ser>
          <c:idx val="1"/>
          <c:order val="1"/>
          <c:tx>
            <c:strRef>
              <c:f>'Уровень тревожности'!$D$16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'Уровень тревожности'!$B$17:$B$26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'Уровень тревожности'!$D$17:$D$26</c:f>
              <c:numCache>
                <c:formatCode>0%</c:formatCode>
                <c:ptCount val="10"/>
                <c:pt idx="0">
                  <c:v>6.0606060606060615E-2</c:v>
                </c:pt>
                <c:pt idx="1">
                  <c:v>0.51515151515151514</c:v>
                </c:pt>
                <c:pt idx="2">
                  <c:v>0.3636363636363637</c:v>
                </c:pt>
                <c:pt idx="3">
                  <c:v>0.18181818181818188</c:v>
                </c:pt>
                <c:pt idx="4">
                  <c:v>0.12121212121212123</c:v>
                </c:pt>
                <c:pt idx="5">
                  <c:v>0.63636363636363646</c:v>
                </c:pt>
                <c:pt idx="6">
                  <c:v>0.21212121212121215</c:v>
                </c:pt>
                <c:pt idx="7">
                  <c:v>0.48484848484848492</c:v>
                </c:pt>
                <c:pt idx="8">
                  <c:v>0.48484848484848492</c:v>
                </c:pt>
                <c:pt idx="9">
                  <c:v>9.0909090909090939E-2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391488"/>
        <c:axId val="91393024"/>
        <c:axId val="0"/>
      </c:bar3DChart>
      <c:catAx>
        <c:axId val="9139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393024"/>
        <c:crosses val="autoZero"/>
        <c:auto val="1"/>
        <c:lblAlgn val="ctr"/>
        <c:lblOffset val="100"/>
        <c:noMultiLvlLbl val="0"/>
      </c:catAx>
      <c:valAx>
        <c:axId val="913930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1391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Анкета "Я и мое здоровье"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Очки!$U$2:$U$5</c:f>
              <c:strCache>
                <c:ptCount val="4"/>
                <c:pt idx="0">
                  <c:v>до 20</c:v>
                </c:pt>
                <c:pt idx="1">
                  <c:v>от 21 до 70</c:v>
                </c:pt>
                <c:pt idx="2">
                  <c:v>от 71 до 110</c:v>
                </c:pt>
                <c:pt idx="3">
                  <c:v>от 111</c:v>
                </c:pt>
              </c:strCache>
            </c:strRef>
          </c:cat>
          <c:val>
            <c:numRef>
              <c:f>Очки!$V$2:$V$5</c:f>
              <c:numCache>
                <c:formatCode>General</c:formatCode>
                <c:ptCount val="4"/>
                <c:pt idx="0">
                  <c:v>1</c:v>
                </c:pt>
                <c:pt idx="1">
                  <c:v>9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0.37708</cdr:x>
      <cdr:y>0.43576</cdr:y>
    </cdr:from>
    <cdr:to>
      <cdr:x>0.58125</cdr:x>
      <cdr:y>0.6441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4025" y="1195388"/>
          <a:ext cx="933450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b="1" dirty="0"/>
            <a:t>ЗОЖ</a:t>
          </a:r>
          <a:endParaRPr lang="ru-RU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01221FE-F5E0-4BC2-BCAB-C63F3F93D965}" type="datetimeFigureOut">
              <a:rPr lang="ru-RU"/>
              <a:pPr/>
              <a:t>20.06.2018</a:t>
            </a:fld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C86C646-CA72-41DD-A584-10BB07B9A5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5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63E939B-DF75-4879-9447-265FAC91F11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218A87F-7FDB-4EA0-A9DF-BAA2012AA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545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EFFF-5286-4F29-A7EE-A8C3241DD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F6FD6-106B-4A98-8B81-F7327D9FA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2FA35-D927-4B96-91B4-2172EA46B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8118A-98F9-4BB5-9B78-09E5275E5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8E3FD-9DE0-4219-8AD6-D44C7883A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B0CBE-CDFB-498D-9B01-0E553EFF9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927C5-B0C0-4CDC-9A77-9463B52AC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171D3-53FE-4F58-858C-5C983CCF7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77D7-A2A5-4EB4-952C-94FF56156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0FED1-482E-480C-B7CE-E56F22075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50AE1-929F-47FD-8930-7002DF392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183C5DC-7E58-4394-A52F-AAC373401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http://buduar.info/wp-content/uploads/2012/12/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765175"/>
            <a:ext cx="293052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92238" y="1557338"/>
            <a:ext cx="6359525" cy="3143250"/>
          </a:xfrm>
        </p:spPr>
        <p:txBody>
          <a:bodyPr/>
          <a:lstStyle/>
          <a:p>
            <a:pPr eaLnBrk="1" hangingPunct="1"/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eaLnBrk="1" hangingPunct="1"/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eaLnBrk="1" hangingPunct="1"/>
            <a:r>
              <a:rPr lang="ru-RU" sz="4000" b="1" dirty="0" smtClean="0">
                <a:solidFill>
                  <a:srgbClr val="000099"/>
                </a:solidFill>
                <a:latin typeface="Verdana" pitchFamily="34" charset="0"/>
              </a:rPr>
              <a:t>Азбука здоровья</a:t>
            </a:r>
          </a:p>
          <a:p>
            <a:pPr eaLnBrk="1" hangingPunct="1"/>
            <a:endParaRPr lang="ru-RU" sz="28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eaLnBrk="1" hangingPunct="1"/>
            <a:r>
              <a:rPr lang="ru-RU" sz="2000" b="1" dirty="0" err="1" smtClean="0">
                <a:solidFill>
                  <a:srgbClr val="000099"/>
                </a:solidFill>
                <a:latin typeface="Verdana" pitchFamily="34" charset="0"/>
              </a:rPr>
              <a:t>Маховская</a:t>
            </a:r>
            <a:r>
              <a:rPr lang="ru-RU" sz="2000" b="1" dirty="0" smtClean="0">
                <a:solidFill>
                  <a:srgbClr val="000099"/>
                </a:solidFill>
                <a:latin typeface="Verdana" pitchFamily="34" charset="0"/>
              </a:rPr>
              <a:t> Яна Александровна</a:t>
            </a:r>
          </a:p>
          <a:p>
            <a:pPr eaLnBrk="1" hangingPunct="1"/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sport.jpg (630×315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050" y="4076700"/>
            <a:ext cx="413861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8" descr="8-(page-picture-large).jpg (920×707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898525"/>
            <a:ext cx="363537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Подзаголовок 8"/>
          <p:cNvSpPr txBox="1">
            <a:spLocks/>
          </p:cNvSpPr>
          <p:nvPr/>
        </p:nvSpPr>
        <p:spPr bwMode="auto">
          <a:xfrm>
            <a:off x="539750" y="2852738"/>
            <a:ext cx="525621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Подвижные игры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Уроки физической культуры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Занятия в спортивных кружках и секциях</a:t>
            </a:r>
          </a:p>
        </p:txBody>
      </p:sp>
      <p:sp>
        <p:nvSpPr>
          <p:cNvPr id="11273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Занимайся физической культурой и спортом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6" descr="http://training-and-sport.ru/wp-content/uploads/2011/10/1125-300x1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389438"/>
            <a:ext cx="2170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1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836613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Соблюдай правила личной гигиены</a:t>
            </a:r>
          </a:p>
        </p:txBody>
      </p:sp>
      <p:pic>
        <p:nvPicPr>
          <p:cNvPr id="12296" name="Picture 8" descr="ванна.jpg (640×575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836613"/>
            <a:ext cx="24669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Подзаголовок 8"/>
          <p:cNvSpPr txBox="1">
            <a:spLocks/>
          </p:cNvSpPr>
          <p:nvPr/>
        </p:nvSpPr>
        <p:spPr bwMode="auto">
          <a:xfrm>
            <a:off x="466725" y="3046413"/>
            <a:ext cx="525780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Гигиена тела</a:t>
            </a: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Гигиена полости рта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Гигиена одежды и обуви</a:t>
            </a:r>
          </a:p>
        </p:txBody>
      </p:sp>
      <p:pic>
        <p:nvPicPr>
          <p:cNvPr id="12298" name="Picture 10" descr="http://uzrf.ru/userfiles/image/novosti/Mojte-ruki-svoi-suk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584450"/>
            <a:ext cx="11811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4" descr="http://www.kolot.ru/wp-content/uploads/2012/06/shchetk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0450" y="3429000"/>
            <a:ext cx="117633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836613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5038" y="2203450"/>
            <a:ext cx="26543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Занимайся закаливанием</a:t>
            </a:r>
          </a:p>
        </p:txBody>
      </p:sp>
      <p:sp>
        <p:nvSpPr>
          <p:cNvPr id="13320" name="Подзаголовок 8"/>
          <p:cNvSpPr txBox="1">
            <a:spLocks/>
          </p:cNvSpPr>
          <p:nvPr/>
        </p:nvSpPr>
        <p:spPr bwMode="auto">
          <a:xfrm>
            <a:off x="466725" y="3046413"/>
            <a:ext cx="525780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Солнце</a:t>
            </a: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Воздушные ванны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>
                <a:latin typeface="Verdana" pitchFamily="34" charset="0"/>
              </a:rPr>
              <a:t>Водные ванны</a:t>
            </a:r>
          </a:p>
        </p:txBody>
      </p:sp>
      <p:pic>
        <p:nvPicPr>
          <p:cNvPr id="13321" name="Picture 4" descr="http://i.onmeda.de/fruehling_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170238"/>
            <a:ext cx="2062162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6" descr="http://light-team.ru/_fr/4/00172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2550" y="4437063"/>
            <a:ext cx="20177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8" descr="7-12.jpg (324×489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836613"/>
            <a:ext cx="235585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836613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Соблюдай режим дня школьника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1979613"/>
          <a:ext cx="6553200" cy="419894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89211"/>
                <a:gridCol w="5063989"/>
              </a:tblGrid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7.00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Подъем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421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7.00 – 7.30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Утренняя зарядка, водные процедуры, уборка постели, туалет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7.30 – 7.50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421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7.50 – 8.15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Дорога в школу или утренняя прогулка до начала занятий в школе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8.20– 13.00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Занятия в школе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11.00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Горячий завтрак в школе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421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13.00 – 13.30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Дорога из школы или прогулка после занятий в школе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13.30 – 14.00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Обед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14.00 – 15.00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Послеобеденный отдых или сон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15.00 – 16.30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Прогулка или игры и спортивные занятия на воздухе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16.30 – 16.45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Полдник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16.45 – 18.00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Приготовление домашних заданий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18.00 – 19.30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Прогулки на свежем воздухе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421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19.30 – 20.30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Ужин и свободные занятия (чтение, помощь семье и т.д.)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  <a:tr h="228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effectLst/>
                        </a:rPr>
                        <a:t>20.30 – 21.00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Приготовление ко сну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8" marR="68578" marT="0" marB="0"/>
                </a:tc>
              </a:tr>
            </a:tbl>
          </a:graphicData>
        </a:graphic>
      </p:graphicFrame>
      <p:pic>
        <p:nvPicPr>
          <p:cNvPr id="14393" name="Picture 4" descr="http://900igr.net/datai/pedagogika/Rezhim-dnja-pervoklassnika/0006-004-7.00-8.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836613"/>
            <a:ext cx="2305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836613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Правильно питайся</a:t>
            </a:r>
          </a:p>
        </p:txBody>
      </p:sp>
      <p:pic>
        <p:nvPicPr>
          <p:cNvPr id="15367" name="Picture 4" descr="http://cs317821.userapi.com/v317821106/562d/OgTHtPHiZ1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836613"/>
            <a:ext cx="29987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6" descr="http://www.girlbook.org/images/3b4bfba234e94f06881dbd0b8fb89af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5" y="1700213"/>
            <a:ext cx="57150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3498850"/>
            <a:ext cx="268922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836613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Отсутствие вредных привычек</a:t>
            </a:r>
          </a:p>
        </p:txBody>
      </p:sp>
      <p:pic>
        <p:nvPicPr>
          <p:cNvPr id="1639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492375"/>
            <a:ext cx="53149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858838"/>
            <a:ext cx="282575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2" descr="http://www.pubarticles.com/member/user_img/487/12551644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213100"/>
            <a:ext cx="262572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5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8838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92238" y="1557338"/>
            <a:ext cx="6359525" cy="3143250"/>
          </a:xfrm>
        </p:spPr>
        <p:txBody>
          <a:bodyPr/>
          <a:lstStyle/>
          <a:p>
            <a:pPr eaLnBrk="1" hangingPunct="1"/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eaLnBrk="1" hangingPunct="1"/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eaLnBrk="1" hangingPunct="1"/>
            <a:r>
              <a:rPr lang="ru-RU" sz="2800" b="1" dirty="0" smtClean="0">
                <a:latin typeface="Verdana" pitchFamily="34" charset="0"/>
              </a:rPr>
              <a:t>Спасибо за внимание!</a:t>
            </a:r>
            <a:br>
              <a:rPr lang="ru-RU" sz="2800" b="1" dirty="0" smtClean="0">
                <a:latin typeface="Verdana" pitchFamily="34" charset="0"/>
              </a:rPr>
            </a:br>
            <a:endParaRPr lang="en-US" sz="2800" b="1" dirty="0" smtClean="0">
              <a:solidFill>
                <a:srgbClr val="000099"/>
              </a:solidFill>
              <a:latin typeface="Verdana" pitchFamily="34" charset="0"/>
            </a:endParaRPr>
          </a:p>
        </p:txBody>
      </p:sp>
      <p:sp>
        <p:nvSpPr>
          <p:cNvPr id="17414" name="Rectangle 17"/>
          <p:cNvSpPr>
            <a:spLocks noChangeArrowheads="1"/>
          </p:cNvSpPr>
          <p:nvPr/>
        </p:nvSpPr>
        <p:spPr bwMode="auto">
          <a:xfrm>
            <a:off x="1476375" y="5149850"/>
            <a:ext cx="60245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Verdana" pitchFamily="34" charset="0"/>
              </a:rPr>
              <a:t>Маховская Яна </a:t>
            </a:r>
            <a:r>
              <a:rPr lang="ru-RU" sz="2000" dirty="0" smtClean="0">
                <a:latin typeface="Verdana" pitchFamily="34" charset="0"/>
              </a:rPr>
              <a:t>Александровна</a:t>
            </a:r>
            <a:endParaRPr lang="ru-RU" sz="2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88913"/>
            <a:ext cx="345757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Введение</a:t>
            </a:r>
          </a:p>
        </p:txBody>
      </p:sp>
      <p:pic>
        <p:nvPicPr>
          <p:cNvPr id="3080" name="Picture 16" descr="http://www.konfucii.ru/confuc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636838"/>
            <a:ext cx="16335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Выноска-облако 12"/>
          <p:cNvSpPr/>
          <p:nvPr/>
        </p:nvSpPr>
        <p:spPr>
          <a:xfrm>
            <a:off x="2820988" y="971550"/>
            <a:ext cx="3190875" cy="1881188"/>
          </a:xfrm>
          <a:prstGeom prst="cloudCallout">
            <a:avLst>
              <a:gd name="adj1" fmla="val -6382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>
                <a:solidFill>
                  <a:schemeClr val="tx1"/>
                </a:solidFill>
                <a:latin typeface="Verdana" pitchFamily="34" charset="0"/>
              </a:rPr>
              <a:t>Ни богатство, ни слава не делают человека счастливым. Здоровый нищий счастливее больного короля.</a:t>
            </a:r>
            <a:endParaRPr lang="ru-RU" sz="1100">
              <a:solidFill>
                <a:schemeClr val="tx1"/>
              </a:solidFill>
              <a:latin typeface="Verdana" pitchFamily="34" charset="0"/>
            </a:endParaRPr>
          </a:p>
          <a:p>
            <a:pPr algn="ctr"/>
            <a:r>
              <a:rPr lang="ru-RU" sz="1200">
                <a:solidFill>
                  <a:schemeClr val="tx1"/>
                </a:solidFill>
                <a:latin typeface="Verdana" pitchFamily="34" charset="0"/>
              </a:rPr>
              <a:t>Народная мудрость</a:t>
            </a:r>
            <a:r>
              <a:rPr lang="ru-RU" sz="1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2" name="Прямоугольник 1"/>
          <p:cNvSpPr>
            <a:spLocks noChangeArrowheads="1"/>
          </p:cNvSpPr>
          <p:nvPr/>
        </p:nvSpPr>
        <p:spPr bwMode="auto">
          <a:xfrm>
            <a:off x="3563938" y="3284538"/>
            <a:ext cx="48593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Verdana" pitchFamily="34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>
                <a:latin typeface="Verdana" pitchFamily="34" charset="0"/>
              </a:rPr>
              <a:t>Проанализировать литературу</a:t>
            </a:r>
          </a:p>
          <a:p>
            <a:pPr>
              <a:buFont typeface="Arial" pitchFamily="34" charset="0"/>
              <a:buChar char="•"/>
            </a:pPr>
            <a:r>
              <a:rPr lang="ru-RU">
                <a:latin typeface="Verdana" pitchFamily="34" charset="0"/>
              </a:rPr>
              <a:t>Определить уровень представлений младших школьников</a:t>
            </a:r>
          </a:p>
          <a:p>
            <a:pPr>
              <a:buFont typeface="Arial" pitchFamily="34" charset="0"/>
              <a:buChar char="•"/>
            </a:pPr>
            <a:r>
              <a:rPr lang="ru-RU">
                <a:latin typeface="Verdana" pitchFamily="34" charset="0"/>
              </a:rPr>
              <a:t>Составить свод правил по ЗОЖ</a:t>
            </a:r>
          </a:p>
          <a:p>
            <a:pPr>
              <a:buFont typeface="Arial" pitchFamily="34" charset="0"/>
              <a:buChar char="•"/>
            </a:pPr>
            <a:r>
              <a:rPr lang="ru-RU">
                <a:latin typeface="Verdana" pitchFamily="34" charset="0"/>
              </a:rPr>
              <a:t>Познакомить учеников моего класса с моими исследованиями для пробуждения к интереса к ЗОЖ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0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50" y="1366838"/>
            <a:ext cx="5111750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Здоровье и здоровый образ жизни</a:t>
            </a:r>
          </a:p>
        </p:txBody>
      </p:sp>
      <p:pic>
        <p:nvPicPr>
          <p:cNvPr id="4104" name="Picture 9" descr="http://global.fncstatic.com/static/managed/img/Health/Heart%20Healt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763" y="852488"/>
            <a:ext cx="30432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4572000" y="5341938"/>
            <a:ext cx="46021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Verdana" pitchFamily="34" charset="0"/>
              </a:rPr>
              <a:t>Здоровье – </a:t>
            </a:r>
            <a:r>
              <a:rPr lang="ru-RU" sz="1200">
                <a:latin typeface="Verdana" pitchFamily="34" charset="0"/>
              </a:rPr>
              <a:t>состояние полного, физического, душевного и социального благополучия, а не только отсутствие болезней и физических дефектов.</a:t>
            </a:r>
          </a:p>
          <a:p>
            <a:pPr algn="r"/>
            <a:r>
              <a:rPr lang="ru-RU" sz="1000">
                <a:latin typeface="Verdana" pitchFamily="34" charset="0"/>
              </a:rPr>
              <a:t>Устав Всемирной Организации Здравоохранения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/>
        </p:nvGraphicFramePr>
        <p:xfrm>
          <a:off x="4652491" y="259873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Verdana" pitchFamily="34" charset="0"/>
              </a:rPr>
              <a:t>Мои исследования. Анкета о здоровом образе жизни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1612900"/>
          <a:ext cx="8497887" cy="448056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263096"/>
                <a:gridCol w="1132934"/>
                <a:gridCol w="1101857"/>
              </a:tblGrid>
              <a:tr h="21333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effectLst/>
                        </a:rPr>
                        <a:t>Вопрос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Ответ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Кол-во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1. Что, по-твоему, означает «здоровый образ жизни»?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не ответили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58%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делать зарядку, мыть руки, чистить зубы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6%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заниматься спортом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12%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правильно питаться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9%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effectLst/>
                        </a:rPr>
                        <a:t>- не болеть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15%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21333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effectLst/>
                        </a:rPr>
                        <a:t>2. Что ты знаешь о своем здоровье? (нужное подчеркнуть) Мое здоровье: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отличное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55%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удовлетворительное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30%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не очень хорошее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12%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плохое.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3. Мои болезни (перечисли)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постоянно болею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0%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иногда болею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91%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часто болею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9%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4. Часто ли ты пропускаешь занятия по болезни?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пропуски каждую неделю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12%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пропуски каждый месяц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30%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  <a:tr h="213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- пропусков нет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>
                          <a:effectLst/>
                        </a:rPr>
                        <a:t>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effectLst/>
                        </a:rPr>
                        <a:t>58%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Verdana" pitchFamily="34" charset="0"/>
              </a:rPr>
              <a:t>Мои исследования. Анкета о здоровом образе жизни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584325"/>
          <a:ext cx="8497887" cy="376505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263097"/>
                <a:gridCol w="1132933"/>
                <a:gridCol w="1101857"/>
              </a:tblGrid>
              <a:tr h="19816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Вопрос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Ответ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</a:tr>
              <a:tr h="19816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5. Делаешь ли ты утром зарядку?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да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 dirty="0" smtClean="0">
                          <a:effectLst/>
                        </a:rPr>
                        <a:t>34%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нет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18%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иногда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48%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6. Занимаешься ли на уроке физкультуры?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с полной отдачей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94%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без желания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0%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лишь бы не ругали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6%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7. Занимаешься ли спортом?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в школьной секции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12%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в спортивной школе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27%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в других учреждениях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61%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8. Чувствуешь ли усталость после уроков?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очень устаю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9%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не очень устаю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27%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всегда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6%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  <a:tr h="198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- иногда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spc="-40" dirty="0">
                          <a:effectLst/>
                        </a:rPr>
                        <a:t>58%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6" marR="63256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776288"/>
            <a:ext cx="9144001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Verdana" pitchFamily="34" charset="0"/>
              </a:rPr>
              <a:t>Мои исследования</a:t>
            </a:r>
          </a:p>
          <a:p>
            <a:r>
              <a:rPr lang="ru-RU" sz="2000" b="1">
                <a:latin typeface="Verdana" pitchFamily="34" charset="0"/>
              </a:rPr>
              <a:t>Анкета «Уровень тревожности»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81588" y="2941638"/>
          <a:ext cx="3700462" cy="31388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8314"/>
                <a:gridCol w="3142148"/>
              </a:tblGrid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№ вопроса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Наименование вопроса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Сильно ли ты переживаешь, когда учитель ставит плохие отметки в дневник?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Часто ли ты испытываешь чувство тревоги, что выучил урок недостаточно глубоко?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Сильно ли ты переживаешь, когда обнаруживаешь ошибки в работе?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Волнуешься ли ты, что не сможешь выполнить порученное задание?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Бывает ли, что надолго портится настроение из-за того, что получил двойку?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185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Бывает ли у тебя бессонница при неудачах в школе?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Часто ли ты волнуешься по поводу своих школьных успехов?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Склонен ли ты преувеличивать в своем воображении неудачи, связанные с учебой?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185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Переживаешь ли ты из-за малейших неудач в учебе?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  <a:tr h="3074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spc="-40" dirty="0">
                          <a:effectLst/>
                        </a:rPr>
                        <a:t>Сильно ли ты волнуешься из-за ошибок, которые были допущены при выполнении контрольной работы?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18" marR="2718" marT="2718" marB="0" anchor="b"/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/>
        </p:nvGraphicFramePr>
        <p:xfrm>
          <a:off x="53974" y="2132856"/>
          <a:ext cx="5094090" cy="3967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214" name="Picture 2" descr="http://files.storeland.ru/web/upload/sitefiles/3/288/287925/15342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8263" y="796925"/>
            <a:ext cx="2741612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Verdana" pitchFamily="34" charset="0"/>
              </a:rPr>
              <a:t>Мои исследования</a:t>
            </a:r>
          </a:p>
          <a:p>
            <a:r>
              <a:rPr lang="ru-RU" sz="2000" b="1">
                <a:latin typeface="Verdana" pitchFamily="34" charset="0"/>
              </a:rPr>
              <a:t>Анкета «Режим дня»</a:t>
            </a:r>
          </a:p>
        </p:txBody>
      </p:sp>
      <p:pic>
        <p:nvPicPr>
          <p:cNvPr id="8199" name="Picture 2" descr="http://nattik.ru/wp-content/uploads/2011/03/zvukovoe_loto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796925"/>
            <a:ext cx="2843212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Прямоугольник 1"/>
          <p:cNvSpPr>
            <a:spLocks noChangeArrowheads="1"/>
          </p:cNvSpPr>
          <p:nvPr/>
        </p:nvSpPr>
        <p:spPr bwMode="auto">
          <a:xfrm>
            <a:off x="6372225" y="4319588"/>
            <a:ext cx="27717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Verdana" pitchFamily="34" charset="0"/>
              </a:rPr>
              <a:t>Вывод:</a:t>
            </a:r>
          </a:p>
          <a:p>
            <a:r>
              <a:rPr lang="ru-RU">
                <a:latin typeface="Verdana" pitchFamily="34" charset="0"/>
              </a:rPr>
              <a:t>Большинство школьников не соблюдает режим дня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0650" y="2420938"/>
          <a:ext cx="6189345" cy="356616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30555"/>
                <a:gridCol w="4140835"/>
                <a:gridCol w="1417955"/>
              </a:tblGrid>
              <a:tr h="0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п\п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Ответ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котором часу встаю сегодня?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7.00 – 7.30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Сколько будет уроков?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4 -5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котором часу ушел из школы?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12.30 - 13.30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Занимаешься ли спортом (в секции, участие в соревнованиях, каким спортом), длительность занятия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0 до 4 часов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Длительность выполнения домашнего задания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1,5 до 3 часов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Гулял ли на свежем воздухе, с какого по какой час?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0 до 4 часов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Читал ли художественную литературу? </a:t>
                      </a:r>
                      <a:endParaRPr lang="ru-RU" sz="2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 какого по какой час?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0 до 1 часа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Смотрел ли телевизор, с какого по какой час?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0 до 4 часов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котором часу лег спать?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21.00 – 23.00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Verdana" pitchFamily="34" charset="0"/>
              </a:rPr>
              <a:t>Мои исследования</a:t>
            </a:r>
          </a:p>
        </p:txBody>
      </p:sp>
      <p:pic>
        <p:nvPicPr>
          <p:cNvPr id="9223" name="Picture 11" descr="http://duran.ru/wp-content/uploads/2012/07/ar1295065056151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765175"/>
            <a:ext cx="268287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902371" y="1481609"/>
          <a:ext cx="7921128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4995863"/>
          <a:ext cx="9126538" cy="93662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75656"/>
                <a:gridCol w="1224136"/>
                <a:gridCol w="6426746"/>
              </a:tblGrid>
              <a:tr h="304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Количество </a:t>
                      </a:r>
                      <a:r>
                        <a:rPr lang="ru-RU" sz="1000" dirty="0" smtClean="0">
                          <a:effectLst/>
                        </a:rPr>
                        <a:t>баллов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анкет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Расшифровка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</a:tr>
              <a:tr h="152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до 20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Все в полном порядке!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</a:tr>
              <a:tr h="174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 21 до 70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Уже появились не самые хорошие, вредные для здоровья привычки, но с ними пока не трудно бороться!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</a:tr>
              <a:tr h="152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 71 до 110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Ученик стоит на пути разрушения своего здоровья.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</a:tr>
              <a:tr h="152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 111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Необходимо </a:t>
                      </a:r>
                      <a:r>
                        <a:rPr lang="ru-RU" sz="1000" dirty="0" smtClean="0">
                          <a:effectLst/>
                        </a:rPr>
                        <a:t>не откладывая начинать </a:t>
                      </a:r>
                      <a:r>
                        <a:rPr lang="ru-RU" sz="1000" dirty="0">
                          <a:effectLst/>
                        </a:rPr>
                        <a:t>борьбу за </a:t>
                      </a:r>
                      <a:r>
                        <a:rPr lang="ru-RU" sz="1000" dirty="0" smtClean="0">
                          <a:effectLst/>
                        </a:rPr>
                        <a:t>здоровье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525" marR="5852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Line 20"/>
          <p:cNvSpPr>
            <a:spLocks noChangeShapeType="1"/>
          </p:cNvSpPr>
          <p:nvPr/>
        </p:nvSpPr>
        <p:spPr bwMode="auto">
          <a:xfrm>
            <a:off x="395288" y="6165850"/>
            <a:ext cx="83518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Rectangle 17"/>
          <p:cNvSpPr>
            <a:spLocks noChangeArrowheads="1"/>
          </p:cNvSpPr>
          <p:nvPr/>
        </p:nvSpPr>
        <p:spPr bwMode="auto">
          <a:xfrm>
            <a:off x="250825" y="941388"/>
            <a:ext cx="568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Если хочешь быть здоров</a:t>
            </a:r>
          </a:p>
        </p:txBody>
      </p:sp>
      <p:pic>
        <p:nvPicPr>
          <p:cNvPr id="10247" name="Picture 4" descr="http://vologda-portal.ru/upload/iblock/b97/spo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763" y="765175"/>
            <a:ext cx="26844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17"/>
          <p:cNvSpPr>
            <a:spLocks noChangeArrowheads="1"/>
          </p:cNvSpPr>
          <p:nvPr/>
        </p:nvSpPr>
        <p:spPr bwMode="auto">
          <a:xfrm>
            <a:off x="6659563" y="5013325"/>
            <a:ext cx="25066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Следуй правилам!!!</a:t>
            </a:r>
          </a:p>
        </p:txBody>
      </p:sp>
      <p:pic>
        <p:nvPicPr>
          <p:cNvPr id="10249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776413"/>
            <a:ext cx="429101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S_«ДБО BS-Client. Частный Клиент» v.2.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BSS_«ДБО BS-Client. Частный Клиент» v.2.1</Template>
  <TotalTime>4062</TotalTime>
  <Words>884</Words>
  <Application>Microsoft Office PowerPoint</Application>
  <PresentationFormat>Экран (4:3)</PresentationFormat>
  <Paragraphs>261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BSS_«ДБО BS-Client. Частный Клиент» v.2.1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Подколзин Андрей Викторович</dc:creator>
  <cp:lastModifiedBy>Зазирная Марина А.</cp:lastModifiedBy>
  <cp:revision>516</cp:revision>
  <dcterms:created xsi:type="dcterms:W3CDTF">2010-01-19T13:44:50Z</dcterms:created>
  <dcterms:modified xsi:type="dcterms:W3CDTF">2018-06-20T07:17:45Z</dcterms:modified>
</cp:coreProperties>
</file>