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0" r:id="rId2"/>
    <p:sldMasterId id="2147483702" r:id="rId3"/>
  </p:sldMasterIdLst>
  <p:sldIdLst>
    <p:sldId id="256" r:id="rId4"/>
    <p:sldId id="257" r:id="rId5"/>
    <p:sldId id="259" r:id="rId6"/>
    <p:sldId id="261" r:id="rId7"/>
    <p:sldId id="265" r:id="rId8"/>
    <p:sldId id="264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66" r:id="rId17"/>
    <p:sldId id="267" r:id="rId18"/>
    <p:sldId id="268" r:id="rId19"/>
    <p:sldId id="269" r:id="rId20"/>
    <p:sldId id="270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12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8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56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891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048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113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974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526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849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EA491B-5EB3-4D4D-BAD7-009A0282534C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1" y="6473825"/>
            <a:ext cx="1011767" cy="247650"/>
          </a:xfrm>
        </p:spPr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76D76-B2F0-4F54-BE83-4B593BF1E0ED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815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A94A77-9A97-4C9F-8CCC-187238B6AC3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1" y="6473825"/>
            <a:ext cx="1011767" cy="247650"/>
          </a:xfrm>
        </p:spPr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D3EC72-865F-4078-B94A-FA2E509C8203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20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467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F7CC43-EE1A-4097-B246-2BEE01F7C93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546F8E-06AA-4CD7-91B6-1784C5CC706C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438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A5F68B-CD79-43D8-BC18-43F2B798D4E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C7FA76-EC65-4D27-B437-EE2C28E1377B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968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DD02A8-4594-46C7-A275-C91EE03DC993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7650"/>
          </a:xfrm>
        </p:spPr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353C31-6590-4ED7-B0B1-8B1CFB213D15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785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358FF9-8299-4279-895D-7F42B9E0EC5E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A20E9B-A500-4091-AF4F-1F127BCF4B19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630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494DE2-507E-4096-B7A2-19E79FBC9AA8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34C569-8DD9-43D1-A30B-13B6A57B5290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702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DDD0F-58ED-41FA-B7BE-BD8EE10869D5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D53F9E-D1C9-4785-B87C-AE6D578F055B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479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78E0DE-7CEB-4064-9C72-A7729BCD778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79882B-E578-4D14-B397-81C38C41BCE4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2783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262EE5-C147-4F6E-8BC7-2D45B18D0D5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DA8379-182B-482E-82AC-27AF81D610CC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6303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6C768A-14FE-4E61-98A6-783FAF815EDF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3F336F-DEE4-40FD-BB10-96849B629B7C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787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EA491B-5EB3-4D4D-BAD7-009A0282534C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1" y="6473825"/>
            <a:ext cx="1011767" cy="247650"/>
          </a:xfrm>
        </p:spPr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76D76-B2F0-4F54-BE83-4B593BF1E0ED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92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0787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A94A77-9A97-4C9F-8CCC-187238B6AC3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1" y="6473825"/>
            <a:ext cx="1011767" cy="247650"/>
          </a:xfrm>
        </p:spPr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D3EC72-865F-4078-B94A-FA2E509C8203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9750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F7CC43-EE1A-4097-B246-2BEE01F7C93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546F8E-06AA-4CD7-91B6-1784C5CC706C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814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A5F68B-CD79-43D8-BC18-43F2B798D4E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C7FA76-EC65-4D27-B437-EE2C28E1377B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7224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DD02A8-4594-46C7-A275-C91EE03DC993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7650"/>
          </a:xfrm>
        </p:spPr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353C31-6590-4ED7-B0B1-8B1CFB213D15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9150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358FF9-8299-4279-895D-7F42B9E0EC5E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A20E9B-A500-4091-AF4F-1F127BCF4B19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3196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494DE2-507E-4096-B7A2-19E79FBC9AA8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34C569-8DD9-43D1-A30B-13B6A57B5290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313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DDD0F-58ED-41FA-B7BE-BD8EE10869D5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D53F9E-D1C9-4785-B87C-AE6D578F055B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5275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78E0DE-7CEB-4064-9C72-A7729BCD778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79882B-E578-4D14-B397-81C38C41BCE4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5002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262EE5-C147-4F6E-8BC7-2D45B18D0D5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DA8379-182B-482E-82AC-27AF81D610CC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9567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6C768A-14FE-4E61-98A6-783FAF815EDF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3F336F-DEE4-40FD-BB10-96849B629B7C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06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70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67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8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4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50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53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FEC619-4B5A-4704-BB83-6F57D2E6C739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7EACF9-A126-40BA-B715-1F7FA7A34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7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406400" y="1554163"/>
            <a:ext cx="115824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79E84C-1D42-43DE-A6B3-BF678722BF5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D38E27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8EC8B3-2283-412B-9E51-9830A6DC947E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0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406400" y="1554163"/>
            <a:ext cx="115824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79E84C-1D42-43DE-A6B3-BF678722BF5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12.06.2018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D38E27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8EC8B3-2283-412B-9E51-9830A6DC947E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57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92828" y="1096645"/>
            <a:ext cx="7582989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ПРОФЕССИОНАЛЬНЫЙ СТАНДАРТ ПЕДАГОГА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19795" y="2638085"/>
            <a:ext cx="54025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педагога- документ, включающий перечень профессиональных и личностных требований к учителю, воспитателю, действующий на всей территории Российской Федерации.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718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7737" y="671292"/>
            <a:ext cx="760258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планировать и корректировать образовательные задачи (совместно с психологом и др. специалистами) по результатам мониторинга с учетом индивидуальных особенностей каждого ребенка;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Реализовывать педагогические рекомендации специалистов (психолога, логопеда и др.) в работе с детьми, испытывающими трудности в освоении программы, или детьми особыми образовательными потребностями;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методами и средствами анализа психолого- педагогического мониторинга позволяющего оценить результаты освоения детьми образовательных программ, степень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них необходимых интегрированных качеств детей дошкольного возраста, необходимых для дальнейшего обучения и развития в начальной школе;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ИКТ- компетенциями, необходимыми и достаточными для планирования, реализации и оценки образовательной работы.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565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Воспитатель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Должностные </a:t>
            </a:r>
            <a:r>
              <a:rPr lang="ru-RU" dirty="0" smtClean="0"/>
              <a:t>обязанности: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11679" y="2841733"/>
            <a:ext cx="86650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деятельность по воспитанию детей в образовательных учреждениях; содействовать созданию благоприятных условий для индивидуального развития, нравственного формирования личности; создавать благоприятную микросреду и морально- психологический климат для каждого воспитанника; содействовать получению дополнительного образования через систему кружков, клубов, секций, организуемых в учреждении; соблюдать права и свободы воспитанников, несет ответственность за их жизнь, здоровье, безопасность; проводит наблюдения (мониторинг) за здоровьем, развитием, в том числе с помощью электронных форм; координирует деятельность помощника воспитателя, младшего воспитателя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046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20686" y="1371660"/>
            <a:ext cx="76896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знать.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развития образовательной системы РФ; законы и иные правовые акты, регламентирующие образовательную деятельность; конвенцию о правах ребенка; педагогику, психологию; возрастную физиологию; методы и формы мониторинга; педагогическую этику; основы экологии, экономики, социологии; трудовое законодательство; основы работы с текстовыми редакторами, электронными таблицами, электронной почтой и браузерами, мультимедийным оборудованием; правила по охране труда и пожарной безопасности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392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помощник воспитателя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5395" y="2397596"/>
            <a:ext cx="55386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Должностные обязанности.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планировании и организации жизнедеятельности воспитанников. Осуществляет под руководством воспитателя повседневную работу; совместно с медицинским работником и под руководством воспитателя обеспечивает сохранение и укрепление здоровья; проведение мероприятий; обеспечивает санитарное состояние помещений и оборудования; обеспечивает охрану жизни и здоровья воспитанников; взаимодействует с родителями.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66264" y="2475135"/>
            <a:ext cx="45458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знать.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развития образовательной системы РФ; законы и иные правовые акты, регламентирующие образовательную деятельность; конвенцию о правах ребенка; педагогику; психологию; возрастную физиологию; основы доврачебной медицинской помощи; санитарно- гигиенические нормы содержания помещений и оборудования; правила внутреннего трудового распорядка образовательного учреждения.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1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 направления </a:t>
            </a:r>
            <a:br>
              <a:rPr lang="ru-RU" dirty="0"/>
            </a:br>
            <a:r>
              <a:rPr lang="ru-RU" dirty="0"/>
              <a:t>профессионального стандарта: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69033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ОБЩЕПЕДАГОГИЧЕСКАЯ ФУНКЦИЯ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75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ОБЩЕПЕДАГОГИЧЕСКАЯ ФУНКЦИЯ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41333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 и реализовывать программы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Осуществлять профессиональную деятельности в соответствии с требованиями  ФГОС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современные психолого-педагогические технологии, основанные на знании законов развития личности и поведения в реальной и виртуальной среде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416063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 специальные подходы к обучению в целях включения в образовательный процесс всех обучающихся, в том числе с особыми потребностями в образовании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ИКТ-компетентностями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613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профессионального стандарта в области ВОСПИТАНИЕ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31817" y="2677107"/>
            <a:ext cx="54776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воспитательную деятельность с учетом культурных различий детей, половозрастных и индивидуальных особенностей.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обучающихся познавательную активность, самостоятельность, инициативу, творческие способности, формировать гражданскую позицию,   культуру здорового и безопасного образа жизни.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Защищать достоинство и интересы обучающихся, помогать детям, оказавшимся в конфликтной ситуации и/или неблагоприятных условиях.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09508" y="2807736"/>
            <a:ext cx="46416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основы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психодидактики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закономерностей поведения в социальных сетях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 стадии и кризисы развития и социализации личности, приемы  диагностики возможных девиаций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845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профессионального стандарта в области РАЗВИТИЕ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5402" y="2737229"/>
            <a:ext cx="45219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психолого-педагогические технологии (в том числе инклюзивные)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Проектировать  психологически безопасную и комфортную образовательную среду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 и реализовывать совместно с родителями  программы индивидуального развития ребенка.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8915" y="2737229"/>
            <a:ext cx="409302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специальные технологии и методы, позволяющие проводить коррекционно-развивающую работу.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 навыки поведения в мире виртуальной реальности и социальных сетях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толерантность и позитивные образцы  общения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113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профессионального стандарта в области РАЗВИТИЕ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551837"/>
            <a:ext cx="52948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и реализовывать индивидуальные образовательные маршруты, индивидуальные программы развития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 методами психодиагностики личностных характеристик и возрастных особенностей обучающихся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995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Методы оценки выполнения требований профессионального стандарта педагога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04308" y="2578801"/>
            <a:ext cx="63833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деятельность воспитателя оценивается только комплексно. Высокая оценка включает: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сочетание показателей динамики развития интегративных качеств ребенка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отношение к детскому саду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степени активности и вовлеченности родителей  в жизнь детского сада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77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56115" y="684520"/>
            <a:ext cx="68623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труда и социальной защиты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 № 544н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профессионального стандарта «Педагог (педагогическая деятельность в сфере дошкольного, начального общего, основного общего, среднего общего образования) (воспитатель, учитель)»  от 18 октября 2013 года.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зарегистрирован Минюстом России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декабря 2013 года).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педагога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 работать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2017 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589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703388" y="1125538"/>
            <a:ext cx="3313112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ru-RU" b="1" dirty="0">
                <a:solidFill>
                  <a:srgbClr val="4E3B3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Повысить мотивацию педагогических работников к труду и качеству образования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383339" y="1052514"/>
            <a:ext cx="4033837" cy="10810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ru-RU" sz="1700" b="1" dirty="0">
                <a:solidFill>
                  <a:srgbClr val="4E3B3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Установить единые требования к содержанию и качеству профессиональной педагогической деятельности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19263" y="4316413"/>
            <a:ext cx="3384550" cy="1223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ru-RU" sz="1700" b="1" dirty="0">
                <a:solidFill>
                  <a:srgbClr val="4E3B3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Оценка уровня квалификации педагогов при приеме на работу и при аттестации, планирования карьеры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708775" y="4337050"/>
            <a:ext cx="3024188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ru-RU" b="1" dirty="0">
                <a:solidFill>
                  <a:srgbClr val="4E3B3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Формирование должностных инструкций и разработки ФГОС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151314" y="2276476"/>
            <a:ext cx="3457575" cy="18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ru-RU" alt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Профессионального стандарта педагога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640013" y="2133600"/>
            <a:ext cx="151130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782889" y="3508376"/>
            <a:ext cx="1366837" cy="79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7608889" y="2205038"/>
            <a:ext cx="1081087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680325" y="3524251"/>
            <a:ext cx="1081088" cy="79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5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388" y="274639"/>
            <a:ext cx="8856662" cy="7064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Профессиональный</a:t>
            </a:r>
            <a:r>
              <a:rPr lang="ru-RU" dirty="0"/>
              <a:t> </a:t>
            </a:r>
            <a:r>
              <a:rPr lang="ru-RU" b="1" dirty="0"/>
              <a:t>стандарт</a:t>
            </a:r>
            <a:r>
              <a:rPr lang="ru-RU" dirty="0"/>
              <a:t> </a:t>
            </a:r>
            <a:r>
              <a:rPr lang="ru-RU" b="1" dirty="0"/>
              <a:t>педагога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03388" y="2924175"/>
            <a:ext cx="2089150" cy="1009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ru-RU" alt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это -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5232401" y="1412875"/>
            <a:ext cx="5256213" cy="863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B58B8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Стандарт это -   инструмент реализации стратегии образования в меняющемся мире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5232401" y="2636838"/>
            <a:ext cx="5184775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B58B8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Инструмент повышения качества образования и выхода отечественного образования на международный уровень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5159376" y="4149725"/>
            <a:ext cx="5256213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C1752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Объективный измеритель квалификации педагога уровень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5159375" y="5445125"/>
            <a:ext cx="5329238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C1752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Основа для формирования трудового договора, фиксирующего отношения между работником и работодателем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863976" y="2205039"/>
            <a:ext cx="1152525" cy="9366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792539" y="3213100"/>
            <a:ext cx="1366837" cy="714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863975" y="3644900"/>
            <a:ext cx="1295400" cy="863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863975" y="3789363"/>
            <a:ext cx="1295400" cy="1943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08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ФУНКЦИИ ПРОФЕССИОНАЛЬНОГО СТАНДАРТА ПЕДАГОГА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828836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  ответственности педагога за результаты труда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педагога на постоянное повышение квалификации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817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ТРЕБОВАНИЯ К ОБРАЗОВАНИЮ ПЕДАГОГА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61210" y="3005521"/>
            <a:ext cx="66272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профессиональное образование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опыту практической работы не предъявляются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педагогической деятельности не допускаются лица имеющие или имевшие судимость, признанные недееспособными в установленном федеральным законом порядке; имеющие заболевания, предусмотренные установленным перечнем.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406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197" y="1095344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Профессиональные </a:t>
            </a:r>
            <a:r>
              <a:rPr lang="ru-RU" dirty="0"/>
              <a:t>стандарты применяются: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556862"/>
            <a:ext cx="6522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Работодателями кадровой политики и в управлении персоналом, при организации обучения и аттестации работников, разработке должностных инструкций, тарификации работ, присвоении тарифных разрядов работникам и установлении оплаты труда с учетом особенностей организации производства, труда и управления;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Образовательными организациями профессионального образования при разработке профессиональных образовательных программ;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разработке в установленном порядке федеральных государственных образовательных стандартов профессионального образования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114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Три </a:t>
            </a:r>
            <a:r>
              <a:rPr lang="ru-RU" dirty="0"/>
              <a:t>сферы практического применения профессиональных стандартов: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967335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 трудовых отношений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профессиональных программ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ФГОС профессионального образования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627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педагог дошкольного образования должен: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77737" y="2425336"/>
            <a:ext cx="72455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специфику дошкольного образования и особенности организации образовательной работы с детьми раннего и дошкольного возраста;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общие закономерности развития ребенка в раннем и дошкольном возрасте; особенности становления и развития детских деятельностей в раннем и дошкольном возрасте;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организовывать ведущие в дошкольном возрасте виды деятельности (предметно-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мунипулятивную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игровую), обеспечивая развитие детей, организовывать совместную и самостоятельную деятельность дошкольников;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теорией и педагогическими методиками физического, познавательного и личностного развития детей раннего и дошкольном возраста;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55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83</TotalTime>
  <Words>1043</Words>
  <Application>Microsoft Office PowerPoint</Application>
  <PresentationFormat>Широкоэкранный</PresentationFormat>
  <Paragraphs>95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Franklin Gothic Book</vt:lpstr>
      <vt:lpstr>Franklin Gothic Medium</vt:lpstr>
      <vt:lpstr>Garamond</vt:lpstr>
      <vt:lpstr>Times New Roman</vt:lpstr>
      <vt:lpstr>Wingdings</vt:lpstr>
      <vt:lpstr>Wingdings 2</vt:lpstr>
      <vt:lpstr>Натуральные материалы</vt:lpstr>
      <vt:lpstr>Трек</vt:lpstr>
      <vt:lpstr>1_Трек</vt:lpstr>
      <vt:lpstr>ПРОФЕССИОНАЛЬНЫЙ СТАНДАРТ ПЕДАГОГА</vt:lpstr>
      <vt:lpstr>Презентация PowerPoint</vt:lpstr>
      <vt:lpstr>Презентация PowerPoint</vt:lpstr>
      <vt:lpstr> Профессиональный стандарт педагога </vt:lpstr>
      <vt:lpstr>ФУНКЦИИ ПРОФЕССИОНАЛЬНОГО СТАНДАРТА ПЕДАГОГА</vt:lpstr>
      <vt:lpstr>ТРЕБОВАНИЯ К ОБРАЗОВАНИЮ ПЕДАГОГА</vt:lpstr>
      <vt:lpstr> Профессиональные стандарты применяются: </vt:lpstr>
      <vt:lpstr> Три сферы практического применения профессиональных стандартов: </vt:lpstr>
      <vt:lpstr>педагог дошкольного образования должен: </vt:lpstr>
      <vt:lpstr>Презентация PowerPoint</vt:lpstr>
      <vt:lpstr>Воспитатель Должностные обязанности:</vt:lpstr>
      <vt:lpstr>Презентация PowerPoint</vt:lpstr>
      <vt:lpstr> помощник воспитателя </vt:lpstr>
      <vt:lpstr>3 направления  профессионального стандарта:</vt:lpstr>
      <vt:lpstr>ОБЩЕПЕДАГОГИЧЕСКАЯ ФУНКЦИЯ</vt:lpstr>
      <vt:lpstr>Содержание профессионального стандарта в области ВОСПИТАНИЕ</vt:lpstr>
      <vt:lpstr>Содержание профессионального стандарта в области РАЗВИТИЕ</vt:lpstr>
      <vt:lpstr>Содержание профессионального стандарта в области РАЗВИТИЕ</vt:lpstr>
      <vt:lpstr>Методы оценки выполнения требований профессионального стандарта педагога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СТАНДАРТ ПЕДАГОГА</dc:title>
  <dc:creator>Наташа</dc:creator>
  <cp:lastModifiedBy>Наташа</cp:lastModifiedBy>
  <cp:revision>9</cp:revision>
  <dcterms:created xsi:type="dcterms:W3CDTF">2018-06-12T07:30:54Z</dcterms:created>
  <dcterms:modified xsi:type="dcterms:W3CDTF">2018-06-12T08:54:33Z</dcterms:modified>
</cp:coreProperties>
</file>