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0" r:id="rId14"/>
    <p:sldId id="269" r:id="rId15"/>
    <p:sldId id="273" r:id="rId16"/>
    <p:sldId id="277" r:id="rId17"/>
    <p:sldId id="27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AA0A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4660"/>
  </p:normalViewPr>
  <p:slideViewPr>
    <p:cSldViewPr>
      <p:cViewPr>
        <p:scale>
          <a:sx n="100" d="100"/>
          <a:sy n="100" d="100"/>
        </p:scale>
        <p:origin x="-300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15832431102362204"/>
          <c:y val="3.4335875984252077E-2"/>
          <c:w val="0.66838517060367675"/>
          <c:h val="0.391472194881891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Лист1!$A$2:$A$19</c:f>
              <c:strCache>
                <c:ptCount val="18"/>
                <c:pt idx="0">
                  <c:v>Пластиковые бутылки</c:v>
                </c:pt>
                <c:pt idx="1">
                  <c:v>Пластиковые крышки</c:v>
                </c:pt>
                <c:pt idx="2">
                  <c:v>Стеклянные банки</c:v>
                </c:pt>
                <c:pt idx="3">
                  <c:v>Стеклянные бутылки</c:v>
                </c:pt>
                <c:pt idx="4">
                  <c:v>Жестяные и картонные коробки/ банки</c:v>
                </c:pt>
                <c:pt idx="5">
                  <c:v>Целлофановые пакеты</c:v>
                </c:pt>
                <c:pt idx="6">
                  <c:v>Бумага, газеты, картон, старые книги</c:v>
                </c:pt>
                <c:pt idx="7">
                  <c:v>Коробки от яиц</c:v>
                </c:pt>
                <c:pt idx="8">
                  <c:v>Пакеты Тетрапак</c:v>
                </c:pt>
                <c:pt idx="9">
                  <c:v>Яичная скорлупа</c:v>
                </c:pt>
                <c:pt idx="10">
                  <c:v>Цилиндр от туалетной бумаги</c:v>
                </c:pt>
                <c:pt idx="11">
                  <c:v>Бумажные подарочные пакеты</c:v>
                </c:pt>
                <c:pt idx="12">
                  <c:v>Пластиковые баночки от йогурта и т. д.</c:v>
                </c:pt>
                <c:pt idx="13">
                  <c:v>Металлические банки от консервов</c:v>
                </c:pt>
                <c:pt idx="14">
                  <c:v>Фольга, фантики</c:v>
                </c:pt>
                <c:pt idx="15">
                  <c:v>Бутылочные пробки</c:v>
                </c:pt>
                <c:pt idx="16">
                  <c:v>Лоскуты ткани</c:v>
                </c:pt>
                <c:pt idx="17">
                  <c:v>Не используют</c:v>
                </c:pt>
              </c:strCache>
            </c:strRef>
          </c:cat>
          <c:val>
            <c:numRef>
              <c:f>Лист1!$B$2:$B$19</c:f>
              <c:numCache>
                <c:formatCode>General</c:formatCode>
                <c:ptCount val="18"/>
                <c:pt idx="0">
                  <c:v>16</c:v>
                </c:pt>
                <c:pt idx="1">
                  <c:v>3</c:v>
                </c:pt>
                <c:pt idx="2">
                  <c:v>7</c:v>
                </c:pt>
                <c:pt idx="3">
                  <c:v>3</c:v>
                </c:pt>
                <c:pt idx="4">
                  <c:v>30</c:v>
                </c:pt>
                <c:pt idx="5">
                  <c:v>11</c:v>
                </c:pt>
                <c:pt idx="6">
                  <c:v>4</c:v>
                </c:pt>
                <c:pt idx="7">
                  <c:v>3</c:v>
                </c:pt>
                <c:pt idx="8">
                  <c:v>3</c:v>
                </c:pt>
                <c:pt idx="9">
                  <c:v>2</c:v>
                </c:pt>
                <c:pt idx="10">
                  <c:v>1</c:v>
                </c:pt>
                <c:pt idx="11">
                  <c:v>1</c:v>
                </c:pt>
                <c:pt idx="12">
                  <c:v>3</c:v>
                </c:pt>
                <c:pt idx="13">
                  <c:v>1</c:v>
                </c:pt>
                <c:pt idx="14">
                  <c:v>2</c:v>
                </c:pt>
                <c:pt idx="15">
                  <c:v>2</c:v>
                </c:pt>
                <c:pt idx="16">
                  <c:v>2</c:v>
                </c:pt>
                <c:pt idx="17">
                  <c:v>10</c:v>
                </c:pt>
              </c:numCache>
            </c:numRef>
          </c:val>
        </c:ser>
        <c:axId val="84563840"/>
        <c:axId val="84565376"/>
      </c:barChart>
      <c:catAx>
        <c:axId val="84563840"/>
        <c:scaling>
          <c:orientation val="minMax"/>
        </c:scaling>
        <c:axPos val="b"/>
        <c:tickLblPos val="nextTo"/>
        <c:crossAx val="84565376"/>
        <c:crosses val="autoZero"/>
        <c:auto val="1"/>
        <c:lblAlgn val="ctr"/>
        <c:lblOffset val="100"/>
      </c:catAx>
      <c:valAx>
        <c:axId val="84565376"/>
        <c:scaling>
          <c:orientation val="minMax"/>
        </c:scaling>
        <c:axPos val="l"/>
        <c:majorGridlines/>
        <c:numFmt formatCode="General" sourceLinked="1"/>
        <c:tickLblPos val="nextTo"/>
        <c:crossAx val="84563840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85F15-C269-4C5D-9FDF-154644914D5F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349C9-8F00-4DD3-AF88-FD53C58C34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85F15-C269-4C5D-9FDF-154644914D5F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349C9-8F00-4DD3-AF88-FD53C58C34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85F15-C269-4C5D-9FDF-154644914D5F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349C9-8F00-4DD3-AF88-FD53C58C34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85F15-C269-4C5D-9FDF-154644914D5F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349C9-8F00-4DD3-AF88-FD53C58C34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85F15-C269-4C5D-9FDF-154644914D5F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349C9-8F00-4DD3-AF88-FD53C58C34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85F15-C269-4C5D-9FDF-154644914D5F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349C9-8F00-4DD3-AF88-FD53C58C34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85F15-C269-4C5D-9FDF-154644914D5F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349C9-8F00-4DD3-AF88-FD53C58C34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85F15-C269-4C5D-9FDF-154644914D5F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349C9-8F00-4DD3-AF88-FD53C58C34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85F15-C269-4C5D-9FDF-154644914D5F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349C9-8F00-4DD3-AF88-FD53C58C34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85F15-C269-4C5D-9FDF-154644914D5F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349C9-8F00-4DD3-AF88-FD53C58C34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85F15-C269-4C5D-9FDF-154644914D5F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349C9-8F00-4DD3-AF88-FD53C58C34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A85F15-C269-4C5D-9FDF-154644914D5F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E349C9-8F00-4DD3-AF88-FD53C58C346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dnevnik.mos.ru/refs/students/edit/2856332" TargetMode="External"/><Relationship Id="rId3" Type="http://schemas.openxmlformats.org/officeDocument/2006/relationships/image" Target="../media/image2.jpeg"/><Relationship Id="rId7" Type="http://schemas.openxmlformats.org/officeDocument/2006/relationships/hyperlink" Target="https://dnevnik.mos.ru/refs/students/edit/2854981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dnevnik.mos.ru/refs/students/edit/2854551" TargetMode="External"/><Relationship Id="rId5" Type="http://schemas.openxmlformats.org/officeDocument/2006/relationships/hyperlink" Target="https://dnevnik.mos.ru/refs/students/edit/5805473" TargetMode="External"/><Relationship Id="rId4" Type="http://schemas.openxmlformats.org/officeDocument/2006/relationships/hyperlink" Target="https://dnevnik.mos.ru/refs/students/edit/3118353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13" Type="http://schemas.openxmlformats.org/officeDocument/2006/relationships/image" Target="../media/image44.jpeg"/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12" Type="http://schemas.openxmlformats.org/officeDocument/2006/relationships/image" Target="../media/image43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7.jpeg"/><Relationship Id="rId11" Type="http://schemas.openxmlformats.org/officeDocument/2006/relationships/image" Target="../media/image42.jpeg"/><Relationship Id="rId5" Type="http://schemas.openxmlformats.org/officeDocument/2006/relationships/image" Target="../media/image36.jpeg"/><Relationship Id="rId15" Type="http://schemas.openxmlformats.org/officeDocument/2006/relationships/image" Target="../media/image46.jpeg"/><Relationship Id="rId10" Type="http://schemas.openxmlformats.org/officeDocument/2006/relationships/image" Target="../media/image41.jpeg"/><Relationship Id="rId4" Type="http://schemas.openxmlformats.org/officeDocument/2006/relationships/image" Target="../media/image35.jpeg"/><Relationship Id="rId9" Type="http://schemas.openxmlformats.org/officeDocument/2006/relationships/image" Target="../media/image40.jpeg"/><Relationship Id="rId14" Type="http://schemas.openxmlformats.org/officeDocument/2006/relationships/image" Target="../media/image4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Desktop\00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15008" y="2214554"/>
            <a:ext cx="3143240" cy="4643446"/>
          </a:xfrm>
          <a:prstGeom prst="rect">
            <a:avLst/>
          </a:prstGeom>
          <a:noFill/>
        </p:spPr>
      </p:pic>
      <p:pic>
        <p:nvPicPr>
          <p:cNvPr id="1028" name="Picture 4" descr="C:\Users\User\Desktop\фото для пароекта\IMG_20180124_15223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282" y="0"/>
            <a:ext cx="535785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 idx="4294967295"/>
          </p:nvPr>
        </p:nvSpPr>
        <p:spPr>
          <a:xfrm>
            <a:off x="642938" y="428604"/>
            <a:ext cx="8215342" cy="2500330"/>
          </a:xfrm>
          <a:ln>
            <a:solidFill>
              <a:srgbClr val="FFFF00"/>
            </a:solidFill>
          </a:ln>
        </p:spPr>
        <p:txBody>
          <a:bodyPr>
            <a:noAutofit/>
          </a:bodyPr>
          <a:lstStyle/>
          <a:p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en-US" sz="3200" b="1" dirty="0" smtClean="0"/>
              <a:t>Project </a:t>
            </a:r>
            <a:r>
              <a:rPr lang="ru-RU" sz="3200" b="1" dirty="0" smtClean="0">
                <a:solidFill>
                  <a:srgbClr val="FF0000"/>
                </a:solidFill>
              </a:rPr>
              <a:t>«</a:t>
            </a:r>
            <a:r>
              <a:rPr lang="en-US" sz="3200" b="1" dirty="0" smtClean="0">
                <a:solidFill>
                  <a:srgbClr val="FF0000"/>
                </a:solidFill>
              </a:rPr>
              <a:t>Rubbish New Life</a:t>
            </a:r>
            <a:r>
              <a:rPr lang="ru-RU" sz="3200" b="1" dirty="0" smtClean="0">
                <a:solidFill>
                  <a:srgbClr val="FF0000"/>
                </a:solidFill>
              </a:rPr>
              <a:t>»</a:t>
            </a:r>
            <a:r>
              <a:rPr lang="en-US" sz="3200" b="1" dirty="0" smtClean="0">
                <a:solidFill>
                  <a:srgbClr val="FF0000"/>
                </a:solidFill>
              </a:rPr>
              <a:t> </a:t>
            </a:r>
            <a:r>
              <a:rPr lang="ru-RU" sz="3200" b="1" dirty="0"/>
              <a:t/>
            </a:r>
            <a:br>
              <a:rPr lang="ru-RU" sz="3200" b="1" dirty="0"/>
            </a:br>
            <a:r>
              <a:rPr lang="ru-RU" sz="2800" b="1" dirty="0" smtClean="0"/>
              <a:t>Проект «Вторая </a:t>
            </a:r>
            <a:r>
              <a:rPr lang="ru-RU" sz="2800" b="1" dirty="0"/>
              <a:t>жизнь </a:t>
            </a:r>
            <a:r>
              <a:rPr lang="ru-RU" sz="2800" b="1" dirty="0" smtClean="0"/>
              <a:t>мусора»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i="1" dirty="0" err="1" smtClean="0">
                <a:hlinkClick r:id="rId4"/>
              </a:rPr>
              <a:t>Абдурасулова</a:t>
            </a:r>
            <a:r>
              <a:rPr lang="ru-RU" sz="2400" b="1" i="1" dirty="0" smtClean="0">
                <a:hlinkClick r:id="rId4"/>
              </a:rPr>
              <a:t> </a:t>
            </a:r>
            <a:r>
              <a:rPr lang="ru-RU" sz="2400" b="1" i="1" dirty="0" err="1">
                <a:hlinkClick r:id="rId4"/>
              </a:rPr>
              <a:t>Зарнигор</a:t>
            </a:r>
            <a:r>
              <a:rPr lang="ru-RU" sz="2400" b="1" i="1" dirty="0"/>
              <a:t>, </a:t>
            </a:r>
            <a:r>
              <a:rPr lang="ru-RU" sz="2400" b="1" i="1" dirty="0" err="1">
                <a:hlinkClick r:id="rId5"/>
              </a:rPr>
              <a:t>Клестова</a:t>
            </a:r>
            <a:r>
              <a:rPr lang="ru-RU" sz="2400" b="1" i="1" dirty="0">
                <a:hlinkClick r:id="rId5"/>
              </a:rPr>
              <a:t> Арина</a:t>
            </a:r>
            <a:r>
              <a:rPr lang="ru-RU" sz="2400" b="1" i="1" dirty="0"/>
              <a:t>, </a:t>
            </a:r>
            <a:r>
              <a:rPr lang="ru-RU" sz="2400" b="1" i="1" dirty="0" err="1">
                <a:hlinkClick r:id="rId6"/>
              </a:rPr>
              <a:t>Морев</a:t>
            </a:r>
            <a:r>
              <a:rPr lang="ru-RU" sz="2400" b="1" i="1" dirty="0">
                <a:hlinkClick r:id="rId6"/>
              </a:rPr>
              <a:t> Александр</a:t>
            </a:r>
            <a:r>
              <a:rPr lang="ru-RU" sz="2400" b="1" i="1" dirty="0"/>
              <a:t>, </a:t>
            </a:r>
            <a:r>
              <a:rPr lang="ru-RU" sz="2400" b="1" i="1" dirty="0">
                <a:hlinkClick r:id="rId7"/>
              </a:rPr>
              <a:t>Прокофьев Фёдор</a:t>
            </a:r>
            <a:r>
              <a:rPr lang="ru-RU" sz="2400" b="1" i="1" dirty="0"/>
              <a:t>, </a:t>
            </a:r>
            <a:r>
              <a:rPr lang="ru-RU" sz="2400" b="1" i="1" dirty="0" err="1">
                <a:hlinkClick r:id="rId8"/>
              </a:rPr>
              <a:t>Солодченко</a:t>
            </a:r>
            <a:r>
              <a:rPr lang="ru-RU" sz="2400" b="1" i="1" dirty="0">
                <a:hlinkClick r:id="rId8"/>
              </a:rPr>
              <a:t> </a:t>
            </a:r>
            <a:r>
              <a:rPr lang="ru-RU" sz="2400" b="1" i="1" dirty="0" smtClean="0">
                <a:hlinkClick r:id="rId8"/>
              </a:rPr>
              <a:t>Таисия</a:t>
            </a:r>
            <a:r>
              <a:rPr lang="ru-RU" sz="2400" i="1" dirty="0" smtClean="0"/>
              <a:t>                                                                                         </a:t>
            </a:r>
            <a:r>
              <a:rPr lang="ru-RU" sz="2000" b="1" i="1" dirty="0" smtClean="0"/>
              <a:t>учитель Пахомова Н. П., ГБОУ </a:t>
            </a:r>
            <a:r>
              <a:rPr lang="ru-RU" sz="2000" b="1" i="1" dirty="0"/>
              <a:t>«Школа № 2065</a:t>
            </a:r>
            <a:r>
              <a:rPr lang="ru-RU" sz="2000" b="1" i="1" dirty="0" smtClean="0"/>
              <a:t>», Москва, 2018г.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проект 10.02.18\eggtreesupplies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2204864"/>
            <a:ext cx="4038600" cy="3326797"/>
          </a:xfrm>
          <a:prstGeom prst="rect">
            <a:avLst/>
          </a:prstGeom>
          <a:noFill/>
        </p:spPr>
      </p:pic>
      <p:pic>
        <p:nvPicPr>
          <p:cNvPr id="6147" name="Picture 3" descr="C:\Users\User\Desktop\проект 10.02.18\ff0ff6948763fa1ae3feaee27dd1c70f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lum bright="8000" contrast="-46000"/>
          </a:blip>
          <a:srcRect/>
          <a:stretch>
            <a:fillRect/>
          </a:stretch>
        </p:blipFill>
        <p:spPr bwMode="auto">
          <a:xfrm>
            <a:off x="4696088" y="1600200"/>
            <a:ext cx="3942823" cy="452596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8352928" cy="2376264"/>
          </a:xfrm>
        </p:spPr>
        <p:txBody>
          <a:bodyPr>
            <a:normAutofit/>
          </a:bodyPr>
          <a:lstStyle/>
          <a:p>
            <a:pPr algn="l"/>
            <a:r>
              <a:rPr lang="en-US" sz="2400" b="1" dirty="0" smtClean="0">
                <a:solidFill>
                  <a:srgbClr val="C00000"/>
                </a:solidFill>
              </a:rPr>
              <a:t>We study how to make flowers and what else we need</a:t>
            </a:r>
            <a:r>
              <a:rPr lang="ru-RU" sz="2400" b="1" dirty="0" smtClean="0">
                <a:solidFill>
                  <a:srgbClr val="C00000"/>
                </a:solidFill>
              </a:rPr>
              <a:t>:</a:t>
            </a:r>
            <a:r>
              <a:rPr lang="en-US" sz="2400" b="1" dirty="0" smtClean="0">
                <a:solidFill>
                  <a:srgbClr val="C00000"/>
                </a:solidFill>
              </a:rPr>
              <a:t/>
            </a:r>
            <a:br>
              <a:rPr lang="en-US" sz="2400" b="1" dirty="0" smtClean="0">
                <a:solidFill>
                  <a:srgbClr val="C00000"/>
                </a:solidFill>
              </a:rPr>
            </a:br>
            <a:r>
              <a:rPr lang="en-US" sz="2400" b="1" dirty="0" smtClean="0">
                <a:solidFill>
                  <a:srgbClr val="C00000"/>
                </a:solidFill>
              </a:rPr>
              <a:t> </a:t>
            </a:r>
            <a:r>
              <a:rPr lang="en-US" sz="2400" b="1" dirty="0" smtClean="0"/>
              <a:t>acrylic paints, scrap paper, tape, hole punch, glue</a:t>
            </a:r>
            <a:r>
              <a:rPr lang="ru-RU" sz="2400" b="1" dirty="0" smtClean="0"/>
              <a:t>, </a:t>
            </a:r>
            <a:r>
              <a:rPr lang="en-US" sz="2400" b="1" dirty="0" smtClean="0"/>
              <a:t>paintbrush, scissors</a:t>
            </a:r>
            <a:r>
              <a:rPr lang="ru-RU" sz="2400" b="1" dirty="0" smtClean="0"/>
              <a:t>.</a:t>
            </a:r>
            <a:br>
              <a:rPr lang="ru-RU" sz="2400" b="1" dirty="0" smtClean="0"/>
            </a:br>
            <a:r>
              <a:rPr lang="ru-RU" sz="2400" b="1" i="1" dirty="0" smtClean="0">
                <a:solidFill>
                  <a:srgbClr val="002060"/>
                </a:solidFill>
              </a:rPr>
              <a:t> (мы изучали, как нам надо делать поделки и что ещё нужно иметь:</a:t>
            </a:r>
            <a:r>
              <a:rPr lang="en-US" sz="2400" b="1" i="1" dirty="0" smtClean="0">
                <a:solidFill>
                  <a:srgbClr val="002060"/>
                </a:solidFill>
              </a:rPr>
              <a:t> </a:t>
            </a:r>
            <a:r>
              <a:rPr lang="ru-RU" sz="2400" b="1" i="1" dirty="0" smtClean="0">
                <a:solidFill>
                  <a:srgbClr val="002060"/>
                </a:solidFill>
              </a:rPr>
              <a:t>акриловые краски, цветная бумага, скотч, дырокол, клей, кисточка, ножницы).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фото для пароекта\IMG_20180124_15224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5000628" y="3429001"/>
            <a:ext cx="2505049" cy="3000396"/>
          </a:xfrm>
          <a:prstGeom prst="rect">
            <a:avLst/>
          </a:prstGeom>
          <a:noFill/>
        </p:spPr>
      </p:pic>
      <p:pic>
        <p:nvPicPr>
          <p:cNvPr id="7171" name="Picture 3" descr="C:\Users\User\Desktop\фото для пароекта\IMG_20180124_152353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42977" y="3493738"/>
            <a:ext cx="2571767" cy="296102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sz="2800" b="1" dirty="0" smtClean="0">
                <a:solidFill>
                  <a:srgbClr val="C00000"/>
                </a:solidFill>
              </a:rPr>
              <a:t/>
            </a:r>
            <a:br>
              <a:rPr lang="en-US" sz="2800" b="1" dirty="0" smtClean="0">
                <a:solidFill>
                  <a:srgbClr val="C00000"/>
                </a:solidFill>
              </a:rPr>
            </a:br>
            <a:r>
              <a:rPr lang="en-US" sz="2800" b="1" dirty="0" smtClean="0">
                <a:solidFill>
                  <a:srgbClr val="C00000"/>
                </a:solidFill>
              </a:rPr>
              <a:t/>
            </a:r>
            <a:br>
              <a:rPr lang="en-US" sz="2800" b="1" dirty="0" smtClean="0">
                <a:solidFill>
                  <a:srgbClr val="C00000"/>
                </a:solidFill>
              </a:rPr>
            </a:br>
            <a:r>
              <a:rPr lang="en-US" sz="2800" b="1" dirty="0" smtClean="0">
                <a:solidFill>
                  <a:srgbClr val="C00000"/>
                </a:solidFill>
              </a:rPr>
              <a:t/>
            </a:r>
            <a:br>
              <a:rPr lang="en-US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/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/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/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en-US" sz="2800" b="1" dirty="0" smtClean="0">
                <a:solidFill>
                  <a:srgbClr val="C00000"/>
                </a:solidFill>
              </a:rPr>
              <a:t>Step </a:t>
            </a:r>
            <a:r>
              <a:rPr lang="ru-RU" sz="2800" b="1" dirty="0" smtClean="0">
                <a:solidFill>
                  <a:srgbClr val="C00000"/>
                </a:solidFill>
              </a:rPr>
              <a:t>6</a:t>
            </a:r>
            <a:r>
              <a:rPr lang="en-US" sz="2800" b="1" dirty="0" smtClean="0">
                <a:solidFill>
                  <a:srgbClr val="C00000"/>
                </a:solidFill>
              </a:rPr>
              <a:t>. Recycling handicraft </a:t>
            </a:r>
            <a:r>
              <a:rPr lang="en-US" sz="2700" b="1" i="1" dirty="0" smtClean="0">
                <a:solidFill>
                  <a:srgbClr val="C00000"/>
                </a:solidFill>
              </a:rPr>
              <a:t>(</a:t>
            </a:r>
            <a:r>
              <a:rPr lang="ru-RU" sz="2700" b="1" i="1" dirty="0" smtClean="0">
                <a:solidFill>
                  <a:srgbClr val="C00000"/>
                </a:solidFill>
              </a:rPr>
              <a:t> изготовление поделок из перерабатываемых материалов – практическая часть и результат)</a:t>
            </a:r>
            <a:r>
              <a:rPr lang="en-US" sz="2700" b="1" i="1" dirty="0" smtClean="0">
                <a:solidFill>
                  <a:srgbClr val="C00000"/>
                </a:solidFill>
              </a:rPr>
              <a:t>.</a:t>
            </a:r>
            <a:r>
              <a:rPr lang="ru-RU" sz="2700" b="1" i="1" dirty="0" smtClean="0">
                <a:solidFill>
                  <a:srgbClr val="C00000"/>
                </a:solidFill>
              </a:rPr>
              <a:t> </a:t>
            </a:r>
            <a:r>
              <a:rPr lang="en-US" sz="2800" b="1" dirty="0" smtClean="0">
                <a:solidFill>
                  <a:srgbClr val="C00000"/>
                </a:solidFill>
              </a:rPr>
              <a:t/>
            </a:r>
            <a:br>
              <a:rPr lang="en-US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/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en-US" sz="2800" b="1" dirty="0" smtClean="0">
                <a:solidFill>
                  <a:srgbClr val="002060"/>
                </a:solidFill>
              </a:rPr>
              <a:t>AND WE START:</a:t>
            </a:r>
            <a:br>
              <a:rPr lang="en-US" sz="2800" b="1" dirty="0" smtClean="0">
                <a:solidFill>
                  <a:srgbClr val="002060"/>
                </a:solidFill>
              </a:rPr>
            </a:br>
            <a:r>
              <a:rPr lang="en-US" sz="2800" b="1" dirty="0" smtClean="0">
                <a:solidFill>
                  <a:srgbClr val="002060"/>
                </a:solidFill>
              </a:rPr>
              <a:t> </a:t>
            </a:r>
            <a:r>
              <a:rPr lang="en-US" sz="2700" b="1" dirty="0" smtClean="0">
                <a:solidFill>
                  <a:srgbClr val="7030A0"/>
                </a:solidFill>
              </a:rPr>
              <a:t>First</a:t>
            </a:r>
            <a:r>
              <a:rPr lang="en-US" sz="2700" b="1" dirty="0" smtClean="0"/>
              <a:t> we bring all the materials and tools into the class</a:t>
            </a: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> </a:t>
            </a:r>
            <a:r>
              <a:rPr lang="ru-RU" sz="2700" b="1" i="1" dirty="0" smtClean="0">
                <a:solidFill>
                  <a:srgbClr val="002060"/>
                </a:solidFill>
              </a:rPr>
              <a:t>(мы принесли все заготовки в класс).</a:t>
            </a: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800" b="1" dirty="0" smtClean="0">
                <a:solidFill>
                  <a:srgbClr val="7030A0"/>
                </a:solidFill>
              </a:rPr>
              <a:t>Second</a:t>
            </a:r>
            <a:r>
              <a:rPr lang="en-US" sz="2800" b="1" dirty="0" smtClean="0"/>
              <a:t> we cut the cones from the egg cartons</a:t>
            </a:r>
            <a:r>
              <a:rPr lang="en-US" sz="2400" b="1" i="1" dirty="0" smtClean="0">
                <a:solidFill>
                  <a:srgbClr val="002060"/>
                </a:solidFill>
              </a:rPr>
              <a:t> </a:t>
            </a:r>
            <a:r>
              <a:rPr lang="ru-RU" sz="2400" b="1" i="1" dirty="0" smtClean="0">
                <a:solidFill>
                  <a:srgbClr val="002060"/>
                </a:solidFill>
              </a:rPr>
              <a:t/>
            </a:r>
            <a:br>
              <a:rPr lang="ru-RU" sz="2400" b="1" i="1" dirty="0" smtClean="0">
                <a:solidFill>
                  <a:srgbClr val="002060"/>
                </a:solidFill>
              </a:rPr>
            </a:br>
            <a:r>
              <a:rPr lang="en-US" sz="2400" b="1" i="1" dirty="0" smtClean="0">
                <a:solidFill>
                  <a:srgbClr val="002060"/>
                </a:solidFill>
              </a:rPr>
              <a:t>(</a:t>
            </a:r>
            <a:r>
              <a:rPr lang="ru-RU" sz="2400" b="1" i="1" dirty="0" smtClean="0">
                <a:solidFill>
                  <a:srgbClr val="002060"/>
                </a:solidFill>
              </a:rPr>
              <a:t>затем мы вырезали бутоны из коробок из-под яиц)</a:t>
            </a:r>
            <a:r>
              <a:rPr lang="en-US" sz="2400" b="1" i="1" dirty="0" smtClean="0">
                <a:solidFill>
                  <a:srgbClr val="002060"/>
                </a:solidFill>
              </a:rPr>
              <a:t>. 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pic>
        <p:nvPicPr>
          <p:cNvPr id="8194" name="Picture 2" descr="C:\Users\User\Desktop\фото для пароекта\IMG_20180124_15294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264" y="1600200"/>
            <a:ext cx="3394472" cy="4525963"/>
          </a:xfrm>
          <a:prstGeom prst="rect">
            <a:avLst/>
          </a:prstGeom>
          <a:noFill/>
        </p:spPr>
      </p:pic>
      <p:pic>
        <p:nvPicPr>
          <p:cNvPr id="8195" name="Picture 3" descr="C:\Users\User\Desktop\фото для пароекта\IMG_20180124_15300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70264" y="1600200"/>
            <a:ext cx="3394472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800" b="1" dirty="0" smtClean="0">
                <a:solidFill>
                  <a:srgbClr val="7030A0"/>
                </a:solidFill>
              </a:rPr>
              <a:t/>
            </a:r>
            <a:br>
              <a:rPr lang="ru-RU" sz="2800" b="1" dirty="0" smtClean="0">
                <a:solidFill>
                  <a:srgbClr val="7030A0"/>
                </a:solidFill>
              </a:rPr>
            </a:br>
            <a:r>
              <a:rPr lang="en-US" sz="2800" b="1" dirty="0" smtClean="0">
                <a:solidFill>
                  <a:srgbClr val="7030A0"/>
                </a:solidFill>
              </a:rPr>
              <a:t>Then</a:t>
            </a:r>
            <a:r>
              <a:rPr lang="en-US" sz="2800" b="1" dirty="0" smtClean="0"/>
              <a:t> we paint and decorate them</a:t>
            </a:r>
            <a:r>
              <a:rPr lang="ru-RU" sz="2800" b="1" dirty="0" smtClean="0"/>
              <a:t>,</a:t>
            </a:r>
            <a:r>
              <a:rPr lang="en-US" sz="2800" b="1" dirty="0" smtClean="0"/>
              <a:t> stick on the chopsticks</a:t>
            </a:r>
            <a:r>
              <a:rPr lang="ru-RU" sz="2800" b="1" dirty="0" smtClean="0"/>
              <a:t> </a:t>
            </a:r>
            <a:r>
              <a:rPr lang="en-US" sz="2800" b="1" dirty="0" smtClean="0"/>
              <a:t>and into the pot 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en-US" sz="2700" b="1" i="1" dirty="0" smtClean="0">
                <a:solidFill>
                  <a:srgbClr val="002060"/>
                </a:solidFill>
              </a:rPr>
              <a:t>(</a:t>
            </a:r>
            <a:r>
              <a:rPr lang="ru-RU" sz="2700" b="1" i="1" dirty="0" smtClean="0">
                <a:solidFill>
                  <a:srgbClr val="002060"/>
                </a:solidFill>
              </a:rPr>
              <a:t>мы их покрасили, украсили и насадили на палочки и в кашпо).</a:t>
            </a:r>
            <a:endParaRPr lang="ru-RU" sz="2700" b="1" i="1" dirty="0">
              <a:solidFill>
                <a:srgbClr val="002060"/>
              </a:solidFill>
            </a:endParaRPr>
          </a:p>
        </p:txBody>
      </p:sp>
      <p:pic>
        <p:nvPicPr>
          <p:cNvPr id="6" name="Picture 2" descr="C:\Users\User\Desktop\фото для пароекта\IMG_20180125_15594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42910" y="3000372"/>
            <a:ext cx="2590795" cy="3454393"/>
          </a:xfrm>
          <a:prstGeom prst="rect">
            <a:avLst/>
          </a:prstGeom>
          <a:noFill/>
        </p:spPr>
      </p:pic>
      <p:pic>
        <p:nvPicPr>
          <p:cNvPr id="10243" name="Picture 3" descr="C:\Users\User\Desktop\фото для пароекта\00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714612" y="1643050"/>
            <a:ext cx="2612236" cy="3482981"/>
          </a:xfrm>
          <a:prstGeom prst="rect">
            <a:avLst/>
          </a:prstGeom>
          <a:noFill/>
        </p:spPr>
      </p:pic>
      <p:pic>
        <p:nvPicPr>
          <p:cNvPr id="9" name="Picture 3" descr="C:\Users\User\Desktop\фото для пароекта\IMG_20180124_18413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14876" y="3143248"/>
            <a:ext cx="2505079" cy="3340105"/>
          </a:xfrm>
          <a:prstGeom prst="rect">
            <a:avLst/>
          </a:prstGeom>
          <a:noFill/>
        </p:spPr>
      </p:pic>
      <p:pic>
        <p:nvPicPr>
          <p:cNvPr id="10" name="Picture 2" descr="C:\Users\User\Desktop\фото для пароекта\01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286512" y="1643050"/>
            <a:ext cx="2612236" cy="34829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User\Desktop\фото для пароекта\02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15008" y="2714620"/>
            <a:ext cx="3221232" cy="3840171"/>
          </a:xfrm>
          <a:prstGeom prst="rect">
            <a:avLst/>
          </a:prstGeom>
          <a:noFill/>
        </p:spPr>
      </p:pic>
      <p:pic>
        <p:nvPicPr>
          <p:cNvPr id="9219" name="Picture 3" descr="C:\Users\User\Desktop\фото для пароекта\IMG_20180124_18431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00298" y="3000372"/>
            <a:ext cx="1969294" cy="2625725"/>
          </a:xfrm>
          <a:prstGeom prst="rect">
            <a:avLst/>
          </a:prstGeom>
          <a:noFill/>
        </p:spPr>
      </p:pic>
      <p:pic>
        <p:nvPicPr>
          <p:cNvPr id="7" name="Picture 2" descr="C:\Users\User\Desktop\00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071934" y="2000240"/>
            <a:ext cx="1894274" cy="25256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846158"/>
          </a:xfrm>
        </p:spPr>
        <p:txBody>
          <a:bodyPr>
            <a:normAutofit fontScale="90000"/>
          </a:bodyPr>
          <a:lstStyle/>
          <a:p>
            <a:pPr algn="l"/>
            <a:r>
              <a:rPr lang="en-US" sz="2800" b="1" dirty="0" smtClean="0">
                <a:solidFill>
                  <a:srgbClr val="7030A0"/>
                </a:solidFill>
              </a:rPr>
              <a:t/>
            </a:r>
            <a:br>
              <a:rPr lang="en-US" sz="2800" b="1" dirty="0" smtClean="0">
                <a:solidFill>
                  <a:srgbClr val="7030A0"/>
                </a:solidFill>
              </a:rPr>
            </a:br>
            <a:r>
              <a:rPr lang="en-US" sz="2800" b="1" dirty="0" smtClean="0">
                <a:solidFill>
                  <a:srgbClr val="7030A0"/>
                </a:solidFill>
              </a:rPr>
              <a:t/>
            </a:r>
            <a:br>
              <a:rPr lang="en-US" sz="2800" b="1" dirty="0" smtClean="0">
                <a:solidFill>
                  <a:srgbClr val="7030A0"/>
                </a:solidFill>
              </a:rPr>
            </a:br>
            <a:r>
              <a:rPr lang="en-US" sz="2800" b="1" dirty="0" smtClean="0">
                <a:solidFill>
                  <a:srgbClr val="7030A0"/>
                </a:solidFill>
              </a:rPr>
              <a:t>Finally, </a:t>
            </a:r>
            <a:r>
              <a:rPr lang="en-US" sz="2800" b="1" dirty="0" smtClean="0"/>
              <a:t>we watch the instructions, listen to the teacher and make plastic flowers too. Now we have got spring flowers and autumn flowers</a:t>
            </a:r>
            <a:br>
              <a:rPr lang="en-US" sz="2800" b="1" dirty="0" smtClean="0"/>
            </a:br>
            <a:r>
              <a:rPr lang="ru-RU" sz="2800" b="1" i="1" dirty="0" smtClean="0">
                <a:solidFill>
                  <a:srgbClr val="002060"/>
                </a:solidFill>
              </a:rPr>
              <a:t>(</a:t>
            </a:r>
            <a:r>
              <a:rPr lang="ru-RU" sz="2700" b="1" i="1" dirty="0" smtClean="0">
                <a:solidFill>
                  <a:srgbClr val="002060"/>
                </a:solidFill>
              </a:rPr>
              <a:t>в итоге, мы смотрели инструкции, слушали учителя и создали два букета весенних и осенних цветов)</a:t>
            </a:r>
            <a:r>
              <a:rPr lang="en-US" sz="2700" b="1" i="1" dirty="0" smtClean="0">
                <a:solidFill>
                  <a:srgbClr val="002060"/>
                </a:solidFill>
              </a:rPr>
              <a:t>.</a:t>
            </a:r>
            <a:endParaRPr lang="ru-RU" sz="2700" b="1" i="1" dirty="0">
              <a:solidFill>
                <a:srgbClr val="002060"/>
              </a:solidFill>
            </a:endParaRPr>
          </a:p>
        </p:txBody>
      </p:sp>
      <p:pic>
        <p:nvPicPr>
          <p:cNvPr id="9218" name="Picture 2" descr="C:\Users\User\Desktop\фото для пароекта\IMG_20180124_16183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000100" y="4071942"/>
            <a:ext cx="1951434" cy="26019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204" cy="868346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 smtClean="0">
                <a:solidFill>
                  <a:srgbClr val="C00000"/>
                </a:solidFill>
              </a:rPr>
              <a:t>Summary/ </a:t>
            </a:r>
            <a:r>
              <a:rPr lang="ru-RU" sz="2800" b="1" dirty="0" smtClean="0">
                <a:solidFill>
                  <a:srgbClr val="C00000"/>
                </a:solidFill>
              </a:rPr>
              <a:t>подведение итогов:</a:t>
            </a:r>
            <a:r>
              <a:rPr lang="ru-RU" sz="2000" b="1" dirty="0" smtClean="0">
                <a:solidFill>
                  <a:srgbClr val="C00000"/>
                </a:solidFill>
              </a:rPr>
              <a:t/>
            </a:r>
            <a:br>
              <a:rPr lang="ru-RU" sz="2000" b="1" dirty="0" smtClean="0">
                <a:solidFill>
                  <a:srgbClr val="C00000"/>
                </a:solidFill>
              </a:rPr>
            </a:b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500034" y="1000108"/>
            <a:ext cx="4038600" cy="550072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b="1" u="sng" dirty="0" smtClean="0">
                <a:solidFill>
                  <a:srgbClr val="7030A0"/>
                </a:solidFill>
              </a:rPr>
              <a:t>What we can recommend:</a:t>
            </a:r>
            <a:endParaRPr lang="en-US" sz="2400" b="1" dirty="0" smtClean="0">
              <a:solidFill>
                <a:srgbClr val="7030A0"/>
              </a:solidFill>
            </a:endParaRPr>
          </a:p>
          <a:p>
            <a:r>
              <a:rPr lang="en-US" sz="2400" b="1" dirty="0" smtClean="0"/>
              <a:t>Recycle glass, metal and plastic bottles/ jars/ boxes to keep food and small objects.</a:t>
            </a:r>
          </a:p>
          <a:p>
            <a:r>
              <a:rPr lang="en-US" sz="2400" b="1" dirty="0" smtClean="0"/>
              <a:t>Do not take a lot of plastic bags when you go shopping.</a:t>
            </a:r>
          </a:p>
          <a:p>
            <a:r>
              <a:rPr lang="en-US" sz="2400" b="1" dirty="0" smtClean="0"/>
              <a:t>Do not throw the rubbish away, collect it and carry to the recycling </a:t>
            </a:r>
            <a:r>
              <a:rPr lang="en-US" sz="2400" b="1" dirty="0" err="1" smtClean="0"/>
              <a:t>centres</a:t>
            </a:r>
            <a:r>
              <a:rPr lang="en-US" sz="2400" b="1" dirty="0" smtClean="0"/>
              <a:t>.</a:t>
            </a:r>
          </a:p>
          <a:p>
            <a:r>
              <a:rPr lang="en-US" sz="2400" b="1" dirty="0" smtClean="0"/>
              <a:t>And make a lot of useful handiworks.</a:t>
            </a:r>
          </a:p>
          <a:p>
            <a:endParaRPr lang="ru-RU" b="1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648200" y="1000108"/>
            <a:ext cx="4038600" cy="521497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u="sng" dirty="0" smtClean="0">
                <a:solidFill>
                  <a:srgbClr val="7030A0"/>
                </a:solidFill>
              </a:rPr>
              <a:t>Наши советы:</a:t>
            </a:r>
          </a:p>
          <a:p>
            <a:r>
              <a:rPr lang="ru-RU" sz="2000" b="1" i="1" dirty="0" smtClean="0">
                <a:solidFill>
                  <a:srgbClr val="002060"/>
                </a:solidFill>
              </a:rPr>
              <a:t>Используйте стеклянные, жестяные и пластиковые бутылки, банки , коробки для хранения еды и мелких предметов.</a:t>
            </a:r>
          </a:p>
          <a:p>
            <a:r>
              <a:rPr lang="ru-RU" sz="2000" b="1" i="1" dirty="0" smtClean="0">
                <a:solidFill>
                  <a:srgbClr val="002060"/>
                </a:solidFill>
              </a:rPr>
              <a:t>Не берите много пластиковых пакетов в магазине.</a:t>
            </a:r>
          </a:p>
          <a:p>
            <a:r>
              <a:rPr lang="ru-RU" sz="2000" b="1" i="1" dirty="0" smtClean="0">
                <a:solidFill>
                  <a:srgbClr val="002060"/>
                </a:solidFill>
              </a:rPr>
              <a:t>Не выбрасывайте мусор, собирайте его и сдавайте пункты приёма вторсырья.</a:t>
            </a:r>
          </a:p>
          <a:p>
            <a:r>
              <a:rPr lang="ru-RU" sz="2000" b="1" i="1" dirty="0" smtClean="0">
                <a:solidFill>
                  <a:srgbClr val="002060"/>
                </a:solidFill>
              </a:rPr>
              <a:t>И создавайте из него полезные поделки.  </a:t>
            </a:r>
            <a:endParaRPr lang="ru-RU" sz="2000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800" b="1" dirty="0" smtClean="0">
                <a:solidFill>
                  <a:srgbClr val="C00000"/>
                </a:solidFill>
              </a:rPr>
              <a:t>Best result (</a:t>
            </a:r>
            <a:r>
              <a:rPr lang="ru-RU" sz="2800" b="1" i="1" dirty="0" smtClean="0">
                <a:solidFill>
                  <a:srgbClr val="C00000"/>
                </a:solidFill>
              </a:rPr>
              <a:t>лучший результат</a:t>
            </a:r>
            <a:r>
              <a:rPr lang="ru-RU" sz="2800" b="1" dirty="0" smtClean="0">
                <a:solidFill>
                  <a:srgbClr val="C00000"/>
                </a:solidFill>
              </a:rPr>
              <a:t>)</a:t>
            </a:r>
            <a:r>
              <a:rPr lang="en-US" sz="2800" b="1" dirty="0" smtClean="0">
                <a:solidFill>
                  <a:srgbClr val="C00000"/>
                </a:solidFill>
              </a:rPr>
              <a:t>: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b="1" dirty="0" smtClean="0"/>
              <a:t>Look at all these good things – they are  handiworks of many other  students, who know about our project and join us –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b="1" dirty="0" smtClean="0">
                <a:solidFill>
                  <a:srgbClr val="7030A0"/>
                </a:solidFill>
              </a:rPr>
              <a:t>this is the best result.</a:t>
            </a:r>
          </a:p>
          <a:p>
            <a:endParaRPr lang="ru-RU" b="1" dirty="0" smtClean="0">
              <a:solidFill>
                <a:srgbClr val="7030A0"/>
              </a:solidFill>
            </a:endParaRP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Посмотрите на эти полезные вещи- они были сделаны другими учениками, которые узнали о нашем проекте</a:t>
            </a:r>
            <a:r>
              <a:rPr lang="en-US" sz="2400" b="1" i="1" dirty="0" smtClean="0">
                <a:solidFill>
                  <a:srgbClr val="002060"/>
                </a:solidFill>
              </a:rPr>
              <a:t> </a:t>
            </a:r>
            <a:r>
              <a:rPr lang="ru-RU" sz="2400" b="1" i="1" dirty="0" smtClean="0">
                <a:solidFill>
                  <a:srgbClr val="002060"/>
                </a:solidFill>
              </a:rPr>
              <a:t> и присоединились к нам – это ли не лучший результат.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pic>
        <p:nvPicPr>
          <p:cNvPr id="5" name="Picture 3" descr="C:\Users\User\Desktop\00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3568" y="1277656"/>
            <a:ext cx="3744416" cy="43356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/>
          <p:cNvPicPr>
            <a:picLocks noChangeAspect="1"/>
          </p:cNvPicPr>
          <p:nvPr/>
        </p:nvPicPr>
        <p:blipFill>
          <a:blip r:embed="rId2" cstate="screen">
            <a:alphaModFix/>
            <a:lum/>
          </a:blip>
          <a:srcRect/>
          <a:stretch>
            <a:fillRect/>
          </a:stretch>
        </p:blipFill>
        <p:spPr>
          <a:xfrm rot="5368798">
            <a:off x="7218651" y="1157591"/>
            <a:ext cx="1201801" cy="2163807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3" cstate="screen">
            <a:alphaModFix/>
            <a:lum/>
          </a:blip>
          <a:srcRect/>
          <a:stretch>
            <a:fillRect/>
          </a:stretch>
        </p:blipFill>
        <p:spPr>
          <a:xfrm>
            <a:off x="7020272" y="404664"/>
            <a:ext cx="1852480" cy="129614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P1040156.JPG"/>
          <p:cNvPicPr/>
          <p:nvPr/>
        </p:nvPicPr>
        <p:blipFill>
          <a:blip r:embed="rId4" cstate="screen">
            <a:extLst/>
          </a:blip>
          <a:stretch>
            <a:fillRect/>
          </a:stretch>
        </p:blipFill>
        <p:spPr>
          <a:xfrm>
            <a:off x="2411760" y="332656"/>
            <a:ext cx="2421496" cy="1512168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2357422" y="2420888"/>
            <a:ext cx="4572032" cy="143674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THANK YOU AND LET’S MAKE THE PLANET CLEAN - RECYCLE!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9" name="Рисунок 8" descr="P1040168.JPG"/>
          <p:cNvPicPr/>
          <p:nvPr/>
        </p:nvPicPr>
        <p:blipFill>
          <a:blip r:embed="rId5" cstate="screen">
            <a:extLst/>
          </a:blip>
          <a:stretch>
            <a:fillRect/>
          </a:stretch>
        </p:blipFill>
        <p:spPr>
          <a:xfrm>
            <a:off x="4860032" y="332656"/>
            <a:ext cx="2266950" cy="1512168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Рисунок 9" descr="H:\Documents and Settings\Администратор\Рабочий стол\Практич-нау конференция 10.02.18\Проект 10.02.18\клестова\1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57158" y="285728"/>
            <a:ext cx="1600979" cy="14790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:\Documents and Settings\Администратор\Рабочий стол\Практич-нау конференция 10.02.18\Проект 10.02.18\клестова\7.jpg"/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1475656" y="476672"/>
            <a:ext cx="1198004" cy="1597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:\Documents and Settings\Администратор\Рабочий стол\Практич-нау конференция 10.02.18\Проект 10.02.18\Дима Сергатов 4г-вертолет\IMG_0176.JPG"/>
          <p:cNvPicPr/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251520" y="1916832"/>
            <a:ext cx="1474900" cy="1138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:\Documents and Settings\Администратор\Рабочий стол\Практич-нау конференция 10.02.18\Проект 10.02.18\Дима Сергатов 4г-вертолет\IMG_0181.JPG"/>
          <p:cNvPicPr/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1259632" y="2348880"/>
            <a:ext cx="1528434" cy="1146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Содержимое 3" descr="LHKN9451 (1).JPG"/>
          <p:cNvPicPr>
            <a:picLocks noChangeAspect="1"/>
          </p:cNvPicPr>
          <p:nvPr/>
        </p:nvPicPr>
        <p:blipFill>
          <a:blip r:embed="rId10" cstate="screen"/>
          <a:stretch>
            <a:fillRect/>
          </a:stretch>
        </p:blipFill>
        <p:spPr>
          <a:xfrm>
            <a:off x="6948264" y="2924944"/>
            <a:ext cx="1937436" cy="1554155"/>
          </a:xfrm>
          <a:prstGeom prst="rect">
            <a:avLst/>
          </a:prstGeom>
        </p:spPr>
      </p:pic>
      <p:pic>
        <p:nvPicPr>
          <p:cNvPr id="15" name="Содержимое 3" descr="DNDT8131.JPG"/>
          <p:cNvPicPr>
            <a:picLocks noChangeAspect="1"/>
          </p:cNvPicPr>
          <p:nvPr/>
        </p:nvPicPr>
        <p:blipFill>
          <a:blip r:embed="rId11" cstate="screen"/>
          <a:stretch>
            <a:fillRect/>
          </a:stretch>
        </p:blipFill>
        <p:spPr>
          <a:xfrm>
            <a:off x="7452320" y="4500570"/>
            <a:ext cx="1284505" cy="2197097"/>
          </a:xfrm>
          <a:prstGeom prst="rect">
            <a:avLst/>
          </a:prstGeom>
        </p:spPr>
      </p:pic>
      <p:pic>
        <p:nvPicPr>
          <p:cNvPr id="16385" name="Picture 1" descr="C:\Users\User\Desktop\фото для пароекта\IMG_5790.JPG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2571736" y="5214950"/>
            <a:ext cx="1785951" cy="1339463"/>
          </a:xfrm>
          <a:prstGeom prst="rect">
            <a:avLst/>
          </a:prstGeom>
          <a:noFill/>
        </p:spPr>
      </p:pic>
      <p:pic>
        <p:nvPicPr>
          <p:cNvPr id="16386" name="Picture 2" descr="C:\Users\User\Desktop\фото для пароекта\IMG_5820.JPG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5292080" y="5157192"/>
            <a:ext cx="1944216" cy="1415056"/>
          </a:xfrm>
          <a:prstGeom prst="rect">
            <a:avLst/>
          </a:prstGeom>
          <a:noFill/>
        </p:spPr>
      </p:pic>
      <p:pic>
        <p:nvPicPr>
          <p:cNvPr id="16388" name="Picture 4" descr="C:\Users\User\Desktop\006.jpg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179512" y="3573016"/>
            <a:ext cx="2286016" cy="3072556"/>
          </a:xfrm>
          <a:prstGeom prst="rect">
            <a:avLst/>
          </a:prstGeom>
          <a:noFill/>
        </p:spPr>
      </p:pic>
      <p:pic>
        <p:nvPicPr>
          <p:cNvPr id="16389" name="Picture 5" descr="C:\Users\User\Desktop\page-not-found-bournville-village-trust-407672.jpg"/>
          <p:cNvPicPr>
            <a:picLocks noChangeAspect="1" noChangeArrowheads="1"/>
          </p:cNvPicPr>
          <p:nvPr/>
        </p:nvPicPr>
        <p:blipFill>
          <a:blip r:embed="rId15" cstate="screen"/>
          <a:srcRect/>
          <a:stretch>
            <a:fillRect/>
          </a:stretch>
        </p:blipFill>
        <p:spPr bwMode="auto">
          <a:xfrm>
            <a:off x="3635896" y="4365104"/>
            <a:ext cx="1882474" cy="18240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фото для пароекта\IMG_20180123_083049.jpg"/>
          <p:cNvPicPr>
            <a:picLocks noChangeAspect="1" noChangeArrowheads="1"/>
          </p:cNvPicPr>
          <p:nvPr/>
        </p:nvPicPr>
        <p:blipFill>
          <a:blip r:embed="rId2" cstate="screen">
            <a:lum bright="8000" contrast="-1000"/>
          </a:blip>
          <a:srcRect/>
          <a:stretch>
            <a:fillRect/>
          </a:stretch>
        </p:blipFill>
        <p:spPr bwMode="auto">
          <a:xfrm>
            <a:off x="0" y="0"/>
            <a:ext cx="5143500" cy="6858000"/>
          </a:xfrm>
          <a:prstGeom prst="rect">
            <a:avLst/>
          </a:prstGeom>
          <a:noFill/>
        </p:spPr>
      </p:pic>
      <p:pic>
        <p:nvPicPr>
          <p:cNvPr id="2051" name="Picture 3" descr="C:\Users\User\Desktop\фото для пароекта\IMG_20180124_15021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14942" y="2643182"/>
            <a:ext cx="3161113" cy="4214818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57158" y="357166"/>
            <a:ext cx="8229600" cy="654032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Starting idea and  target of the project/ </a:t>
            </a:r>
            <a:r>
              <a:rPr lang="ru-RU" sz="2800" b="1" i="1" dirty="0" smtClean="0">
                <a:solidFill>
                  <a:srgbClr val="C00000"/>
                </a:solidFill>
              </a:rPr>
              <a:t>тема и цель работы: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214282" y="1285860"/>
            <a:ext cx="8429684" cy="5286412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Our project is about the ways                                                            how to  give  rubbish  </a:t>
            </a:r>
            <a:r>
              <a:rPr lang="ru-RU" b="1" dirty="0" smtClean="0">
                <a:solidFill>
                  <a:schemeClr val="bg1"/>
                </a:solidFill>
              </a:rPr>
              <a:t>а</a:t>
            </a:r>
            <a:r>
              <a:rPr lang="en-US" b="1" dirty="0" smtClean="0"/>
              <a:t> </a:t>
            </a:r>
            <a:r>
              <a:rPr lang="en-US" b="1" dirty="0" smtClean="0">
                <a:solidFill>
                  <a:schemeClr val="bg1"/>
                </a:solidFill>
              </a:rPr>
              <a:t>new life.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 We study about containers and                                                                               recycling materials at school.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We want to know how people in   our families recycle </a:t>
            </a:r>
            <a:r>
              <a:rPr lang="en-US" b="1" dirty="0" smtClean="0">
                <a:solidFill>
                  <a:srgbClr val="FF0000"/>
                </a:solidFill>
              </a:rPr>
              <a:t>rubbish and if we can do </a:t>
            </a:r>
            <a:r>
              <a:rPr lang="en-US" b="1" dirty="0" smtClean="0">
                <a:solidFill>
                  <a:srgbClr val="0070C0"/>
                </a:solidFill>
              </a:rPr>
              <a:t>  </a:t>
            </a:r>
            <a:r>
              <a:rPr lang="en-US" b="1" dirty="0" smtClean="0">
                <a:solidFill>
                  <a:schemeClr val="bg1"/>
                </a:solidFill>
              </a:rPr>
              <a:t>good     things from it.</a:t>
            </a:r>
          </a:p>
          <a:p>
            <a:endParaRPr lang="en-US" sz="2600" dirty="0" smtClean="0">
              <a:solidFill>
                <a:schemeClr val="bg1"/>
              </a:solidFill>
            </a:endParaRPr>
          </a:p>
          <a:p>
            <a:r>
              <a:rPr lang="ru-RU" sz="2600" b="1" i="1" dirty="0" smtClean="0"/>
              <a:t>Тема нашей работы: бытовой мусор </a:t>
            </a:r>
            <a:r>
              <a:rPr lang="ru-RU" sz="2600" b="1" i="1" dirty="0"/>
              <a:t>и его </a:t>
            </a:r>
            <a:r>
              <a:rPr lang="ru-RU" sz="2600" b="1" i="1" dirty="0" smtClean="0"/>
              <a:t>вторая жизнь. Нам это было интересно так, как </a:t>
            </a:r>
            <a:r>
              <a:rPr lang="ru-RU" sz="2600" b="1" i="1" dirty="0"/>
              <a:t>мы проходили про утилизацию мусора на уроках английского </a:t>
            </a:r>
            <a:r>
              <a:rPr lang="ru-RU" sz="2600" b="1" i="1" dirty="0" smtClean="0"/>
              <a:t>языка</a:t>
            </a:r>
            <a:r>
              <a:rPr lang="ru-RU" sz="2600" b="1" i="1" dirty="0"/>
              <a:t> </a:t>
            </a:r>
            <a:r>
              <a:rPr lang="ru-RU" sz="2600" b="1" i="1" dirty="0" smtClean="0"/>
              <a:t>и </a:t>
            </a:r>
            <a:r>
              <a:rPr lang="ru-RU" sz="2600" b="1" i="1" dirty="0"/>
              <a:t>видели, как в нашей </a:t>
            </a:r>
            <a:r>
              <a:rPr lang="ru-RU" sz="2600" b="1" i="1" dirty="0" smtClean="0"/>
              <a:t>школе собирают пластиковые крышки, </a:t>
            </a:r>
            <a:r>
              <a:rPr lang="ru-RU" sz="2600" b="1" i="1" dirty="0"/>
              <a:t>и </a:t>
            </a:r>
            <a:r>
              <a:rPr lang="ru-RU" sz="2600" b="1" i="1" dirty="0" smtClean="0"/>
              <a:t>мы </a:t>
            </a:r>
            <a:r>
              <a:rPr lang="ru-RU" sz="2600" b="1" i="1" dirty="0"/>
              <a:t>решили узнать, как в наших </a:t>
            </a:r>
            <a:r>
              <a:rPr lang="ru-RU" sz="2600" b="1" i="1" dirty="0" smtClean="0"/>
              <a:t>семьях утилизируют бытовой мусор </a:t>
            </a:r>
            <a:r>
              <a:rPr lang="ru-RU" sz="2600" b="1" i="1" dirty="0"/>
              <a:t>и </a:t>
            </a:r>
            <a:r>
              <a:rPr lang="ru-RU" sz="2600" b="1" i="1" dirty="0" smtClean="0"/>
              <a:t>можем  </a:t>
            </a:r>
            <a:r>
              <a:rPr lang="ru-RU" sz="2600" b="1" i="1" dirty="0"/>
              <a:t>ли </a:t>
            </a:r>
            <a:r>
              <a:rPr lang="ru-RU" sz="2600" b="1" i="1" dirty="0" smtClean="0"/>
              <a:t>мы дать </a:t>
            </a:r>
            <a:r>
              <a:rPr lang="ru-RU" sz="2600" b="1" i="1" dirty="0"/>
              <a:t>мусору «вторую жизнь».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C:\Users\User\Desktop\контейнеры и материалы\Fotolia_82731865_Subscription_Monthly_M.jpg"/>
          <p:cNvPicPr>
            <a:picLocks noChangeAspect="1" noChangeArrowheads="1"/>
          </p:cNvPicPr>
          <p:nvPr/>
        </p:nvPicPr>
        <p:blipFill>
          <a:blip r:embed="rId2" cstate="screen">
            <a:lum bright="46000" contrast="-32000"/>
          </a:blip>
          <a:srcRect/>
          <a:stretch>
            <a:fillRect/>
          </a:stretch>
        </p:blipFill>
        <p:spPr bwMode="auto">
          <a:xfrm>
            <a:off x="285720" y="857232"/>
            <a:ext cx="8358246" cy="600076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642918"/>
            <a:ext cx="8229600" cy="500066"/>
          </a:xfrm>
        </p:spPr>
        <p:txBody>
          <a:bodyPr>
            <a:normAutofit fontScale="90000"/>
          </a:bodyPr>
          <a:lstStyle/>
          <a:p>
            <a:pPr algn="l"/>
            <a:r>
              <a:rPr lang="en-US" sz="3100" b="1" dirty="0" smtClean="0">
                <a:solidFill>
                  <a:schemeClr val="accent2"/>
                </a:solidFill>
              </a:rPr>
              <a:t/>
            </a:r>
            <a:br>
              <a:rPr lang="en-US" sz="3100" b="1" dirty="0" smtClean="0">
                <a:solidFill>
                  <a:schemeClr val="accent2"/>
                </a:solidFill>
              </a:rPr>
            </a:br>
            <a:r>
              <a:rPr lang="en-US" sz="3100" b="1" dirty="0" smtClean="0">
                <a:solidFill>
                  <a:schemeClr val="accent2"/>
                </a:solidFill>
              </a:rPr>
              <a:t/>
            </a:r>
            <a:br>
              <a:rPr lang="en-US" sz="3100" b="1" dirty="0" smtClean="0">
                <a:solidFill>
                  <a:schemeClr val="accent2"/>
                </a:solidFill>
              </a:rPr>
            </a:br>
            <a:r>
              <a:rPr lang="en-US" sz="3100" b="1" dirty="0" smtClean="0">
                <a:solidFill>
                  <a:srgbClr val="C00000"/>
                </a:solidFill>
              </a:rPr>
              <a:t>What we do </a:t>
            </a:r>
            <a:r>
              <a:rPr lang="en-US" sz="2700" b="1" i="1" dirty="0" smtClean="0">
                <a:solidFill>
                  <a:srgbClr val="C00000"/>
                </a:solidFill>
              </a:rPr>
              <a:t>(</a:t>
            </a:r>
            <a:r>
              <a:rPr lang="ru-RU" sz="2700" b="1" i="1" dirty="0" smtClean="0">
                <a:solidFill>
                  <a:srgbClr val="C00000"/>
                </a:solidFill>
              </a:rPr>
              <a:t>Этапы </a:t>
            </a:r>
            <a:r>
              <a:rPr lang="ru-RU" sz="2700" b="1" i="1" dirty="0">
                <a:solidFill>
                  <a:srgbClr val="C00000"/>
                </a:solidFill>
              </a:rPr>
              <a:t>реализации </a:t>
            </a:r>
            <a:r>
              <a:rPr lang="ru-RU" sz="2700" b="1" i="1" dirty="0" smtClean="0">
                <a:solidFill>
                  <a:srgbClr val="C00000"/>
                </a:solidFill>
              </a:rPr>
              <a:t>проекта</a:t>
            </a:r>
            <a:r>
              <a:rPr lang="en-US" sz="2700" b="1" i="1" dirty="0" smtClean="0">
                <a:solidFill>
                  <a:srgbClr val="C00000"/>
                </a:solidFill>
              </a:rPr>
              <a:t>)</a:t>
            </a:r>
            <a:r>
              <a:rPr lang="ru-RU" sz="2700" b="1" dirty="0" smtClean="0">
                <a:solidFill>
                  <a:srgbClr val="C00000"/>
                </a:solidFill>
              </a:rPr>
              <a:t>:</a:t>
            </a:r>
            <a:r>
              <a:rPr lang="en-US" sz="3100" b="1" dirty="0" smtClean="0">
                <a:solidFill>
                  <a:srgbClr val="C00000"/>
                </a:solidFill>
              </a:rPr>
              <a:t/>
            </a:r>
            <a:br>
              <a:rPr lang="en-US" sz="3100" b="1" dirty="0" smtClean="0">
                <a:solidFill>
                  <a:srgbClr val="C00000"/>
                </a:solidFill>
              </a:rPr>
            </a:br>
            <a:r>
              <a:rPr lang="en-US" sz="3100" b="1" dirty="0" smtClean="0">
                <a:solidFill>
                  <a:srgbClr val="C00000"/>
                </a:solidFill>
              </a:rPr>
              <a:t>Step 1</a:t>
            </a:r>
            <a:r>
              <a:rPr lang="ru-RU" sz="3100" b="1" dirty="0" smtClean="0">
                <a:solidFill>
                  <a:srgbClr val="C00000"/>
                </a:solidFill>
              </a:rPr>
              <a:t> </a:t>
            </a:r>
            <a:r>
              <a:rPr lang="en-US" sz="3100" b="1" dirty="0" smtClean="0">
                <a:solidFill>
                  <a:srgbClr val="C00000"/>
                </a:solidFill>
              </a:rPr>
              <a:t>Preparation </a:t>
            </a:r>
            <a:r>
              <a:rPr lang="ru-RU" sz="2700" b="1" i="1" dirty="0" smtClean="0">
                <a:solidFill>
                  <a:srgbClr val="C00000"/>
                </a:solidFill>
              </a:rPr>
              <a:t>(подготовка)</a:t>
            </a:r>
            <a:r>
              <a:rPr lang="en-US" sz="3100" b="1" dirty="0" smtClean="0">
                <a:solidFill>
                  <a:srgbClr val="C00000"/>
                </a:solidFill>
              </a:rPr>
              <a:t/>
            </a:r>
            <a:br>
              <a:rPr lang="en-US" sz="3100" b="1" dirty="0" smtClean="0">
                <a:solidFill>
                  <a:srgbClr val="C00000"/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071546"/>
            <a:ext cx="4038600" cy="5054617"/>
          </a:xfrm>
        </p:spPr>
        <p:txBody>
          <a:bodyPr>
            <a:normAutofit fontScale="92500"/>
          </a:bodyPr>
          <a:lstStyle/>
          <a:p>
            <a:endParaRPr lang="en-US" b="1" dirty="0" smtClean="0"/>
          </a:p>
          <a:p>
            <a:r>
              <a:rPr lang="en-US" b="1" dirty="0" smtClean="0"/>
              <a:t>We study new words on </a:t>
            </a:r>
            <a:r>
              <a:rPr lang="ru-RU" b="1" dirty="0" smtClean="0"/>
              <a:t>«</a:t>
            </a:r>
            <a:r>
              <a:rPr lang="en-US" b="1" dirty="0" smtClean="0"/>
              <a:t>materials</a:t>
            </a:r>
            <a:r>
              <a:rPr lang="ru-RU" b="1" dirty="0" smtClean="0"/>
              <a:t>»</a:t>
            </a:r>
            <a:r>
              <a:rPr lang="en-US" b="1" dirty="0" smtClean="0"/>
              <a:t> and </a:t>
            </a:r>
            <a:r>
              <a:rPr lang="ru-RU" b="1" dirty="0" smtClean="0"/>
              <a:t>«</a:t>
            </a:r>
            <a:r>
              <a:rPr lang="en-US" b="1" dirty="0" smtClean="0"/>
              <a:t>containers</a:t>
            </a:r>
            <a:r>
              <a:rPr lang="ru-RU" b="1" dirty="0" smtClean="0"/>
              <a:t>»</a:t>
            </a:r>
            <a:r>
              <a:rPr lang="en-US" b="1" dirty="0" smtClean="0"/>
              <a:t> and read about recycling in English schools</a:t>
            </a:r>
            <a:r>
              <a:rPr lang="ru-RU" b="1" dirty="0" smtClean="0"/>
              <a:t>.</a:t>
            </a:r>
          </a:p>
          <a:p>
            <a:r>
              <a:rPr lang="en-US" b="1" dirty="0" smtClean="0"/>
              <a:t>They do not throw the rubbish away, they collect it and put into the correct recycling boxes.</a:t>
            </a:r>
            <a:endParaRPr lang="ru-RU" b="1" dirty="0" smtClean="0"/>
          </a:p>
          <a:p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071546"/>
            <a:ext cx="4038600" cy="5054617"/>
          </a:xfrm>
        </p:spPr>
        <p:txBody>
          <a:bodyPr>
            <a:normAutofit fontScale="92500"/>
          </a:bodyPr>
          <a:lstStyle/>
          <a:p>
            <a:pPr lvl="0"/>
            <a:endParaRPr lang="en-US" b="1" dirty="0" smtClean="0"/>
          </a:p>
          <a:p>
            <a:pPr lvl="0"/>
            <a:r>
              <a:rPr lang="ru-RU" b="1" i="1" dirty="0" smtClean="0">
                <a:solidFill>
                  <a:srgbClr val="002060"/>
                </a:solidFill>
              </a:rPr>
              <a:t>Мы изучали материал </a:t>
            </a:r>
            <a:r>
              <a:rPr lang="ru-RU" b="1" i="1" dirty="0">
                <a:solidFill>
                  <a:srgbClr val="002060"/>
                </a:solidFill>
              </a:rPr>
              <a:t>по </a:t>
            </a:r>
            <a:r>
              <a:rPr lang="ru-RU" b="1" i="1" dirty="0" smtClean="0">
                <a:solidFill>
                  <a:srgbClr val="002060"/>
                </a:solidFill>
              </a:rPr>
              <a:t>темам «упаковка» и «материалы» и читали, как в английских школах утилизируют мусор.</a:t>
            </a:r>
            <a:endParaRPr lang="en-US" b="1" i="1" dirty="0" smtClean="0">
              <a:solidFill>
                <a:srgbClr val="002060"/>
              </a:solidFill>
            </a:endParaRPr>
          </a:p>
          <a:p>
            <a:pPr lvl="0"/>
            <a:r>
              <a:rPr lang="ru-RU" b="1" i="1" dirty="0" smtClean="0">
                <a:solidFill>
                  <a:srgbClr val="002060"/>
                </a:solidFill>
              </a:rPr>
              <a:t>Он не выбрасывается а сортируется и складывается в специальные мусорные баки.</a:t>
            </a:r>
            <a:endParaRPr lang="ru-RU" b="1" i="1" dirty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Step 2. Observation </a:t>
            </a:r>
            <a:r>
              <a:rPr lang="en-US" sz="2400" b="1" i="1" dirty="0" smtClean="0">
                <a:solidFill>
                  <a:srgbClr val="C00000"/>
                </a:solidFill>
              </a:rPr>
              <a:t>(</a:t>
            </a:r>
            <a:r>
              <a:rPr lang="ru-RU" sz="2400" b="1" i="1" dirty="0" smtClean="0">
                <a:solidFill>
                  <a:srgbClr val="C00000"/>
                </a:solidFill>
              </a:rPr>
              <a:t>наблюдение</a:t>
            </a:r>
            <a:r>
              <a:rPr lang="en-US" sz="2400" b="1" i="1" dirty="0" smtClean="0">
                <a:solidFill>
                  <a:srgbClr val="C00000"/>
                </a:solidFill>
              </a:rPr>
              <a:t>)</a:t>
            </a:r>
            <a:endParaRPr lang="ru-RU" sz="2400" b="1" i="1" dirty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285860"/>
            <a:ext cx="4186238" cy="4840303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We watch for a week at home and school and see</a:t>
            </a:r>
            <a:r>
              <a:rPr lang="ru-RU" sz="2400" b="1" dirty="0" smtClean="0"/>
              <a:t> </a:t>
            </a:r>
            <a:r>
              <a:rPr lang="en-US" sz="2400" b="1" dirty="0" smtClean="0"/>
              <a:t>what  containers we throw away most of all. </a:t>
            </a:r>
            <a:r>
              <a:rPr lang="en-US" sz="2400" b="1" u="sng" dirty="0" smtClean="0"/>
              <a:t>They are: </a:t>
            </a:r>
            <a:r>
              <a:rPr lang="en-US" sz="2400" b="1" dirty="0" smtClean="0"/>
              <a:t>plastic bottles, pots and bags, glass bottles and jars, cardboard boxes,  metal cans, wrapper and paper. </a:t>
            </a:r>
            <a:endParaRPr lang="ru-RU" sz="2400" b="1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500562" y="1285860"/>
            <a:ext cx="4186238" cy="4840303"/>
          </a:xfrm>
        </p:spPr>
        <p:txBody>
          <a:bodyPr>
            <a:normAutofit/>
          </a:bodyPr>
          <a:lstStyle/>
          <a:p>
            <a:r>
              <a:rPr lang="ru-RU" sz="2000" b="1" i="1" dirty="0">
                <a:solidFill>
                  <a:srgbClr val="002060"/>
                </a:solidFill>
              </a:rPr>
              <a:t>В течение недели мы </a:t>
            </a:r>
            <a:r>
              <a:rPr lang="ru-RU" sz="2000" b="1" i="1" dirty="0" smtClean="0">
                <a:solidFill>
                  <a:srgbClr val="002060"/>
                </a:solidFill>
              </a:rPr>
              <a:t>следили за упаковочным мусором </a:t>
            </a:r>
            <a:r>
              <a:rPr lang="ru-RU" sz="2000" b="1" i="1" dirty="0">
                <a:solidFill>
                  <a:srgbClr val="002060"/>
                </a:solidFill>
              </a:rPr>
              <a:t>в школе и дома и сделали </a:t>
            </a:r>
            <a:r>
              <a:rPr lang="ru-RU" sz="2000" b="1" i="1" u="sng" dirty="0">
                <a:solidFill>
                  <a:srgbClr val="002060"/>
                </a:solidFill>
              </a:rPr>
              <a:t>вывод</a:t>
            </a:r>
            <a:r>
              <a:rPr lang="ru-RU" sz="2000" b="1" i="1" dirty="0">
                <a:solidFill>
                  <a:srgbClr val="002060"/>
                </a:solidFill>
              </a:rPr>
              <a:t>:  </a:t>
            </a:r>
            <a:r>
              <a:rPr lang="ru-RU" sz="2000" b="1" i="1" dirty="0" smtClean="0">
                <a:solidFill>
                  <a:srgbClr val="002060"/>
                </a:solidFill>
              </a:rPr>
              <a:t>мы больше </a:t>
            </a:r>
            <a:r>
              <a:rPr lang="ru-RU" sz="2000" b="1" i="1" dirty="0">
                <a:solidFill>
                  <a:srgbClr val="002060"/>
                </a:solidFill>
              </a:rPr>
              <a:t>всего </a:t>
            </a:r>
            <a:r>
              <a:rPr lang="ru-RU" sz="2000" b="1" i="1" dirty="0" smtClean="0">
                <a:solidFill>
                  <a:srgbClr val="002060"/>
                </a:solidFill>
              </a:rPr>
              <a:t>накапливаем </a:t>
            </a:r>
            <a:r>
              <a:rPr lang="ru-RU" sz="2000" b="1" i="1" dirty="0">
                <a:solidFill>
                  <a:srgbClr val="002060"/>
                </a:solidFill>
              </a:rPr>
              <a:t>пластиковые </a:t>
            </a:r>
            <a:r>
              <a:rPr lang="ru-RU" sz="2000" b="1" i="1" dirty="0" smtClean="0">
                <a:solidFill>
                  <a:srgbClr val="002060"/>
                </a:solidFill>
              </a:rPr>
              <a:t>бутылки и пакеты</a:t>
            </a:r>
            <a:r>
              <a:rPr lang="ru-RU" sz="2000" b="1" i="1" dirty="0">
                <a:solidFill>
                  <a:srgbClr val="002060"/>
                </a:solidFill>
              </a:rPr>
              <a:t>, </a:t>
            </a:r>
            <a:r>
              <a:rPr lang="ru-RU" sz="2000" b="1" i="1" dirty="0" smtClean="0">
                <a:solidFill>
                  <a:srgbClr val="002060"/>
                </a:solidFill>
              </a:rPr>
              <a:t>пластиковые стаканчики , стеклянные  </a:t>
            </a:r>
            <a:r>
              <a:rPr lang="ru-RU" sz="2000" b="1" i="1" dirty="0">
                <a:solidFill>
                  <a:srgbClr val="002060"/>
                </a:solidFill>
              </a:rPr>
              <a:t>и </a:t>
            </a:r>
            <a:r>
              <a:rPr lang="ru-RU" sz="2000" b="1" i="1" dirty="0" smtClean="0">
                <a:solidFill>
                  <a:srgbClr val="002060"/>
                </a:solidFill>
              </a:rPr>
              <a:t>жестяные банки, картонные коробки</a:t>
            </a:r>
            <a:r>
              <a:rPr lang="ru-RU" sz="2000" b="1" i="1" dirty="0">
                <a:solidFill>
                  <a:srgbClr val="002060"/>
                </a:solidFill>
              </a:rPr>
              <a:t>, фантики от </a:t>
            </a:r>
            <a:r>
              <a:rPr lang="ru-RU" sz="2000" b="1" i="1" dirty="0" smtClean="0">
                <a:solidFill>
                  <a:srgbClr val="002060"/>
                </a:solidFill>
              </a:rPr>
              <a:t>конфет.</a:t>
            </a:r>
            <a:endParaRPr lang="ru-RU" sz="2000" b="1" i="1" dirty="0">
              <a:solidFill>
                <a:srgbClr val="002060"/>
              </a:solidFill>
            </a:endParaRPr>
          </a:p>
        </p:txBody>
      </p:sp>
      <p:pic>
        <p:nvPicPr>
          <p:cNvPr id="4098" name="Picture 2" descr="C:\Users\User\Desktop\фото для пароекта\IMG_20180124_14490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215074" y="4643446"/>
            <a:ext cx="2500330" cy="2000240"/>
          </a:xfrm>
          <a:prstGeom prst="rect">
            <a:avLst/>
          </a:prstGeom>
          <a:noFill/>
        </p:spPr>
      </p:pic>
      <p:pic>
        <p:nvPicPr>
          <p:cNvPr id="4099" name="Picture 3" descr="C:\Users\User\Desktop\контейнеры и материалы\musor_d_85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488" y="4643446"/>
            <a:ext cx="3048000" cy="2029609"/>
          </a:xfrm>
          <a:prstGeom prst="rect">
            <a:avLst/>
          </a:prstGeom>
          <a:noFill/>
        </p:spPr>
      </p:pic>
      <p:pic>
        <p:nvPicPr>
          <p:cNvPr id="4101" name="Picture 5" descr="C:\Users\User\Desktop\контейнеры и материалы\2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4282" y="4643446"/>
            <a:ext cx="2438400" cy="19335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001.jpg"/>
          <p:cNvPicPr>
            <a:picLocks noChangeAspect="1" noChangeArrowheads="1"/>
          </p:cNvPicPr>
          <p:nvPr/>
        </p:nvPicPr>
        <p:blipFill>
          <a:blip r:embed="rId2" cstate="screen">
            <a:lum contrast="-27000"/>
          </a:blip>
          <a:srcRect/>
          <a:stretch>
            <a:fillRect/>
          </a:stretch>
        </p:blipFill>
        <p:spPr bwMode="auto">
          <a:xfrm>
            <a:off x="1357290" y="1214422"/>
            <a:ext cx="6143668" cy="3643338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071538" y="214290"/>
            <a:ext cx="7386662" cy="1214445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Step 3.  Survey</a:t>
            </a:r>
            <a:r>
              <a:rPr lang="ru-RU" sz="2800" b="1" dirty="0" smtClean="0">
                <a:solidFill>
                  <a:srgbClr val="C00000"/>
                </a:solidFill>
              </a:rPr>
              <a:t> </a:t>
            </a:r>
            <a:r>
              <a:rPr lang="en-US" sz="2400" b="1" i="1" dirty="0" smtClean="0">
                <a:solidFill>
                  <a:srgbClr val="C00000"/>
                </a:solidFill>
              </a:rPr>
              <a:t>(</a:t>
            </a:r>
            <a:r>
              <a:rPr lang="ru-RU" sz="2400" b="1" i="1" dirty="0" smtClean="0">
                <a:solidFill>
                  <a:srgbClr val="C00000"/>
                </a:solidFill>
              </a:rPr>
              <a:t>анкетирование родных и школьников </a:t>
            </a:r>
            <a:r>
              <a:rPr lang="en-US" sz="2400" b="1" i="1" dirty="0" smtClean="0">
                <a:solidFill>
                  <a:srgbClr val="C00000"/>
                </a:solidFill>
              </a:rPr>
              <a:t>- </a:t>
            </a:r>
            <a:r>
              <a:rPr lang="ru-RU" sz="2400" b="1" i="1" dirty="0" smtClean="0">
                <a:solidFill>
                  <a:srgbClr val="C00000"/>
                </a:solidFill>
              </a:rPr>
              <a:t>исследование)</a:t>
            </a:r>
            <a:endParaRPr lang="ru-RU" sz="2400" i="1" dirty="0">
              <a:solidFill>
                <a:srgbClr val="C00000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714348" y="5072074"/>
            <a:ext cx="7786742" cy="1500198"/>
          </a:xfrm>
        </p:spPr>
        <p:txBody>
          <a:bodyPr>
            <a:normAutofit lnSpcReduction="10000"/>
          </a:bodyPr>
          <a:lstStyle/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These are the results of our survey. We ask 102 people what of these containers  they recycle and what for. </a:t>
            </a:r>
            <a:r>
              <a:rPr lang="ru-RU" sz="2400" b="1" i="1" dirty="0" smtClean="0">
                <a:solidFill>
                  <a:srgbClr val="002060"/>
                </a:solidFill>
              </a:rPr>
              <a:t> (Вот наши результаты. Мы опросили 102 человека какую тару и как они используют повторно.)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1428728" y="1142984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Autofit/>
          </a:bodyPr>
          <a:lstStyle/>
          <a:p>
            <a:pPr algn="l"/>
            <a:r>
              <a:rPr lang="en-US" sz="2000" b="1" dirty="0" smtClean="0">
                <a:solidFill>
                  <a:srgbClr val="C00000"/>
                </a:solidFill>
              </a:rPr>
              <a:t>Step 4.  Ten top most recycling containers table</a:t>
            </a:r>
            <a:r>
              <a:rPr lang="en-US" sz="1600" b="1" dirty="0" smtClean="0">
                <a:solidFill>
                  <a:srgbClr val="C00000"/>
                </a:solidFill>
              </a:rPr>
              <a:t> </a:t>
            </a:r>
            <a:r>
              <a:rPr lang="ru-RU" sz="1600" b="1" i="1" dirty="0" smtClean="0">
                <a:solidFill>
                  <a:srgbClr val="C00000"/>
                </a:solidFill>
              </a:rPr>
              <a:t>(Десять самых часто используемых повторно упаковок</a:t>
            </a:r>
            <a:r>
              <a:rPr lang="en-US" sz="1600" b="1" i="1" dirty="0" smtClean="0">
                <a:solidFill>
                  <a:srgbClr val="C00000"/>
                </a:solidFill>
              </a:rPr>
              <a:t> – </a:t>
            </a:r>
            <a:r>
              <a:rPr lang="ru-RU" sz="1600" b="1" i="1" dirty="0" smtClean="0">
                <a:solidFill>
                  <a:srgbClr val="C00000"/>
                </a:solidFill>
              </a:rPr>
              <a:t>анализ и вывод)</a:t>
            </a:r>
            <a:endParaRPr lang="ru-RU" sz="1600" b="1" i="1" dirty="0">
              <a:solidFill>
                <a:srgbClr val="C0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714348" y="1000110"/>
          <a:ext cx="7972511" cy="50486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57504"/>
                <a:gridCol w="4629172"/>
                <a:gridCol w="685835"/>
              </a:tblGrid>
              <a:tr h="428626">
                <a:tc>
                  <a:txBody>
                    <a:bodyPr/>
                    <a:lstStyle/>
                    <a:p>
                      <a:pPr algn="just"/>
                      <a:r>
                        <a:rPr lang="en-US" sz="1200" b="1" dirty="0" smtClean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</a:rPr>
                        <a:t>What they </a:t>
                      </a:r>
                      <a:r>
                        <a:rPr lang="ru-RU" sz="1200" b="1" baseline="0" dirty="0" smtClean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</a:rPr>
                        <a:t> </a:t>
                      </a:r>
                      <a:r>
                        <a:rPr lang="en-US" sz="1200" b="1" baseline="0" dirty="0" smtClean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</a:rPr>
                        <a:t>recycle</a:t>
                      </a:r>
                      <a:r>
                        <a:rPr lang="en-US" sz="1200" b="1" dirty="0" smtClean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</a:rPr>
                        <a:t>  (</a:t>
                      </a:r>
                      <a:r>
                        <a:rPr lang="ru-RU" sz="1200" b="1" dirty="0" smtClean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</a:rPr>
                        <a:t>Что </a:t>
                      </a:r>
                      <a:r>
                        <a:rPr lang="ru-RU" sz="1200" b="1" dirty="0" smtClean="0">
                          <a:latin typeface="Calibri"/>
                          <a:ea typeface="Times New Roman"/>
                        </a:rPr>
                        <a:t>используют</a:t>
                      </a:r>
                      <a:r>
                        <a:rPr lang="en-US" sz="1200" b="1" dirty="0" smtClean="0">
                          <a:latin typeface="Calibri"/>
                          <a:ea typeface="Times New Roman"/>
                        </a:rPr>
                        <a:t>)  </a:t>
                      </a:r>
                      <a:endParaRPr lang="ru-RU" sz="1200" b="1" dirty="0">
                        <a:latin typeface="Calibri"/>
                        <a:ea typeface="Times New Roman"/>
                      </a:endParaRPr>
                    </a:p>
                  </a:txBody>
                  <a:tcPr marL="66390" marR="6639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b="1" dirty="0" smtClean="0">
                          <a:latin typeface="Calibri"/>
                          <a:ea typeface="Times New Roman"/>
                        </a:rPr>
                        <a:t>What for (</a:t>
                      </a:r>
                      <a:r>
                        <a:rPr lang="ru-RU" sz="1200" b="1" dirty="0" smtClean="0">
                          <a:latin typeface="Calibri"/>
                          <a:ea typeface="Times New Roman"/>
                        </a:rPr>
                        <a:t>Для </a:t>
                      </a:r>
                      <a:r>
                        <a:rPr lang="ru-RU" sz="1200" b="1" dirty="0">
                          <a:latin typeface="Calibri"/>
                          <a:ea typeface="Times New Roman"/>
                        </a:rPr>
                        <a:t>чего </a:t>
                      </a:r>
                      <a:r>
                        <a:rPr lang="ru-RU" sz="1200" b="1" dirty="0" smtClean="0">
                          <a:latin typeface="Calibri"/>
                          <a:ea typeface="Times New Roman"/>
                        </a:rPr>
                        <a:t>используют</a:t>
                      </a:r>
                      <a:r>
                        <a:rPr lang="en-US" sz="1200" b="1" dirty="0" smtClean="0">
                          <a:latin typeface="Calibri"/>
                          <a:ea typeface="Times New Roman"/>
                        </a:rPr>
                        <a:t>)</a:t>
                      </a:r>
                      <a:endParaRPr lang="ru-RU" sz="1200" b="1" dirty="0">
                        <a:latin typeface="Calibri"/>
                        <a:ea typeface="Times New Roman"/>
                      </a:endParaRPr>
                    </a:p>
                  </a:txBody>
                  <a:tcPr marL="66390" marR="6639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1" dirty="0" smtClean="0">
                          <a:latin typeface="Calibri"/>
                          <a:ea typeface="Times New Roman"/>
                        </a:rPr>
                        <a:t>How</a:t>
                      </a:r>
                      <a:r>
                        <a:rPr lang="en-US" sz="1200" b="1" baseline="0" dirty="0" smtClean="0">
                          <a:latin typeface="Calibri"/>
                          <a:ea typeface="Times New Roman"/>
                        </a:rPr>
                        <a:t> many people </a:t>
                      </a:r>
                      <a:endParaRPr lang="ru-RU" sz="1200" b="1" dirty="0">
                        <a:latin typeface="Calibri"/>
                        <a:ea typeface="Times New Roman"/>
                      </a:endParaRPr>
                    </a:p>
                  </a:txBody>
                  <a:tcPr marL="66390" marR="66390" marT="0" marB="0"/>
                </a:tc>
              </a:tr>
              <a:tr h="656013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Metal and cardboard boxes</a:t>
                      </a: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 and jars/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Жестяные и картонные коробки/ банки</a:t>
                      </a:r>
                    </a:p>
                    <a:p>
                      <a:pPr algn="just"/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6390" marR="6639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</a:rPr>
                        <a:t>for tea and small objects: </a:t>
                      </a:r>
                      <a:r>
                        <a:rPr lang="en-US" sz="12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threads, nails, screws, tools, buttons, pencils, fabric scraps, rubber bands for hair, games cards, for plants/ </a:t>
                      </a:r>
                      <a:r>
                        <a:rPr lang="ru-RU" sz="12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для х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</a:rPr>
                        <a:t>ранени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</a:rPr>
                        <a:t>я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</a:rPr>
                        <a:t>чая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</a:rPr>
                        <a:t>, ниток, гвоздей, шурупов, инструмента, пуговиц, карандашей, лоскутков ткани, резинок для волос, игровых карточек, для рассады</a:t>
                      </a:r>
                    </a:p>
                  </a:txBody>
                  <a:tcPr marL="66390" marR="6639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1" dirty="0">
                          <a:latin typeface="Calibri"/>
                          <a:ea typeface="Times New Roman"/>
                        </a:rPr>
                        <a:t>30</a:t>
                      </a:r>
                    </a:p>
                  </a:txBody>
                  <a:tcPr marL="66390" marR="6639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7342">
                <a:tc>
                  <a:txBody>
                    <a:bodyPr/>
                    <a:lstStyle/>
                    <a:p>
                      <a:pPr algn="just"/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</a:rPr>
                        <a:t> Plastic bottles/</a:t>
                      </a: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</a:rPr>
                        <a:t>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</a:rPr>
                        <a:t>Пластиковые бутылки</a:t>
                      </a:r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</a:rPr>
                        <a:t>  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6390" marR="6639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For Piggy Bank, bird feeder, decoration</a:t>
                      </a:r>
                      <a:r>
                        <a:rPr lang="en-US" sz="1200" b="1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2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garden figures, for sedimentation of water, </a:t>
                      </a:r>
                      <a:r>
                        <a:rPr lang="en-US" sz="1200" b="1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art</a:t>
                      </a:r>
                      <a:r>
                        <a:rPr lang="en-US" sz="12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en-US" sz="1200" b="1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</a:rPr>
                        <a:t>Копилка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</a:rPr>
                        <a:t>, кормушка для птиц, декоративные фигурки для сада, для отстаивания воды, для творчества</a:t>
                      </a:r>
                    </a:p>
                  </a:txBody>
                  <a:tcPr marL="66390" marR="6639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1" dirty="0">
                          <a:latin typeface="Calibri"/>
                          <a:ea typeface="Times New Roman"/>
                        </a:rPr>
                        <a:t>16</a:t>
                      </a:r>
                    </a:p>
                  </a:txBody>
                  <a:tcPr marL="66390" marR="6639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26367">
                <a:tc>
                  <a:txBody>
                    <a:bodyPr/>
                    <a:lstStyle/>
                    <a:p>
                      <a:pPr algn="just"/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</a:rPr>
                        <a:t>Plastic bags/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</a:rPr>
                        <a:t>Целлофановые 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</a:rPr>
                        <a:t>пакеты</a:t>
                      </a:r>
                    </a:p>
                  </a:txBody>
                  <a:tcPr marL="66390" marR="6639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</a:rPr>
                        <a:t>For </a:t>
                      </a:r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 go shopping/ </a:t>
                      </a:r>
                      <a:r>
                        <a:rPr lang="en-US" sz="1200" b="1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organic </a:t>
                      </a:r>
                      <a:r>
                        <a:rPr lang="en-US" sz="1200" b="1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</a:rPr>
                        <a:t>rubbish.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</a:rPr>
                        <a:t>Для 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</a:rPr>
                        <a:t>пищевых отходов, ходить в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</a:rPr>
                        <a:t>магазин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6390" marR="6639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b="1" smtClean="0">
                          <a:latin typeface="Calibri"/>
                          <a:ea typeface="Times New Roman"/>
                        </a:rPr>
                        <a:t>11</a:t>
                      </a:r>
                      <a:endParaRPr lang="ru-RU" sz="1200" b="1" dirty="0">
                        <a:latin typeface="Calibri"/>
                        <a:ea typeface="Times New Roman"/>
                      </a:endParaRPr>
                    </a:p>
                  </a:txBody>
                  <a:tcPr marL="66390" marR="66390" marT="0" marB="0"/>
                </a:tc>
              </a:tr>
              <a:tr h="357825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Do not recycle/ </a:t>
                      </a:r>
                      <a:r>
                        <a:rPr lang="ru-RU" sz="1200" b="1" dirty="0" smtClean="0"/>
                        <a:t>не используют повторно</a:t>
                      </a:r>
                      <a:endParaRPr lang="ru-RU" sz="1200" b="1" dirty="0"/>
                    </a:p>
                  </a:txBody>
                  <a:tcPr marL="66390" marR="66390" marT="0" marB="0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---------------</a:t>
                      </a:r>
                      <a:endParaRPr lang="ru-RU" sz="1200" dirty="0"/>
                    </a:p>
                  </a:txBody>
                  <a:tcPr marL="66390" marR="6639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b="1" dirty="0" smtClean="0">
                          <a:latin typeface="Calibri"/>
                          <a:ea typeface="Times New Roman"/>
                        </a:rPr>
                        <a:t>10</a:t>
                      </a:r>
                      <a:endParaRPr lang="ru-RU" sz="1200" b="1" dirty="0">
                        <a:latin typeface="Calibri"/>
                        <a:ea typeface="Times New Roman"/>
                      </a:endParaRPr>
                    </a:p>
                  </a:txBody>
                  <a:tcPr marL="66390" marR="66390" marT="0" marB="0"/>
                </a:tc>
              </a:tr>
              <a:tr h="222177">
                <a:tc>
                  <a:txBody>
                    <a:bodyPr/>
                    <a:lstStyle/>
                    <a:p>
                      <a:pPr algn="just"/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Glass jars/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</a:rPr>
                        <a:t>Стеклянные 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</a:rPr>
                        <a:t>банки</a:t>
                      </a:r>
                    </a:p>
                  </a:txBody>
                  <a:tcPr marL="66390" marR="6639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</a:rPr>
                        <a:t> </a:t>
                      </a:r>
                      <a:r>
                        <a:rPr lang="en-US" sz="1200" b="1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To keep cereals and spices, to preserve/ </a:t>
                      </a:r>
                      <a:r>
                        <a:rPr lang="en-US" sz="1200" b="1" i="0" kern="1200" baseline="0" dirty="0" smtClean="0">
                          <a:solidFill>
                            <a:schemeClr val="tx1"/>
                          </a:solidFill>
                          <a:latin typeface="Calibri"/>
                          <a:ea typeface="+mn-ea"/>
                          <a:cs typeface="+mn-cs"/>
                        </a:rPr>
                        <a:t>x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</a:rPr>
                        <a:t>ранить крупу и специи, консервирование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6390" marR="6639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1" dirty="0">
                          <a:latin typeface="Calibri"/>
                          <a:ea typeface="Times New Roman"/>
                        </a:rPr>
                        <a:t>7</a:t>
                      </a:r>
                    </a:p>
                  </a:txBody>
                  <a:tcPr marL="66390" marR="66390" marT="0" marB="0"/>
                </a:tc>
              </a:tr>
              <a:tr h="241884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Paper, cardboard, old</a:t>
                      </a: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 books/</a:t>
                      </a:r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Бумага, картон, старые книги</a:t>
                      </a:r>
                    </a:p>
                  </a:txBody>
                  <a:tcPr marL="66390" marR="6639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</a:rPr>
                        <a:t>For Recycling art/</a:t>
                      </a: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</a:rPr>
                        <a:t> 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</a:rPr>
                        <a:t>творчество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6390" marR="6639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1" dirty="0">
                          <a:latin typeface="Calibri"/>
                          <a:ea typeface="Times New Roman"/>
                        </a:rPr>
                        <a:t>4</a:t>
                      </a:r>
                    </a:p>
                  </a:txBody>
                  <a:tcPr marL="66390" marR="66390" marT="0" marB="0"/>
                </a:tc>
              </a:tr>
              <a:tr h="437342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Glass bottles/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Стеклянные бутылки</a:t>
                      </a:r>
                    </a:p>
                    <a:p>
                      <a:pPr algn="just"/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6390" marR="6639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Vase, </a:t>
                      </a:r>
                      <a:r>
                        <a:rPr lang="ru-RU" sz="12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to keep water</a:t>
                      </a:r>
                      <a:r>
                        <a:rPr lang="ru-RU" sz="12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/ как  </a:t>
                      </a:r>
                      <a:r>
                        <a:rPr lang="ru-RU" sz="1200" b="1" i="0" kern="1200" dirty="0" smtClean="0">
                          <a:solidFill>
                            <a:schemeClr val="tx1"/>
                          </a:solidFill>
                          <a:latin typeface="Calibri"/>
                          <a:ea typeface="+mn-ea"/>
                          <a:cs typeface="+mn-cs"/>
                        </a:rPr>
                        <a:t>в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</a:rPr>
                        <a:t>аза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</a:rPr>
                        <a:t>, хранение жидкостей</a:t>
                      </a:r>
                    </a:p>
                  </a:txBody>
                  <a:tcPr marL="66390" marR="6639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1" dirty="0">
                          <a:latin typeface="Calibri"/>
                          <a:ea typeface="Times New Roman"/>
                        </a:rPr>
                        <a:t>3</a:t>
                      </a:r>
                    </a:p>
                  </a:txBody>
                  <a:tcPr marL="66390" marR="66390" marT="0" marB="0"/>
                </a:tc>
              </a:tr>
              <a:tr h="222177">
                <a:tc>
                  <a:txBody>
                    <a:bodyPr/>
                    <a:lstStyle/>
                    <a:p>
                      <a:pPr algn="just"/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</a:rPr>
                        <a:t>Egg cartons/</a:t>
                      </a: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</a:rPr>
                        <a:t>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</a:rPr>
                        <a:t>Коробки 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</a:rPr>
                        <a:t>от яиц</a:t>
                      </a:r>
                    </a:p>
                  </a:txBody>
                  <a:tcPr marL="66390" marR="6639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For</a:t>
                      </a:r>
                      <a:r>
                        <a:rPr lang="en-US" sz="1200" b="1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Christmas decorations, plants, a separator for tablets</a:t>
                      </a:r>
                      <a:r>
                        <a:rPr lang="en-US" sz="1200" b="1" i="0" kern="1200" dirty="0" smtClean="0">
                          <a:solidFill>
                            <a:schemeClr val="tx1"/>
                          </a:solidFill>
                          <a:latin typeface="Calibri"/>
                          <a:ea typeface="+mn-ea"/>
                          <a:cs typeface="+mn-cs"/>
                        </a:rPr>
                        <a:t>/</a:t>
                      </a:r>
                      <a:r>
                        <a:rPr lang="en-US" sz="1200" b="1" i="0" kern="1200" baseline="0" dirty="0" smtClean="0">
                          <a:solidFill>
                            <a:schemeClr val="tx1"/>
                          </a:solidFill>
                          <a:latin typeface="Calibri"/>
                          <a:ea typeface="+mn-ea"/>
                          <a:cs typeface="+mn-cs"/>
                        </a:rPr>
                        <a:t> x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</a:rPr>
                        <a:t>ранение 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</a:rPr>
                        <a:t>ёлочных игрушек, для рассады, разделитель для таблеток</a:t>
                      </a:r>
                    </a:p>
                  </a:txBody>
                  <a:tcPr marL="66390" marR="6639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1">
                          <a:latin typeface="Calibri"/>
                          <a:ea typeface="Times New Roman"/>
                        </a:rPr>
                        <a:t>3</a:t>
                      </a:r>
                    </a:p>
                  </a:txBody>
                  <a:tcPr marL="66390" marR="66390" marT="0" marB="0"/>
                </a:tc>
              </a:tr>
              <a:tr h="222177">
                <a:tc>
                  <a:txBody>
                    <a:bodyPr/>
                    <a:lstStyle/>
                    <a:p>
                      <a:pPr algn="just"/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</a:rPr>
                        <a:t>Tetra Pack </a:t>
                      </a:r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cartons/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</a:rPr>
                        <a:t>Пакеты Тетра</a:t>
                      </a:r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</a:rPr>
                        <a:t>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</a:rPr>
                        <a:t>пак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6390" marR="6639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</a:rPr>
                        <a:t>Bird feeders/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</a:rPr>
                        <a:t>кормушки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6390" marR="6639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1">
                          <a:latin typeface="Calibri"/>
                          <a:ea typeface="Times New Roman"/>
                        </a:rPr>
                        <a:t>3</a:t>
                      </a:r>
                    </a:p>
                  </a:txBody>
                  <a:tcPr marL="66390" marR="66390" marT="0" marB="0"/>
                </a:tc>
              </a:tr>
              <a:tr h="222177">
                <a:tc>
                  <a:txBody>
                    <a:bodyPr/>
                    <a:lstStyle/>
                    <a:p>
                      <a:pPr algn="just"/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Plastic pots/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</a:rPr>
                        <a:t>Пластиковые 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</a:rPr>
                        <a:t>баночки от йогурта и т. д.</a:t>
                      </a:r>
                    </a:p>
                  </a:txBody>
                  <a:tcPr marL="66390" marR="6639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For</a:t>
                      </a:r>
                      <a:r>
                        <a:rPr lang="en-US" sz="1200" b="1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plants, </a:t>
                      </a:r>
                      <a:r>
                        <a:rPr lang="en-US" sz="1200" b="1" dirty="0" smtClean="0"/>
                        <a:t>holders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for pencils, brushes/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</a:rPr>
                        <a:t>Для 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</a:rPr>
                        <a:t>рассады, как подставки для карандашей, кистей</a:t>
                      </a:r>
                    </a:p>
                  </a:txBody>
                  <a:tcPr marL="66390" marR="6639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1" dirty="0">
                          <a:latin typeface="Calibri"/>
                          <a:ea typeface="Times New Roman"/>
                        </a:rPr>
                        <a:t>3</a:t>
                      </a:r>
                    </a:p>
                  </a:txBody>
                  <a:tcPr marL="66390" marR="6639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фото для пароекта\IMG_20180123_08340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14876" y="1238235"/>
            <a:ext cx="3625479" cy="483397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l"/>
            <a:r>
              <a:rPr lang="ru-RU" sz="2800" b="1" dirty="0" smtClean="0">
                <a:solidFill>
                  <a:srgbClr val="C00000"/>
                </a:solidFill>
              </a:rPr>
              <a:t/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en-US" sz="2800" b="1" dirty="0" smtClean="0">
                <a:solidFill>
                  <a:srgbClr val="C00000"/>
                </a:solidFill>
              </a:rPr>
              <a:t>Step </a:t>
            </a:r>
            <a:r>
              <a:rPr lang="ru-RU" sz="2800" b="1" dirty="0" smtClean="0">
                <a:solidFill>
                  <a:srgbClr val="C00000"/>
                </a:solidFill>
              </a:rPr>
              <a:t>5</a:t>
            </a:r>
            <a:r>
              <a:rPr lang="en-US" sz="2800" b="1" dirty="0" smtClean="0">
                <a:solidFill>
                  <a:srgbClr val="C00000"/>
                </a:solidFill>
              </a:rPr>
              <a:t>.</a:t>
            </a:r>
            <a:r>
              <a:rPr lang="ru-RU" sz="2800" b="1" dirty="0" smtClean="0">
                <a:solidFill>
                  <a:srgbClr val="C00000"/>
                </a:solidFill>
              </a:rPr>
              <a:t> С</a:t>
            </a:r>
            <a:r>
              <a:rPr lang="en-US" sz="2800" b="1" dirty="0" err="1" smtClean="0">
                <a:solidFill>
                  <a:srgbClr val="C00000"/>
                </a:solidFill>
              </a:rPr>
              <a:t>ollect</a:t>
            </a:r>
            <a:r>
              <a:rPr lang="en-US" sz="2800" b="1" dirty="0" smtClean="0">
                <a:solidFill>
                  <a:srgbClr val="C00000"/>
                </a:solidFill>
              </a:rPr>
              <a:t> and study the work </a:t>
            </a:r>
            <a:r>
              <a:rPr lang="ru-RU" sz="2800" b="1" dirty="0" smtClean="0">
                <a:solidFill>
                  <a:srgbClr val="C00000"/>
                </a:solidFill>
              </a:rPr>
              <a:t> </a:t>
            </a:r>
            <a:r>
              <a:rPr lang="en-US" sz="2800" b="1" dirty="0" smtClean="0">
                <a:solidFill>
                  <a:srgbClr val="C00000"/>
                </a:solidFill>
              </a:rPr>
              <a:t>order </a:t>
            </a:r>
            <a:r>
              <a:rPr lang="en-US" sz="2700" b="1" i="1" dirty="0" smtClean="0">
                <a:solidFill>
                  <a:srgbClr val="C00000"/>
                </a:solidFill>
              </a:rPr>
              <a:t>(c</a:t>
            </a:r>
            <a:r>
              <a:rPr lang="ru-RU" sz="2700" b="1" i="1" dirty="0" smtClean="0">
                <a:solidFill>
                  <a:srgbClr val="C00000"/>
                </a:solidFill>
              </a:rPr>
              <a:t>бор материала для поделок, и изучение способов их изготовления – подготовка к практической части и выбор</a:t>
            </a:r>
            <a:r>
              <a:rPr lang="en-US" sz="2700" b="1" i="1" dirty="0" smtClean="0">
                <a:solidFill>
                  <a:srgbClr val="C00000"/>
                </a:solidFill>
              </a:rPr>
              <a:t>)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sz="2600" b="1" dirty="0" smtClean="0"/>
              <a:t>On the winter holidays we study what handiworks we can make: we read books and surf the Internet</a:t>
            </a:r>
            <a:r>
              <a:rPr lang="ru-RU" sz="2600" b="1" dirty="0" smtClean="0"/>
              <a:t>.</a:t>
            </a:r>
            <a:endParaRPr lang="en-US" sz="2600" b="1" dirty="0" smtClean="0"/>
          </a:p>
          <a:p>
            <a:r>
              <a:rPr lang="en-US" sz="2600" b="1" dirty="0" smtClean="0"/>
              <a:t>We decide to make spring and autumn flowers.</a:t>
            </a:r>
            <a:endParaRPr lang="ru-RU" sz="2600" b="1" dirty="0" smtClean="0"/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На новогодних каникулах мы изучали что и как мы можем сделать</a:t>
            </a:r>
            <a:r>
              <a:rPr lang="en-US" sz="2400" b="1" i="1" dirty="0" smtClean="0">
                <a:solidFill>
                  <a:srgbClr val="002060"/>
                </a:solidFill>
              </a:rPr>
              <a:t>: </a:t>
            </a:r>
            <a:r>
              <a:rPr lang="ru-RU" sz="2400" b="1" i="1" dirty="0" smtClean="0">
                <a:solidFill>
                  <a:srgbClr val="002060"/>
                </a:solidFill>
              </a:rPr>
              <a:t>читали книги искали в интернете. </a:t>
            </a:r>
          </a:p>
          <a:p>
            <a:r>
              <a:rPr lang="en-US" sz="2400" b="1" i="1" dirty="0" smtClean="0">
                <a:solidFill>
                  <a:srgbClr val="002060"/>
                </a:solidFill>
              </a:rPr>
              <a:t> </a:t>
            </a:r>
            <a:r>
              <a:rPr lang="ru-RU" sz="2400" b="1" i="1" dirty="0" smtClean="0">
                <a:solidFill>
                  <a:srgbClr val="002060"/>
                </a:solidFill>
              </a:rPr>
              <a:t>Мы решили смастерить весенние и осенние цветы.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 descr="C:\Users\User\Desktop\фото для пароекта\IMG_20180124_18404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500694" y="3571876"/>
            <a:ext cx="3000396" cy="292893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800" b="1" dirty="0" smtClean="0">
                <a:solidFill>
                  <a:srgbClr val="C00000"/>
                </a:solidFill>
              </a:rPr>
              <a:t>We collect </a:t>
            </a:r>
            <a:r>
              <a:rPr lang="en-US" sz="2800" b="1" i="1" dirty="0" smtClean="0">
                <a:solidFill>
                  <a:srgbClr val="C00000"/>
                </a:solidFill>
              </a:rPr>
              <a:t>(</a:t>
            </a:r>
            <a:r>
              <a:rPr lang="ru-RU" sz="2800" b="1" i="1" dirty="0" smtClean="0">
                <a:solidFill>
                  <a:srgbClr val="C00000"/>
                </a:solidFill>
              </a:rPr>
              <a:t>мы собрали)</a:t>
            </a:r>
            <a:r>
              <a:rPr lang="en-US" sz="2800" b="1" i="1" dirty="0" smtClean="0">
                <a:solidFill>
                  <a:srgbClr val="C00000"/>
                </a:solidFill>
              </a:rPr>
              <a:t>: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/>
              <a:t>Egg cartons</a:t>
            </a:r>
          </a:p>
          <a:p>
            <a:r>
              <a:rPr lang="en-US" b="1" dirty="0" smtClean="0"/>
              <a:t>Cardboard boxes</a:t>
            </a:r>
          </a:p>
          <a:p>
            <a:r>
              <a:rPr lang="en-US" b="1" dirty="0" smtClean="0"/>
              <a:t>Plastic and paper wrappers</a:t>
            </a:r>
          </a:p>
        </p:txBody>
      </p:sp>
      <p:pic>
        <p:nvPicPr>
          <p:cNvPr id="4099" name="Picture 3" descr="C:\Users\User\Desktop\фото для пароекта\IMG_20180124_15234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15008" y="214290"/>
            <a:ext cx="2786096" cy="2857496"/>
          </a:xfrm>
          <a:prstGeom prst="rect">
            <a:avLst/>
          </a:prstGeom>
          <a:noFill/>
        </p:spPr>
      </p:pic>
      <p:pic>
        <p:nvPicPr>
          <p:cNvPr id="4100" name="Picture 4" descr="C:\Users\User\Desktop\фото для пароекта\IMG_20180124_15234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928662" y="3714752"/>
            <a:ext cx="3071834" cy="2786058"/>
          </a:xfrm>
          <a:prstGeom prst="rect">
            <a:avLst/>
          </a:prstGeom>
          <a:noFill/>
        </p:spPr>
      </p:pic>
      <p:pic>
        <p:nvPicPr>
          <p:cNvPr id="4098" name="Picture 2" descr="C:\Users\User\Desktop\фото для пароекта\IMG_20180124_15232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 cstate="screen"/>
          <a:stretch>
            <a:fillRect/>
          </a:stretch>
        </p:blipFill>
        <p:spPr bwMode="auto">
          <a:xfrm>
            <a:off x="3500430" y="1928802"/>
            <a:ext cx="2928958" cy="3143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User\Desktop\фото для пароекта\IMG_20180124_15004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49528" y="1071546"/>
            <a:ext cx="3394472" cy="4525963"/>
          </a:xfrm>
          <a:prstGeom prst="rect">
            <a:avLst/>
          </a:prstGeom>
          <a:noFill/>
        </p:spPr>
      </p:pic>
      <p:pic>
        <p:nvPicPr>
          <p:cNvPr id="5122" name="Picture 2" descr="C:\Users\User\Desktop\фото для пароекта\IMG_20180124_14501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1000108"/>
            <a:ext cx="3394472" cy="4525963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sz="2800" b="1" dirty="0" smtClean="0"/>
              <a:t>And we collect, wash and recycle school plastic cups</a:t>
            </a:r>
            <a:r>
              <a:rPr lang="ru-RU" sz="2800" b="1" dirty="0" smtClean="0"/>
              <a:t>                  </a:t>
            </a:r>
            <a:r>
              <a:rPr lang="ru-RU" sz="2700" b="1" i="1" dirty="0" smtClean="0">
                <a:solidFill>
                  <a:srgbClr val="002060"/>
                </a:solidFill>
              </a:rPr>
              <a:t>(мы собрали, отмыли и приготовили использованные стаканчики).</a:t>
            </a:r>
            <a:endParaRPr lang="ru-RU" sz="2700" b="1" i="1" dirty="0">
              <a:solidFill>
                <a:srgbClr val="002060"/>
              </a:solidFill>
            </a:endParaRPr>
          </a:p>
        </p:txBody>
      </p:sp>
      <p:pic>
        <p:nvPicPr>
          <p:cNvPr id="5124" name="Picture 4" descr="C:\Users\User\Desktop\фото для пароекта\IMG_20180124_15033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857488" y="1785926"/>
            <a:ext cx="3500462" cy="47863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1199</TotalTime>
  <Words>950</Words>
  <Application>Microsoft Office PowerPoint</Application>
  <PresentationFormat>Экран (4:3)</PresentationFormat>
  <Paragraphs>84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 Project «Rubbish New Life»  Проект «Вторая жизнь мусора» Абдурасулова Зарнигор, Клестова Арина, Морев Александр, Прокофьев Фёдор, Солодченко Таисия                                                                                         учитель Пахомова Н. П., ГБОУ «Школа № 2065», Москва, 2018г. </vt:lpstr>
      <vt:lpstr>Starting idea and  target of the project/ тема и цель работы:</vt:lpstr>
      <vt:lpstr>  What we do (Этапы реализации проекта): Step 1 Preparation (подготовка)  </vt:lpstr>
      <vt:lpstr>Step 2. Observation (наблюдение)</vt:lpstr>
      <vt:lpstr>Step 3.  Survey (анкетирование родных и школьников - исследование)</vt:lpstr>
      <vt:lpstr>Step 4.  Ten top most recycling containers table (Десять самых часто используемых повторно упаковок – анализ и вывод)</vt:lpstr>
      <vt:lpstr> Step 5. Сollect and study the work  order (cбор материала для поделок, и изучение способов их изготовления – подготовка к практической части и выбор) </vt:lpstr>
      <vt:lpstr>We collect (мы собрали):</vt:lpstr>
      <vt:lpstr>And we collect, wash and recycle school plastic cups                  (мы собрали, отмыли и приготовили использованные стаканчики).</vt:lpstr>
      <vt:lpstr>We study how to make flowers and what else we need:  acrylic paints, scrap paper, tape, hole punch, glue, paintbrush, scissors.  (мы изучали, как нам надо делать поделки и что ещё нужно иметь: акриловые краски, цветная бумага, скотч, дырокол, клей, кисточка, ножницы).</vt:lpstr>
      <vt:lpstr>      Step 6. Recycling handicraft ( изготовление поделок из перерабатываемых материалов – практическая часть и результат).   AND WE START:  First we bring all the materials and tools into the class  (мы принесли все заготовки в класс).  </vt:lpstr>
      <vt:lpstr>Second we cut the cones from the egg cartons  (затем мы вырезали бутоны из коробок из-под яиц). </vt:lpstr>
      <vt:lpstr> Then we paint and decorate them, stick on the chopsticks and into the pot  (мы их покрасили, украсили и насадили на палочки и в кашпо).</vt:lpstr>
      <vt:lpstr>  Finally, we watch the instructions, listen to the teacher and make plastic flowers too. Now we have got spring flowers and autumn flowers (в итоге, мы смотрели инструкции, слушали учителя и создали два букета весенних и осенних цветов).</vt:lpstr>
      <vt:lpstr>Summary/ подведение итогов: </vt:lpstr>
      <vt:lpstr>Best result (лучший результат):</vt:lpstr>
      <vt:lpstr>THANK YOU AND LET’S MAKE THE PLANET CLEAN - RECYCLE!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«Вторая жизнь мусора» Абдурасулова Зарнигор, Клестова Арина, Морев Александр, Прокофьев Фёдор, Солодченко  ГБОУ «Школа № 2065», г. МоскваТаисия</dc:title>
  <dc:creator>User</dc:creator>
  <cp:lastModifiedBy>Администратор</cp:lastModifiedBy>
  <cp:revision>240</cp:revision>
  <dcterms:created xsi:type="dcterms:W3CDTF">2018-02-04T18:10:57Z</dcterms:created>
  <dcterms:modified xsi:type="dcterms:W3CDTF">2018-06-20T17:20:30Z</dcterms:modified>
</cp:coreProperties>
</file>