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74" r:id="rId4"/>
    <p:sldId id="258" r:id="rId5"/>
    <p:sldId id="270" r:id="rId6"/>
    <p:sldId id="265" r:id="rId7"/>
    <p:sldId id="259" r:id="rId8"/>
    <p:sldId id="260" r:id="rId9"/>
    <p:sldId id="261" r:id="rId10"/>
    <p:sldId id="262" r:id="rId11"/>
    <p:sldId id="263" r:id="rId12"/>
    <p:sldId id="264" r:id="rId13"/>
    <p:sldId id="268" r:id="rId14"/>
    <p:sldId id="267" r:id="rId15"/>
    <p:sldId id="273" r:id="rId16"/>
    <p:sldId id="276" r:id="rId17"/>
    <p:sldId id="277" r:id="rId18"/>
    <p:sldId id="257" r:id="rId19"/>
    <p:sldId id="271" r:id="rId20"/>
    <p:sldId id="272"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FD0F851-EC5A-4D38-B0AD-8093EC10F338}" styleName="Светлый стиль 1 - акцент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16D9F66E-5EB9-4882-86FB-DCBF35E3C3E4}" styleName="Сред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12C8C85-51F0-491E-9774-3900AFEF0FD7}" styleName="Светлый стиль 2 - акцент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Средний стиль 1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D27102A9-8310-4765-A935-A1911B00CA55}" styleName="Светлый стиль 1 - акцент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Светлый стиль 1 - акцент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82" autoAdjust="0"/>
    <p:restoredTop sz="95160" autoAdjust="0"/>
  </p:normalViewPr>
  <p:slideViewPr>
    <p:cSldViewPr>
      <p:cViewPr>
        <p:scale>
          <a:sx n="70" d="100"/>
          <a:sy n="70" d="100"/>
        </p:scale>
        <p:origin x="-840" y="-1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1E263EA-54CF-4CDF-906D-3F1E9306E0C4}" type="datetimeFigureOut">
              <a:rPr lang="ru-RU" smtClean="0"/>
              <a:pPr/>
              <a:t>14.03.2018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DB4792-08C4-46A9-9AE8-47355DE11835}" type="slidenum">
              <a:rPr lang="ru-RU" smtClean="0"/>
              <a:pPr/>
              <a:t>‹#›</a:t>
            </a:fld>
            <a:endParaRPr lang="ru-RU"/>
          </a:p>
        </p:txBody>
      </p:sp>
    </p:spTree>
    <p:extLst>
      <p:ext uri="{BB962C8B-B14F-4D97-AF65-F5344CB8AC3E}">
        <p14:creationId xmlns="" xmlns:p14="http://schemas.microsoft.com/office/powerpoint/2010/main" val="2908581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E263EA-54CF-4CDF-906D-3F1E9306E0C4}" type="datetimeFigureOut">
              <a:rPr lang="ru-RU" smtClean="0"/>
              <a:pPr/>
              <a:t>14.03.2018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DB4792-08C4-46A9-9AE8-47355DE11835}" type="slidenum">
              <a:rPr lang="ru-RU" smtClean="0"/>
              <a:pPr/>
              <a:t>‹#›</a:t>
            </a:fld>
            <a:endParaRPr lang="ru-RU"/>
          </a:p>
        </p:txBody>
      </p:sp>
    </p:spTree>
    <p:extLst>
      <p:ext uri="{BB962C8B-B14F-4D97-AF65-F5344CB8AC3E}">
        <p14:creationId xmlns="" xmlns:p14="http://schemas.microsoft.com/office/powerpoint/2010/main" val="1712423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E263EA-54CF-4CDF-906D-3F1E9306E0C4}" type="datetimeFigureOut">
              <a:rPr lang="ru-RU" smtClean="0"/>
              <a:pPr/>
              <a:t>14.03.2018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DB4792-08C4-46A9-9AE8-47355DE11835}" type="slidenum">
              <a:rPr lang="ru-RU" smtClean="0"/>
              <a:pPr/>
              <a:t>‹#›</a:t>
            </a:fld>
            <a:endParaRPr lang="ru-RU"/>
          </a:p>
        </p:txBody>
      </p:sp>
    </p:spTree>
    <p:extLst>
      <p:ext uri="{BB962C8B-B14F-4D97-AF65-F5344CB8AC3E}">
        <p14:creationId xmlns="" xmlns:p14="http://schemas.microsoft.com/office/powerpoint/2010/main" val="6900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1E263EA-54CF-4CDF-906D-3F1E9306E0C4}" type="datetimeFigureOut">
              <a:rPr lang="ru-RU" smtClean="0"/>
              <a:pPr/>
              <a:t>14.03.2018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5DB4792-08C4-46A9-9AE8-47355DE11835}" type="slidenum">
              <a:rPr lang="ru-RU" smtClean="0"/>
              <a:pPr/>
              <a:t>‹#›</a:t>
            </a:fld>
            <a:endParaRPr lang="ru-RU"/>
          </a:p>
        </p:txBody>
      </p:sp>
    </p:spTree>
    <p:extLst>
      <p:ext uri="{BB962C8B-B14F-4D97-AF65-F5344CB8AC3E}">
        <p14:creationId xmlns="" xmlns:p14="http://schemas.microsoft.com/office/powerpoint/2010/main" val="1723895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1E263EA-54CF-4CDF-906D-3F1E9306E0C4}" type="datetimeFigureOut">
              <a:rPr lang="ru-RU" smtClean="0"/>
              <a:pPr/>
              <a:t>14.03.2018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5DB4792-08C4-46A9-9AE8-47355DE11835}" type="slidenum">
              <a:rPr lang="ru-RU" smtClean="0"/>
              <a:pPr/>
              <a:t>‹#›</a:t>
            </a:fld>
            <a:endParaRPr lang="ru-RU"/>
          </a:p>
        </p:txBody>
      </p:sp>
    </p:spTree>
    <p:extLst>
      <p:ext uri="{BB962C8B-B14F-4D97-AF65-F5344CB8AC3E}">
        <p14:creationId xmlns="" xmlns:p14="http://schemas.microsoft.com/office/powerpoint/2010/main" val="648022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1E263EA-54CF-4CDF-906D-3F1E9306E0C4}" type="datetimeFigureOut">
              <a:rPr lang="ru-RU" smtClean="0"/>
              <a:pPr/>
              <a:t>14.03.2018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5DB4792-08C4-46A9-9AE8-47355DE11835}" type="slidenum">
              <a:rPr lang="ru-RU" smtClean="0"/>
              <a:pPr/>
              <a:t>‹#›</a:t>
            </a:fld>
            <a:endParaRPr lang="ru-RU"/>
          </a:p>
        </p:txBody>
      </p:sp>
    </p:spTree>
    <p:extLst>
      <p:ext uri="{BB962C8B-B14F-4D97-AF65-F5344CB8AC3E}">
        <p14:creationId xmlns="" xmlns:p14="http://schemas.microsoft.com/office/powerpoint/2010/main" val="184147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E263EA-54CF-4CDF-906D-3F1E9306E0C4}" type="datetimeFigureOut">
              <a:rPr lang="ru-RU" smtClean="0"/>
              <a:pPr/>
              <a:t>14.03.2018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5DB4792-08C4-46A9-9AE8-47355DE11835}" type="slidenum">
              <a:rPr lang="ru-RU" smtClean="0"/>
              <a:pPr/>
              <a:t>‹#›</a:t>
            </a:fld>
            <a:endParaRPr lang="ru-RU"/>
          </a:p>
        </p:txBody>
      </p:sp>
    </p:spTree>
    <p:extLst>
      <p:ext uri="{BB962C8B-B14F-4D97-AF65-F5344CB8AC3E}">
        <p14:creationId xmlns="" xmlns:p14="http://schemas.microsoft.com/office/powerpoint/2010/main" val="4111825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1E263EA-54CF-4CDF-906D-3F1E9306E0C4}" type="datetimeFigureOut">
              <a:rPr lang="ru-RU" smtClean="0"/>
              <a:pPr/>
              <a:t>14.03.2018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5DB4792-08C4-46A9-9AE8-47355DE11835}" type="slidenum">
              <a:rPr lang="ru-RU" smtClean="0"/>
              <a:pPr/>
              <a:t>‹#›</a:t>
            </a:fld>
            <a:endParaRPr lang="ru-RU"/>
          </a:p>
        </p:txBody>
      </p:sp>
    </p:spTree>
    <p:extLst>
      <p:ext uri="{BB962C8B-B14F-4D97-AF65-F5344CB8AC3E}">
        <p14:creationId xmlns="" xmlns:p14="http://schemas.microsoft.com/office/powerpoint/2010/main" val="304040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1E263EA-54CF-4CDF-906D-3F1E9306E0C4}" type="datetimeFigureOut">
              <a:rPr lang="ru-RU" smtClean="0"/>
              <a:pPr/>
              <a:t>14.03.2018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5DB4792-08C4-46A9-9AE8-47355DE11835}" type="slidenum">
              <a:rPr lang="ru-RU" smtClean="0"/>
              <a:pPr/>
              <a:t>‹#›</a:t>
            </a:fld>
            <a:endParaRPr lang="ru-RU"/>
          </a:p>
        </p:txBody>
      </p:sp>
    </p:spTree>
    <p:extLst>
      <p:ext uri="{BB962C8B-B14F-4D97-AF65-F5344CB8AC3E}">
        <p14:creationId xmlns="" xmlns:p14="http://schemas.microsoft.com/office/powerpoint/2010/main" val="932119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E263EA-54CF-4CDF-906D-3F1E9306E0C4}" type="datetimeFigureOut">
              <a:rPr lang="ru-RU" smtClean="0"/>
              <a:pPr/>
              <a:t>14.03.2018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DB4792-08C4-46A9-9AE8-47355DE11835}" type="slidenum">
              <a:rPr lang="ru-RU" smtClean="0"/>
              <a:pPr/>
              <a:t>‹#›</a:t>
            </a:fld>
            <a:endParaRPr lang="ru-RU"/>
          </a:p>
        </p:txBody>
      </p:sp>
    </p:spTree>
    <p:extLst>
      <p:ext uri="{BB962C8B-B14F-4D97-AF65-F5344CB8AC3E}">
        <p14:creationId xmlns="" xmlns:p14="http://schemas.microsoft.com/office/powerpoint/2010/main" val="866297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263EA-54CF-4CDF-906D-3F1E9306E0C4}" type="datetimeFigureOut">
              <a:rPr lang="ru-RU" smtClean="0"/>
              <a:pPr/>
              <a:t>14.03.2018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DB4792-08C4-46A9-9AE8-47355DE11835}" type="slidenum">
              <a:rPr lang="ru-RU" smtClean="0"/>
              <a:pPr/>
              <a:t>‹#›</a:t>
            </a:fld>
            <a:endParaRPr lang="ru-RU"/>
          </a:p>
        </p:txBody>
      </p:sp>
    </p:spTree>
    <p:extLst>
      <p:ext uri="{BB962C8B-B14F-4D97-AF65-F5344CB8AC3E}">
        <p14:creationId xmlns="" xmlns:p14="http://schemas.microsoft.com/office/powerpoint/2010/main" val="11259075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zhamkov.com/index.php?page=tutorial0023" TargetMode="External"/><Relationship Id="rId2" Type="http://schemas.openxmlformats.org/officeDocument/2006/relationships/hyperlink" Target="http://n-t.ru/tp/iz/zs.htm" TargetMode="External"/><Relationship Id="rId1" Type="http://schemas.openxmlformats.org/officeDocument/2006/relationships/slideLayout" Target="../slideLayouts/slideLayout2.xml"/><Relationship Id="rId4" Type="http://schemas.openxmlformats.org/officeDocument/2006/relationships/hyperlink" Target="https://lpgenerator.ru/blog/2016/03/12/zolotoe-sechenie-v-dizajn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6600" b="1" dirty="0" smtClean="0">
                <a:effectLst>
                  <a:outerShdw blurRad="38100" dist="38100" dir="2700000" algn="tl">
                    <a:srgbClr val="000000">
                      <a:alpha val="43137"/>
                    </a:srgbClr>
                  </a:outerShdw>
                </a:effectLst>
              </a:rPr>
              <a:t>ЗОЛОТОЕ  СЕЧЕНИЕ</a:t>
            </a:r>
            <a:endParaRPr lang="ru-RU" sz="6600" b="1" dirty="0">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642910" y="3786190"/>
            <a:ext cx="6400800" cy="1638296"/>
          </a:xfrm>
        </p:spPr>
        <p:txBody>
          <a:bodyPr anchor="t">
            <a:normAutofit fontScale="77500" lnSpcReduction="20000"/>
          </a:bodyPr>
          <a:lstStyle/>
          <a:p>
            <a:pPr algn="l"/>
            <a:r>
              <a:rPr lang="ru-RU" dirty="0" smtClean="0"/>
              <a:t> </a:t>
            </a:r>
          </a:p>
          <a:p>
            <a:pPr algn="l"/>
            <a:r>
              <a:rPr lang="ru-RU" dirty="0" smtClean="0">
                <a:solidFill>
                  <a:schemeClr val="tx1"/>
                </a:solidFill>
              </a:rPr>
              <a:t>Выполнила ученица 6 «Г» класса:</a:t>
            </a:r>
          </a:p>
          <a:p>
            <a:pPr algn="l"/>
            <a:r>
              <a:rPr lang="ru-RU" dirty="0" smtClean="0">
                <a:solidFill>
                  <a:schemeClr val="tx1"/>
                </a:solidFill>
              </a:rPr>
              <a:t> </a:t>
            </a:r>
            <a:r>
              <a:rPr lang="ru-RU" dirty="0" err="1" smtClean="0">
                <a:solidFill>
                  <a:schemeClr val="tx1"/>
                </a:solidFill>
              </a:rPr>
              <a:t>Родачина</a:t>
            </a:r>
            <a:r>
              <a:rPr lang="ru-RU" dirty="0" smtClean="0">
                <a:solidFill>
                  <a:schemeClr val="tx1"/>
                </a:solidFill>
              </a:rPr>
              <a:t> Анастасия</a:t>
            </a:r>
          </a:p>
          <a:p>
            <a:pPr algn="l"/>
            <a:r>
              <a:rPr lang="ru-RU" dirty="0" smtClean="0">
                <a:solidFill>
                  <a:schemeClr val="tx1"/>
                </a:solidFill>
              </a:rPr>
              <a:t>Руководитель: </a:t>
            </a:r>
            <a:r>
              <a:rPr lang="ru-RU" dirty="0" err="1" smtClean="0">
                <a:solidFill>
                  <a:schemeClr val="tx1"/>
                </a:solidFill>
              </a:rPr>
              <a:t>Унанян</a:t>
            </a:r>
            <a:r>
              <a:rPr lang="ru-RU" dirty="0" smtClean="0">
                <a:solidFill>
                  <a:schemeClr val="tx1"/>
                </a:solidFill>
              </a:rPr>
              <a:t> </a:t>
            </a:r>
            <a:r>
              <a:rPr lang="ru-RU" dirty="0" err="1" smtClean="0">
                <a:solidFill>
                  <a:schemeClr val="tx1"/>
                </a:solidFill>
              </a:rPr>
              <a:t>Анаит</a:t>
            </a:r>
            <a:r>
              <a:rPr lang="ru-RU" dirty="0" smtClean="0">
                <a:solidFill>
                  <a:schemeClr val="tx1"/>
                </a:solidFill>
              </a:rPr>
              <a:t> </a:t>
            </a:r>
            <a:r>
              <a:rPr lang="ru-RU" dirty="0" err="1" smtClean="0">
                <a:solidFill>
                  <a:schemeClr val="tx1"/>
                </a:solidFill>
              </a:rPr>
              <a:t>Агасиевна</a:t>
            </a:r>
            <a:endParaRPr lang="ru-RU" dirty="0" smtClean="0">
              <a:solidFill>
                <a:schemeClr val="tx1"/>
              </a:solidFill>
            </a:endParaRPr>
          </a:p>
          <a:p>
            <a:endParaRPr lang="ru-RU" dirty="0"/>
          </a:p>
        </p:txBody>
      </p:sp>
      <p:sp>
        <p:nvSpPr>
          <p:cNvPr id="3073" name="Rectangle 1"/>
          <p:cNvSpPr>
            <a:spLocks noChangeArrowheads="1"/>
          </p:cNvSpPr>
          <p:nvPr/>
        </p:nvSpPr>
        <p:spPr bwMode="auto">
          <a:xfrm>
            <a:off x="1214414" y="714356"/>
            <a:ext cx="6858048"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Муниципальное  Автономное  Общеобразовательное  Учреждение</a:t>
            </a:r>
          </a:p>
          <a:p>
            <a:pPr lvl="0" fontAlgn="base">
              <a:spcBef>
                <a:spcPct val="0"/>
              </a:spcBef>
              <a:spcAft>
                <a:spcPct val="0"/>
              </a:spcAf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lang="ru-RU" dirty="0" smtClean="0">
                <a:latin typeface="Calibri" pitchFamily="34" charset="0"/>
                <a:ea typeface="Calibri" pitchFamily="34" charset="0"/>
                <a:cs typeface="Times New Roman" pitchFamily="18" charset="0"/>
              </a:rPr>
              <a:t>Средняя Общеобразовательная  Школа  № </a:t>
            </a:r>
            <a:r>
              <a:rPr lang="ru-RU" sz="2000" dirty="0" smtClean="0">
                <a:latin typeface="Calibri" pitchFamily="34" charset="0"/>
                <a:ea typeface="Calibri" pitchFamily="34" charset="0"/>
                <a:cs typeface="Times New Roman" pitchFamily="18" charset="0"/>
              </a:rPr>
              <a:t>93</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Прямоугольник 4"/>
          <p:cNvSpPr/>
          <p:nvPr/>
        </p:nvSpPr>
        <p:spPr>
          <a:xfrm>
            <a:off x="2214546" y="5643578"/>
            <a:ext cx="4572000" cy="584775"/>
          </a:xfrm>
          <a:prstGeom prst="rect">
            <a:avLst/>
          </a:prstGeom>
        </p:spPr>
        <p:txBody>
          <a:bodyPr>
            <a:spAutoFit/>
          </a:bodyPr>
          <a:lstStyle/>
          <a:p>
            <a:pPr algn="ctr"/>
            <a:r>
              <a:rPr lang="ru-RU" sz="1600" dirty="0" smtClean="0"/>
              <a:t>Г. Краснодар</a:t>
            </a:r>
          </a:p>
          <a:p>
            <a:pPr algn="ctr"/>
            <a:r>
              <a:rPr lang="ru-RU" sz="1600" dirty="0" smtClean="0"/>
              <a:t>2018 год</a:t>
            </a:r>
            <a:endParaRPr lang="ru-RU" sz="1600" dirty="0"/>
          </a:p>
        </p:txBody>
      </p:sp>
    </p:spTree>
    <p:extLst>
      <p:ext uri="{BB962C8B-B14F-4D97-AF65-F5344CB8AC3E}">
        <p14:creationId xmlns="" xmlns:p14="http://schemas.microsoft.com/office/powerpoint/2010/main" val="33634050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effectLst>
                  <a:outerShdw blurRad="38100" dist="38100" dir="2700000" algn="tl">
                    <a:srgbClr val="000000">
                      <a:alpha val="43137"/>
                    </a:srgbClr>
                  </a:outerShdw>
                </a:effectLst>
              </a:rPr>
              <a:t>ГДЕ ВСРЕЧАЕТСЯ ЗОЛОТОЕ СЕЧЕНИЕ? (ЧЕЛОВЕК)</a:t>
            </a:r>
            <a:endParaRPr lang="ru-RU" b="1"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57158" y="1357298"/>
            <a:ext cx="8501122" cy="5257800"/>
          </a:xfrm>
        </p:spPr>
        <p:txBody>
          <a:bodyPr>
            <a:normAutofit/>
          </a:bodyPr>
          <a:lstStyle/>
          <a:p>
            <a:pPr>
              <a:buNone/>
            </a:pPr>
            <a:r>
              <a:rPr lang="ru-RU" sz="2000" b="1" dirty="0" smtClean="0">
                <a:solidFill>
                  <a:srgbClr val="002060"/>
                </a:solidFill>
              </a:rPr>
              <a:t>Модельеры и дизайнеры одежды все расчеты делают, исходя из пропорций золотого сечения. </a:t>
            </a:r>
          </a:p>
          <a:p>
            <a:pPr algn="r">
              <a:buNone/>
            </a:pPr>
            <a:endParaRPr lang="ru-RU" sz="2000" dirty="0" smtClean="0"/>
          </a:p>
          <a:p>
            <a:pPr algn="r">
              <a:buNone/>
            </a:pPr>
            <a:r>
              <a:rPr lang="ru-RU" sz="2000" dirty="0" smtClean="0"/>
              <a:t>«Если мы человеческую фигуру – самое совершенное творение Вселенной – перевяжем поясом и отмерим потом расстояние от пояса до ступней, то эта величина будет относиться к расстоянию от того же пояса до макушки, как весь рост человека относится к длине от пояса до ступней. Если теперь измерим длину от макушки до среднего пальца, когда руки опущены по швам, то эта величина по отношению к расстоянию от среднего пальца до ступни составит то же число, что и отношение всего роста ( к этой величине)».</a:t>
            </a:r>
          </a:p>
          <a:p>
            <a:pPr algn="r">
              <a:buNone/>
            </a:pPr>
            <a:r>
              <a:rPr lang="ru-RU" sz="2000" b="1" dirty="0" smtClean="0"/>
              <a:t>                                                         (Леонардо да Винчи.)</a:t>
            </a:r>
            <a:r>
              <a:rPr lang="ru-RU" sz="2000" dirty="0" smtClean="0"/>
              <a:t>                 </a:t>
            </a:r>
          </a:p>
          <a:p>
            <a:pPr algn="r">
              <a:buNone/>
            </a:pPr>
            <a:endParaRPr lang="ru-RU" sz="2000" dirty="0" smtClean="0"/>
          </a:p>
          <a:p>
            <a:pPr>
              <a:buNone/>
            </a:pPr>
            <a:endParaRPr lang="ru-RU" sz="2000" dirty="0" smtClean="0"/>
          </a:p>
          <a:p>
            <a:pPr>
              <a:buNone/>
            </a:pPr>
            <a:r>
              <a:rPr lang="ru-RU" sz="2000" dirty="0" smtClean="0"/>
              <a:t> </a:t>
            </a:r>
          </a:p>
        </p:txBody>
      </p:sp>
      <p:sp>
        <p:nvSpPr>
          <p:cNvPr id="4" name="Прямоугольник 3"/>
          <p:cNvSpPr/>
          <p:nvPr/>
        </p:nvSpPr>
        <p:spPr>
          <a:xfrm>
            <a:off x="459253" y="1147475"/>
            <a:ext cx="184731" cy="584775"/>
          </a:xfrm>
          <a:prstGeom prst="rect">
            <a:avLst/>
          </a:prstGeom>
        </p:spPr>
        <p:txBody>
          <a:bodyPr wrap="none">
            <a:spAutoFit/>
          </a:bodyPr>
          <a:lstStyle/>
          <a:p>
            <a:pPr marL="342900" lvl="0" indent="-342900">
              <a:spcBef>
                <a:spcPct val="20000"/>
              </a:spcBef>
            </a:pPr>
            <a:endParaRPr lang="ru-RU" sz="3200" dirty="0">
              <a:solidFill>
                <a:prstClr val="black"/>
              </a:solidFill>
            </a:endParaRPr>
          </a:p>
        </p:txBody>
      </p:sp>
      <p:pic>
        <p:nvPicPr>
          <p:cNvPr id="5" name="Рисунок 4" descr="522751_600.jpg"/>
          <p:cNvPicPr>
            <a:picLocks noChangeAspect="1"/>
          </p:cNvPicPr>
          <p:nvPr/>
        </p:nvPicPr>
        <p:blipFill>
          <a:blip r:embed="rId2"/>
          <a:stretch>
            <a:fillRect/>
          </a:stretch>
        </p:blipFill>
        <p:spPr>
          <a:xfrm>
            <a:off x="571472" y="428604"/>
            <a:ext cx="4000528" cy="5792973"/>
          </a:xfrm>
          <a:prstGeom prst="rect">
            <a:avLst/>
          </a:prstGeom>
        </p:spPr>
      </p:pic>
    </p:spTree>
    <p:extLst>
      <p:ext uri="{BB962C8B-B14F-4D97-AF65-F5344CB8AC3E}">
        <p14:creationId xmlns="" xmlns:p14="http://schemas.microsoft.com/office/powerpoint/2010/main" val="417436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effectLst>
                  <a:outerShdw blurRad="38100" dist="38100" dir="2700000" algn="tl">
                    <a:srgbClr val="000000">
                      <a:alpha val="43137"/>
                    </a:srgbClr>
                  </a:outerShdw>
                </a:effectLst>
              </a:rPr>
              <a:t>ГДЕ ВСРЕЧАЕТСЯ ЗОЛОТОЕ СЕЧЕНИЕ? (ЧЕЛОВЕК)</a:t>
            </a:r>
            <a:endParaRPr lang="ru-RU" b="1"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57158" y="1428736"/>
            <a:ext cx="8501122" cy="5257800"/>
          </a:xfrm>
        </p:spPr>
        <p:txBody>
          <a:bodyPr>
            <a:normAutofit/>
          </a:bodyPr>
          <a:lstStyle/>
          <a:p>
            <a:pPr>
              <a:buNone/>
            </a:pPr>
            <a:r>
              <a:rPr lang="ru-RU" sz="2200" dirty="0" smtClean="0"/>
              <a:t>Адольф </a:t>
            </a:r>
            <a:r>
              <a:rPr lang="ru-RU" sz="2200" dirty="0" err="1" smtClean="0"/>
              <a:t>Цейзинг</a:t>
            </a:r>
            <a:r>
              <a:rPr lang="ru-RU" sz="2200" dirty="0" smtClean="0"/>
              <a:t>, исследуя пропорциональность человека, проделал колоссальную работу. Он измерил порядка двух тысяч человеческих тел, а также множество античных статуй и вывел, что золотое сечение выражает среднестатистический закон</a:t>
            </a:r>
          </a:p>
          <a:p>
            <a:pPr>
              <a:buNone/>
            </a:pPr>
            <a:endParaRPr lang="ru-RU" sz="2200" b="1" dirty="0" smtClean="0"/>
          </a:p>
          <a:p>
            <a:pPr>
              <a:buNone/>
            </a:pPr>
            <a:r>
              <a:rPr lang="ru-RU" sz="2200" b="1" dirty="0" smtClean="0"/>
              <a:t>В результате измерений исследователь установил, что пропорции мужского тела 13:8 ближе к золотому сечению, чем пропорции женского тела – 8:5.</a:t>
            </a:r>
          </a:p>
          <a:p>
            <a:pPr>
              <a:buNone/>
            </a:pPr>
            <a:endParaRPr lang="ru-RU" dirty="0"/>
          </a:p>
        </p:txBody>
      </p:sp>
      <p:sp>
        <p:nvSpPr>
          <p:cNvPr id="4" name="Прямоугольник 3"/>
          <p:cNvSpPr/>
          <p:nvPr/>
        </p:nvSpPr>
        <p:spPr>
          <a:xfrm>
            <a:off x="459253" y="1147475"/>
            <a:ext cx="184731" cy="584775"/>
          </a:xfrm>
          <a:prstGeom prst="rect">
            <a:avLst/>
          </a:prstGeom>
        </p:spPr>
        <p:txBody>
          <a:bodyPr wrap="none">
            <a:spAutoFit/>
          </a:bodyPr>
          <a:lstStyle/>
          <a:p>
            <a:pPr marL="342900" lvl="0" indent="-342900">
              <a:spcBef>
                <a:spcPct val="20000"/>
              </a:spcBef>
            </a:pPr>
            <a:endParaRPr lang="ru-RU" sz="3200" dirty="0">
              <a:solidFill>
                <a:prstClr val="black"/>
              </a:solidFill>
            </a:endParaRPr>
          </a:p>
        </p:txBody>
      </p:sp>
    </p:spTree>
    <p:extLst>
      <p:ext uri="{BB962C8B-B14F-4D97-AF65-F5344CB8AC3E}">
        <p14:creationId xmlns="" xmlns:p14="http://schemas.microsoft.com/office/powerpoint/2010/main" val="41743613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effectLst>
                  <a:outerShdw blurRad="38100" dist="38100" dir="2700000" algn="tl">
                    <a:srgbClr val="000000">
                      <a:alpha val="43137"/>
                    </a:srgbClr>
                  </a:outerShdw>
                </a:effectLst>
              </a:rPr>
              <a:t>ГДЕ ВСРЕЧАЕТСЯ ЗОЛОТОЕ СЕЧЕНИЕ? (ЖИВОПИСЬ)</a:t>
            </a:r>
            <a:endParaRPr lang="ru-RU" b="1"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57158" y="1428736"/>
            <a:ext cx="8501122" cy="5257800"/>
          </a:xfrm>
        </p:spPr>
        <p:txBody>
          <a:bodyPr>
            <a:normAutofit/>
          </a:bodyPr>
          <a:lstStyle/>
          <a:p>
            <a:pPr>
              <a:buNone/>
            </a:pPr>
            <a:r>
              <a:rPr lang="ru-RU" sz="2000" dirty="0" smtClean="0"/>
              <a:t>Художник Василий Суриков говорил, </a:t>
            </a:r>
            <a:r>
              <a:rPr lang="ru-RU" sz="2000" b="1" dirty="0" smtClean="0">
                <a:solidFill>
                  <a:srgbClr val="7030A0"/>
                </a:solidFill>
              </a:rPr>
              <a:t>«что в композиции есть непреложный закон, когда в картине нельзя ничего ни убрать, ни добавить, даже лишнюю точку поставить нельзя, это настоящая математика». </a:t>
            </a:r>
            <a:r>
              <a:rPr lang="ru-RU" sz="2000" dirty="0" smtClean="0"/>
              <a:t>Долгое время художники следователи этому закону интуитивно, но после Леонардо да Винчи процесс создания живописного полотна уже не обходится без решения геометрических задач. Например, Альбрехт Дюрер для определения точек золотого сечения использовал изобретенный им пропорциональный циркуль</a:t>
            </a:r>
            <a:r>
              <a:rPr lang="ru-RU" b="1" dirty="0" smtClean="0"/>
              <a:t/>
            </a:r>
            <a:br>
              <a:rPr lang="ru-RU" b="1" dirty="0" smtClean="0"/>
            </a:br>
            <a:endParaRPr lang="ru-RU" dirty="0"/>
          </a:p>
        </p:txBody>
      </p:sp>
      <p:sp>
        <p:nvSpPr>
          <p:cNvPr id="4" name="Прямоугольник 3"/>
          <p:cNvSpPr/>
          <p:nvPr/>
        </p:nvSpPr>
        <p:spPr>
          <a:xfrm>
            <a:off x="459253" y="1147475"/>
            <a:ext cx="184731" cy="584775"/>
          </a:xfrm>
          <a:prstGeom prst="rect">
            <a:avLst/>
          </a:prstGeom>
        </p:spPr>
        <p:txBody>
          <a:bodyPr wrap="none">
            <a:spAutoFit/>
          </a:bodyPr>
          <a:lstStyle/>
          <a:p>
            <a:pPr marL="342900" lvl="0" indent="-342900">
              <a:spcBef>
                <a:spcPct val="20000"/>
              </a:spcBef>
            </a:pPr>
            <a:endParaRPr lang="ru-RU" sz="3200" dirty="0">
              <a:solidFill>
                <a:prstClr val="black"/>
              </a:solidFill>
            </a:endParaRPr>
          </a:p>
        </p:txBody>
      </p:sp>
      <p:pic>
        <p:nvPicPr>
          <p:cNvPr id="7" name="Рисунок 6" descr="354889023.jpg"/>
          <p:cNvPicPr>
            <a:picLocks noChangeAspect="1"/>
          </p:cNvPicPr>
          <p:nvPr/>
        </p:nvPicPr>
        <p:blipFill>
          <a:blip r:embed="rId2"/>
          <a:stretch>
            <a:fillRect/>
          </a:stretch>
        </p:blipFill>
        <p:spPr>
          <a:xfrm>
            <a:off x="857223" y="3214686"/>
            <a:ext cx="4514463" cy="2889256"/>
          </a:xfrm>
          <a:prstGeom prst="rect">
            <a:avLst/>
          </a:prstGeom>
        </p:spPr>
      </p:pic>
      <p:pic>
        <p:nvPicPr>
          <p:cNvPr id="8" name="Рисунок 7" descr="clip_image149.jpg"/>
          <p:cNvPicPr>
            <a:picLocks noChangeAspect="1"/>
          </p:cNvPicPr>
          <p:nvPr/>
        </p:nvPicPr>
        <p:blipFill>
          <a:blip r:embed="rId3"/>
          <a:stretch>
            <a:fillRect/>
          </a:stretch>
        </p:blipFill>
        <p:spPr>
          <a:xfrm>
            <a:off x="5000628" y="1214422"/>
            <a:ext cx="3248028" cy="4806204"/>
          </a:xfrm>
          <a:prstGeom prst="rect">
            <a:avLst/>
          </a:prstGeom>
        </p:spPr>
      </p:pic>
    </p:spTree>
    <p:extLst>
      <p:ext uri="{BB962C8B-B14F-4D97-AF65-F5344CB8AC3E}">
        <p14:creationId xmlns="" xmlns:p14="http://schemas.microsoft.com/office/powerpoint/2010/main" val="417436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strVal val="#ppt_w*0.70"/>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Effect transition="in" filter="fade">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effectLst>
                  <a:outerShdw blurRad="38100" dist="38100" dir="2700000" algn="tl">
                    <a:srgbClr val="000000">
                      <a:alpha val="43137"/>
                    </a:srgbClr>
                  </a:outerShdw>
                </a:effectLst>
              </a:rPr>
              <a:t>ГДЕ ВСРЕЧАЕТСЯ ЗОЛОТОЕ СЕЧЕНИЕ? (ФОТОГРАФИЯ)</a:t>
            </a:r>
            <a:endParaRPr lang="ru-RU" b="1"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42844" y="1428736"/>
            <a:ext cx="8501122" cy="5257800"/>
          </a:xfrm>
        </p:spPr>
        <p:txBody>
          <a:bodyPr>
            <a:normAutofit fontScale="92500" lnSpcReduction="20000"/>
          </a:bodyPr>
          <a:lstStyle/>
          <a:p>
            <a:pPr algn="ctr">
              <a:buNone/>
            </a:pPr>
            <a:endParaRPr lang="ru-RU" dirty="0" smtClean="0"/>
          </a:p>
          <a:p>
            <a:pPr algn="ctr">
              <a:buNone/>
            </a:pPr>
            <a:r>
              <a:rPr lang="ru-RU" dirty="0" smtClean="0"/>
              <a:t>Чтобы сделать фотографию, применяя золотое сечение, нужно следовать таким правилам:</a:t>
            </a:r>
          </a:p>
          <a:p>
            <a:pPr algn="ctr">
              <a:buNone/>
            </a:pPr>
            <a:endParaRPr lang="ru-RU" b="1" dirty="0" smtClean="0">
              <a:solidFill>
                <a:srgbClr val="7030A0"/>
              </a:solidFill>
            </a:endParaRPr>
          </a:p>
          <a:p>
            <a:pPr algn="ctr">
              <a:buNone/>
            </a:pPr>
            <a:r>
              <a:rPr lang="ru-RU" b="1" dirty="0" smtClean="0">
                <a:solidFill>
                  <a:srgbClr val="7030A0"/>
                </a:solidFill>
              </a:rPr>
              <a:t>На точках пересечения линий золотого сечения должны быть расположены наиболее значимые элементы композиции. Если в кадре имеется очевидный центр (единственная лодка на морских волнах), необходимо расположить этот объект на одном из четырех пересечений решетки.</a:t>
            </a:r>
          </a:p>
          <a:p>
            <a:pPr>
              <a:buNone/>
            </a:pPr>
            <a:r>
              <a:rPr lang="ru-RU" b="1" dirty="0" smtClean="0"/>
              <a:t/>
            </a:r>
            <a:br>
              <a:rPr lang="ru-RU" b="1" dirty="0" smtClean="0"/>
            </a:br>
            <a:endParaRPr lang="ru-RU" dirty="0"/>
          </a:p>
        </p:txBody>
      </p:sp>
      <p:sp>
        <p:nvSpPr>
          <p:cNvPr id="4" name="Прямоугольник 3"/>
          <p:cNvSpPr/>
          <p:nvPr/>
        </p:nvSpPr>
        <p:spPr>
          <a:xfrm>
            <a:off x="459253" y="1147475"/>
            <a:ext cx="184731" cy="584775"/>
          </a:xfrm>
          <a:prstGeom prst="rect">
            <a:avLst/>
          </a:prstGeom>
        </p:spPr>
        <p:txBody>
          <a:bodyPr wrap="none">
            <a:spAutoFit/>
          </a:bodyPr>
          <a:lstStyle/>
          <a:p>
            <a:pPr marL="342900" lvl="0" indent="-342900">
              <a:spcBef>
                <a:spcPct val="20000"/>
              </a:spcBef>
            </a:pPr>
            <a:endParaRPr lang="ru-RU" sz="3200" dirty="0">
              <a:solidFill>
                <a:prstClr val="black"/>
              </a:solidFill>
            </a:endParaRPr>
          </a:p>
        </p:txBody>
      </p:sp>
      <p:pic>
        <p:nvPicPr>
          <p:cNvPr id="5" name="Рисунок 4" descr="images.jpg"/>
          <p:cNvPicPr>
            <a:picLocks noChangeAspect="1"/>
          </p:cNvPicPr>
          <p:nvPr/>
        </p:nvPicPr>
        <p:blipFill>
          <a:blip r:embed="rId2"/>
          <a:stretch>
            <a:fillRect/>
          </a:stretch>
        </p:blipFill>
        <p:spPr>
          <a:xfrm>
            <a:off x="928662" y="1500174"/>
            <a:ext cx="7072362" cy="4706336"/>
          </a:xfrm>
          <a:prstGeom prst="rect">
            <a:avLst/>
          </a:prstGeom>
        </p:spPr>
      </p:pic>
      <p:pic>
        <p:nvPicPr>
          <p:cNvPr id="6" name="Рисунок 5" descr="ff0c9574a0d9822b8f19092094edf0c0.jpg"/>
          <p:cNvPicPr>
            <a:picLocks noChangeAspect="1"/>
          </p:cNvPicPr>
          <p:nvPr/>
        </p:nvPicPr>
        <p:blipFill>
          <a:blip r:embed="rId3"/>
          <a:stretch>
            <a:fillRect/>
          </a:stretch>
        </p:blipFill>
        <p:spPr>
          <a:xfrm>
            <a:off x="2071670" y="642918"/>
            <a:ext cx="6323495" cy="4857784"/>
          </a:xfrm>
          <a:prstGeom prst="rect">
            <a:avLst/>
          </a:prstGeom>
        </p:spPr>
      </p:pic>
      <p:pic>
        <p:nvPicPr>
          <p:cNvPr id="7" name="Рисунок 6" descr="правило-золотого-сечения-в-фото.png"/>
          <p:cNvPicPr>
            <a:picLocks noChangeAspect="1"/>
          </p:cNvPicPr>
          <p:nvPr/>
        </p:nvPicPr>
        <p:blipFill>
          <a:blip r:embed="rId4"/>
          <a:stretch>
            <a:fillRect/>
          </a:stretch>
        </p:blipFill>
        <p:spPr>
          <a:xfrm>
            <a:off x="285720" y="1928802"/>
            <a:ext cx="8629650" cy="3286125"/>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417436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anim calcmode="lin" valueType="num">
                                      <p:cBhvr>
                                        <p:cTn id="14" dur="2000" fill="hold"/>
                                        <p:tgtEl>
                                          <p:spTgt spid="6"/>
                                        </p:tgtEl>
                                        <p:attrNameLst>
                                          <p:attrName>style.rotation</p:attrName>
                                        </p:attrNameLst>
                                      </p:cBhvr>
                                      <p:tavLst>
                                        <p:tav tm="0">
                                          <p:val>
                                            <p:fltVal val="720"/>
                                          </p:val>
                                        </p:tav>
                                        <p:tav tm="100000">
                                          <p:val>
                                            <p:fltVal val="0"/>
                                          </p:val>
                                        </p:tav>
                                      </p:tavLst>
                                    </p:anim>
                                    <p:anim calcmode="lin" valueType="num">
                                      <p:cBhvr>
                                        <p:cTn id="15" dur="2000" fill="hold"/>
                                        <p:tgtEl>
                                          <p:spTgt spid="6"/>
                                        </p:tgtEl>
                                        <p:attrNameLst>
                                          <p:attrName>ppt_h</p:attrName>
                                        </p:attrNameLst>
                                      </p:cBhvr>
                                      <p:tavLst>
                                        <p:tav tm="0">
                                          <p:val>
                                            <p:fltVal val="0"/>
                                          </p:val>
                                        </p:tav>
                                        <p:tav tm="100000">
                                          <p:val>
                                            <p:strVal val="#ppt_h"/>
                                          </p:val>
                                        </p:tav>
                                      </p:tavLst>
                                    </p:anim>
                                    <p:anim calcmode="lin" valueType="num">
                                      <p:cBhvr>
                                        <p:cTn id="16"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effectLst>
                  <a:outerShdw blurRad="38100" dist="38100" dir="2700000" algn="tl">
                    <a:srgbClr val="000000">
                      <a:alpha val="43137"/>
                    </a:srgbClr>
                  </a:outerShdw>
                </a:effectLst>
              </a:rPr>
              <a:t>ГДЕ ВСРЕЧАЕТСЯ ЗОЛОТОЕ СЕЧЕНИЕ?</a:t>
            </a:r>
            <a:endParaRPr lang="ru-RU" b="1" dirty="0">
              <a:effectLst>
                <a:outerShdw blurRad="38100" dist="38100" dir="2700000" algn="tl">
                  <a:srgbClr val="000000">
                    <a:alpha val="43137"/>
                  </a:srgbClr>
                </a:outerShdw>
              </a:effectLst>
            </a:endParaRPr>
          </a:p>
        </p:txBody>
      </p:sp>
      <p:pic>
        <p:nvPicPr>
          <p:cNvPr id="5" name="Содержимое 4" descr="larrybird-11-1.jpg"/>
          <p:cNvPicPr>
            <a:picLocks noGrp="1" noChangeAspect="1"/>
          </p:cNvPicPr>
          <p:nvPr>
            <p:ph idx="1"/>
          </p:nvPr>
        </p:nvPicPr>
        <p:blipFill>
          <a:blip r:embed="rId2"/>
          <a:stretch>
            <a:fillRect/>
          </a:stretch>
        </p:blipFill>
        <p:spPr>
          <a:xfrm>
            <a:off x="928662" y="1357298"/>
            <a:ext cx="4857750" cy="4857750"/>
          </a:xfrm>
        </p:spPr>
      </p:pic>
      <p:sp>
        <p:nvSpPr>
          <p:cNvPr id="4" name="Прямоугольник 3"/>
          <p:cNvSpPr/>
          <p:nvPr/>
        </p:nvSpPr>
        <p:spPr>
          <a:xfrm>
            <a:off x="500034" y="1142984"/>
            <a:ext cx="184731" cy="584775"/>
          </a:xfrm>
          <a:prstGeom prst="rect">
            <a:avLst/>
          </a:prstGeom>
        </p:spPr>
        <p:txBody>
          <a:bodyPr wrap="none">
            <a:spAutoFit/>
          </a:bodyPr>
          <a:lstStyle/>
          <a:p>
            <a:pPr marL="342900" lvl="0" indent="-342900">
              <a:spcBef>
                <a:spcPct val="20000"/>
              </a:spcBef>
            </a:pPr>
            <a:endParaRPr lang="ru-RU" sz="3200" dirty="0">
              <a:solidFill>
                <a:prstClr val="black"/>
              </a:solidFill>
            </a:endParaRPr>
          </a:p>
        </p:txBody>
      </p:sp>
      <p:pic>
        <p:nvPicPr>
          <p:cNvPr id="6" name="Рисунок 5" descr="original.jpg"/>
          <p:cNvPicPr>
            <a:picLocks noChangeAspect="1"/>
          </p:cNvPicPr>
          <p:nvPr/>
        </p:nvPicPr>
        <p:blipFill>
          <a:blip r:embed="rId3"/>
          <a:stretch>
            <a:fillRect/>
          </a:stretch>
        </p:blipFill>
        <p:spPr>
          <a:xfrm>
            <a:off x="3428992" y="1428736"/>
            <a:ext cx="5204227" cy="3500462"/>
          </a:xfrm>
          <a:prstGeom prst="rect">
            <a:avLst/>
          </a:prstGeom>
          <a:ln w="88900" cap="sq" cmpd="thickThin">
            <a:solidFill>
              <a:srgbClr val="000000"/>
            </a:solidFill>
            <a:prstDash val="solid"/>
            <a:miter lim="800000"/>
          </a:ln>
          <a:effectLst>
            <a:innerShdw blurRad="76200">
              <a:srgbClr val="000000"/>
            </a:innerShdw>
          </a:effectLst>
        </p:spPr>
      </p:pic>
      <p:pic>
        <p:nvPicPr>
          <p:cNvPr id="7" name="Рисунок 6" descr="4.jpg"/>
          <p:cNvPicPr>
            <a:picLocks noChangeAspect="1"/>
          </p:cNvPicPr>
          <p:nvPr/>
        </p:nvPicPr>
        <p:blipFill>
          <a:blip r:embed="rId4"/>
          <a:stretch>
            <a:fillRect/>
          </a:stretch>
        </p:blipFill>
        <p:spPr>
          <a:xfrm>
            <a:off x="642910" y="2928934"/>
            <a:ext cx="7112000" cy="3302000"/>
          </a:xfrm>
          <a:prstGeom prst="rect">
            <a:avLst/>
          </a:prstGeom>
          <a:ln w="88900" cap="sq" cmpd="thickThin">
            <a:solidFill>
              <a:srgbClr val="000000"/>
            </a:solidFill>
            <a:prstDash val="solid"/>
            <a:miter lim="800000"/>
          </a:ln>
          <a:effectLst>
            <a:innerShdw blurRad="76200">
              <a:srgbClr val="000000"/>
            </a:innerShdw>
          </a:effectLst>
        </p:spPr>
      </p:pic>
      <p:pic>
        <p:nvPicPr>
          <p:cNvPr id="8" name="Рисунок 7" descr="5.jpg"/>
          <p:cNvPicPr>
            <a:picLocks noChangeAspect="1"/>
          </p:cNvPicPr>
          <p:nvPr/>
        </p:nvPicPr>
        <p:blipFill>
          <a:blip r:embed="rId5"/>
          <a:stretch>
            <a:fillRect/>
          </a:stretch>
        </p:blipFill>
        <p:spPr>
          <a:xfrm>
            <a:off x="1285852" y="500042"/>
            <a:ext cx="7286676" cy="4163815"/>
          </a:xfrm>
          <a:prstGeom prst="rect">
            <a:avLst/>
          </a:prstGeom>
          <a:ln w="88900" cap="sq" cmpd="thickThin">
            <a:solidFill>
              <a:srgbClr val="000000"/>
            </a:solidFill>
            <a:prstDash val="solid"/>
            <a:miter lim="800000"/>
          </a:ln>
          <a:effectLst>
            <a:innerShdw blurRad="76200">
              <a:srgbClr val="000000"/>
            </a:innerShdw>
          </a:effectLst>
        </p:spPr>
      </p:pic>
      <p:pic>
        <p:nvPicPr>
          <p:cNvPr id="9" name="Рисунок 8" descr="7.jpg"/>
          <p:cNvPicPr>
            <a:picLocks noChangeAspect="1"/>
          </p:cNvPicPr>
          <p:nvPr/>
        </p:nvPicPr>
        <p:blipFill>
          <a:blip r:embed="rId6"/>
          <a:stretch>
            <a:fillRect/>
          </a:stretch>
        </p:blipFill>
        <p:spPr>
          <a:xfrm>
            <a:off x="714348" y="500042"/>
            <a:ext cx="5715000" cy="566737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417436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ppt_x</p:attrName>
                                        </p:attrNameLst>
                                      </p:cBhvr>
                                      <p:tavLst>
                                        <p:tav tm="0">
                                          <p:val>
                                            <p:strVal val="#ppt_x-.2"/>
                                          </p:val>
                                        </p:tav>
                                        <p:tav tm="100000">
                                          <p:val>
                                            <p:strVal val="#ppt_x"/>
                                          </p:val>
                                        </p:tav>
                                      </p:tavLst>
                                    </p:anim>
                                    <p:anim calcmode="lin" valueType="num">
                                      <p:cBhvr>
                                        <p:cTn id="29"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0" dur="10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ppt_x</p:attrName>
                                        </p:attrNameLst>
                                      </p:cBhvr>
                                      <p:tavLst>
                                        <p:tav tm="0">
                                          <p:val>
                                            <p:strVal val="#ppt_x-.2"/>
                                          </p:val>
                                        </p:tav>
                                        <p:tav tm="100000">
                                          <p:val>
                                            <p:strVal val="#ppt_x"/>
                                          </p:val>
                                        </p:tav>
                                      </p:tavLst>
                                    </p:anim>
                                    <p:anim calcmode="lin" valueType="num">
                                      <p:cBhvr>
                                        <p:cTn id="36"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3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effectLst>
                  <a:outerShdw blurRad="38100" dist="38100" dir="2700000" algn="tl">
                    <a:srgbClr val="000000">
                      <a:alpha val="43137"/>
                    </a:srgbClr>
                  </a:outerShdw>
                </a:effectLst>
              </a:rPr>
              <a:t>             ИЗМЕРЯЕМ</a:t>
            </a:r>
            <a:endParaRPr lang="ru-RU" b="1" dirty="0">
              <a:effectLst>
                <a:outerShdw blurRad="38100" dist="38100" dir="2700000" algn="tl">
                  <a:srgbClr val="000000">
                    <a:alpha val="43137"/>
                  </a:srgbClr>
                </a:outerShdw>
              </a:effectLst>
            </a:endParaRPr>
          </a:p>
        </p:txBody>
      </p:sp>
      <p:sp>
        <p:nvSpPr>
          <p:cNvPr id="4" name="Прямоугольник 3"/>
          <p:cNvSpPr/>
          <p:nvPr/>
        </p:nvSpPr>
        <p:spPr>
          <a:xfrm>
            <a:off x="500034" y="1142984"/>
            <a:ext cx="184731" cy="584775"/>
          </a:xfrm>
          <a:prstGeom prst="rect">
            <a:avLst/>
          </a:prstGeom>
        </p:spPr>
        <p:txBody>
          <a:bodyPr wrap="none">
            <a:spAutoFit/>
          </a:bodyPr>
          <a:lstStyle/>
          <a:p>
            <a:pPr marL="342900" lvl="0" indent="-342900">
              <a:spcBef>
                <a:spcPct val="20000"/>
              </a:spcBef>
            </a:pPr>
            <a:endParaRPr lang="ru-RU" sz="3200" dirty="0">
              <a:solidFill>
                <a:prstClr val="black"/>
              </a:solidFill>
            </a:endParaRPr>
          </a:p>
        </p:txBody>
      </p:sp>
      <p:pic>
        <p:nvPicPr>
          <p:cNvPr id="11" name="Содержимое 10" descr="Untitled-1.jpg"/>
          <p:cNvPicPr>
            <a:picLocks noGrp="1" noChangeAspect="1"/>
          </p:cNvPicPr>
          <p:nvPr>
            <p:ph idx="1"/>
          </p:nvPr>
        </p:nvPicPr>
        <p:blipFill>
          <a:blip r:embed="rId2"/>
          <a:stretch>
            <a:fillRect/>
          </a:stretch>
        </p:blipFill>
        <p:spPr>
          <a:xfrm>
            <a:off x="428596" y="500042"/>
            <a:ext cx="2786082" cy="6105669"/>
          </a:xfrm>
        </p:spPr>
      </p:pic>
      <p:sp>
        <p:nvSpPr>
          <p:cNvPr id="12" name="Прямоугольник 11"/>
          <p:cNvSpPr/>
          <p:nvPr/>
        </p:nvSpPr>
        <p:spPr>
          <a:xfrm>
            <a:off x="3428992" y="1214422"/>
            <a:ext cx="1857388" cy="400110"/>
          </a:xfrm>
          <a:prstGeom prst="rect">
            <a:avLst/>
          </a:prstGeom>
        </p:spPr>
        <p:txBody>
          <a:bodyPr wrap="square">
            <a:spAutoFit/>
          </a:bodyPr>
          <a:lstStyle/>
          <a:p>
            <a:r>
              <a:rPr lang="ru-RU" sz="2000" b="1" dirty="0" smtClean="0"/>
              <a:t>Человек № 1</a:t>
            </a:r>
            <a:endParaRPr lang="ru-RU" sz="2000" b="1" dirty="0"/>
          </a:p>
        </p:txBody>
      </p:sp>
      <p:sp>
        <p:nvSpPr>
          <p:cNvPr id="13" name="Прямоугольник 12"/>
          <p:cNvSpPr/>
          <p:nvPr/>
        </p:nvSpPr>
        <p:spPr>
          <a:xfrm>
            <a:off x="3214678" y="1714488"/>
            <a:ext cx="2857520" cy="400110"/>
          </a:xfrm>
          <a:prstGeom prst="rect">
            <a:avLst/>
          </a:prstGeom>
        </p:spPr>
        <p:txBody>
          <a:bodyPr wrap="square">
            <a:spAutoFit/>
          </a:bodyPr>
          <a:lstStyle/>
          <a:p>
            <a:r>
              <a:rPr lang="ru-RU" sz="2000" dirty="0" smtClean="0"/>
              <a:t>161,1:95,4 = 95,4:65,7</a:t>
            </a:r>
            <a:endParaRPr lang="ru-RU" sz="2000" dirty="0"/>
          </a:p>
        </p:txBody>
      </p:sp>
      <p:sp>
        <p:nvSpPr>
          <p:cNvPr id="14" name="Прямоугольник 13"/>
          <p:cNvSpPr/>
          <p:nvPr/>
        </p:nvSpPr>
        <p:spPr>
          <a:xfrm>
            <a:off x="3286116" y="2214554"/>
            <a:ext cx="2286016" cy="400110"/>
          </a:xfrm>
          <a:prstGeom prst="rect">
            <a:avLst/>
          </a:prstGeom>
        </p:spPr>
        <p:txBody>
          <a:bodyPr wrap="square">
            <a:spAutoFit/>
          </a:bodyPr>
          <a:lstStyle/>
          <a:p>
            <a:r>
              <a:rPr lang="ru-RU" sz="2000" dirty="0" smtClean="0"/>
              <a:t>95,4:50,4 </a:t>
            </a:r>
            <a:r>
              <a:rPr lang="ru-RU" sz="2000" dirty="0" smtClean="0"/>
              <a:t>=</a:t>
            </a:r>
            <a:r>
              <a:rPr lang="ru-RU" sz="2000" dirty="0" smtClean="0"/>
              <a:t> </a:t>
            </a:r>
            <a:r>
              <a:rPr lang="ru-RU" sz="2000" dirty="0" smtClean="0"/>
              <a:t>50,4:45</a:t>
            </a:r>
            <a:endParaRPr lang="ru-RU" sz="2000" dirty="0"/>
          </a:p>
        </p:txBody>
      </p:sp>
      <p:sp>
        <p:nvSpPr>
          <p:cNvPr id="15" name="Прямоугольник 14"/>
          <p:cNvSpPr/>
          <p:nvPr/>
        </p:nvSpPr>
        <p:spPr>
          <a:xfrm>
            <a:off x="6000760" y="1571612"/>
            <a:ext cx="2643206" cy="461665"/>
          </a:xfrm>
          <a:prstGeom prst="rect">
            <a:avLst/>
          </a:prstGeom>
        </p:spPr>
        <p:txBody>
          <a:bodyPr wrap="square">
            <a:spAutoFit/>
          </a:bodyPr>
          <a:lstStyle/>
          <a:p>
            <a:r>
              <a:rPr lang="ru-RU" sz="2400" b="1" i="1" dirty="0" smtClean="0"/>
              <a:t>1,689 и 1,452</a:t>
            </a:r>
            <a:endParaRPr lang="ru-RU" sz="2400" b="1" i="1" dirty="0"/>
          </a:p>
        </p:txBody>
      </p:sp>
      <p:sp>
        <p:nvSpPr>
          <p:cNvPr id="16" name="Прямоугольник 15"/>
          <p:cNvSpPr/>
          <p:nvPr/>
        </p:nvSpPr>
        <p:spPr>
          <a:xfrm>
            <a:off x="6072198" y="2143116"/>
            <a:ext cx="1742785" cy="461665"/>
          </a:xfrm>
          <a:prstGeom prst="rect">
            <a:avLst/>
          </a:prstGeom>
        </p:spPr>
        <p:txBody>
          <a:bodyPr wrap="none">
            <a:spAutoFit/>
          </a:bodyPr>
          <a:lstStyle/>
          <a:p>
            <a:r>
              <a:rPr lang="ru-RU" sz="2400" b="1" i="1" dirty="0" smtClean="0"/>
              <a:t>1,893 и 1,12</a:t>
            </a:r>
            <a:endParaRPr lang="ru-RU" sz="2400" b="1" i="1" dirty="0"/>
          </a:p>
        </p:txBody>
      </p:sp>
      <p:sp>
        <p:nvSpPr>
          <p:cNvPr id="17" name="Прямоугольник 16"/>
          <p:cNvSpPr/>
          <p:nvPr/>
        </p:nvSpPr>
        <p:spPr>
          <a:xfrm>
            <a:off x="3571868" y="2714620"/>
            <a:ext cx="1567160" cy="400110"/>
          </a:xfrm>
          <a:prstGeom prst="rect">
            <a:avLst/>
          </a:prstGeom>
        </p:spPr>
        <p:txBody>
          <a:bodyPr wrap="none">
            <a:spAutoFit/>
          </a:bodyPr>
          <a:lstStyle/>
          <a:p>
            <a:r>
              <a:rPr lang="ru-RU" sz="2000" b="1" dirty="0" smtClean="0"/>
              <a:t>Человек №2</a:t>
            </a:r>
            <a:endParaRPr lang="ru-RU" sz="2000" b="1" dirty="0"/>
          </a:p>
        </p:txBody>
      </p:sp>
      <p:sp>
        <p:nvSpPr>
          <p:cNvPr id="18" name="Прямоугольник 17"/>
          <p:cNvSpPr/>
          <p:nvPr/>
        </p:nvSpPr>
        <p:spPr>
          <a:xfrm>
            <a:off x="3286116" y="3143248"/>
            <a:ext cx="2316660" cy="400110"/>
          </a:xfrm>
          <a:prstGeom prst="rect">
            <a:avLst/>
          </a:prstGeom>
        </p:spPr>
        <p:txBody>
          <a:bodyPr wrap="none">
            <a:spAutoFit/>
          </a:bodyPr>
          <a:lstStyle/>
          <a:p>
            <a:r>
              <a:rPr lang="ru-RU" sz="2000" dirty="0" smtClean="0"/>
              <a:t>150:92,7 = 92,7:57,3</a:t>
            </a:r>
            <a:endParaRPr lang="ru-RU" sz="2000" dirty="0"/>
          </a:p>
        </p:txBody>
      </p:sp>
      <p:sp>
        <p:nvSpPr>
          <p:cNvPr id="20" name="Прямоугольник 19"/>
          <p:cNvSpPr/>
          <p:nvPr/>
        </p:nvSpPr>
        <p:spPr>
          <a:xfrm>
            <a:off x="3357554" y="3571876"/>
            <a:ext cx="2438488" cy="400110"/>
          </a:xfrm>
          <a:prstGeom prst="rect">
            <a:avLst/>
          </a:prstGeom>
        </p:spPr>
        <p:txBody>
          <a:bodyPr wrap="none">
            <a:spAutoFit/>
          </a:bodyPr>
          <a:lstStyle/>
          <a:p>
            <a:r>
              <a:rPr lang="ru-RU" sz="2000" dirty="0" smtClean="0"/>
              <a:t>92,7:41,2 = 41,2: 51,5</a:t>
            </a:r>
            <a:endParaRPr lang="ru-RU" sz="2000" dirty="0"/>
          </a:p>
        </p:txBody>
      </p:sp>
      <p:sp>
        <p:nvSpPr>
          <p:cNvPr id="21" name="Прямоугольник 20"/>
          <p:cNvSpPr/>
          <p:nvPr/>
        </p:nvSpPr>
        <p:spPr>
          <a:xfrm>
            <a:off x="5929322" y="3143248"/>
            <a:ext cx="1604927" cy="400110"/>
          </a:xfrm>
          <a:prstGeom prst="rect">
            <a:avLst/>
          </a:prstGeom>
        </p:spPr>
        <p:txBody>
          <a:bodyPr wrap="none">
            <a:spAutoFit/>
          </a:bodyPr>
          <a:lstStyle/>
          <a:p>
            <a:r>
              <a:rPr lang="ru-RU" sz="2000" b="1" i="1" dirty="0" smtClean="0"/>
              <a:t>1,618 и 1,618</a:t>
            </a:r>
            <a:endParaRPr lang="ru-RU" sz="2000" b="1" i="1" dirty="0"/>
          </a:p>
        </p:txBody>
      </p:sp>
      <p:sp>
        <p:nvSpPr>
          <p:cNvPr id="22" name="Прямоугольник 21"/>
          <p:cNvSpPr/>
          <p:nvPr/>
        </p:nvSpPr>
        <p:spPr>
          <a:xfrm>
            <a:off x="6072198" y="3571876"/>
            <a:ext cx="1215397" cy="400110"/>
          </a:xfrm>
          <a:prstGeom prst="rect">
            <a:avLst/>
          </a:prstGeom>
        </p:spPr>
        <p:txBody>
          <a:bodyPr wrap="none">
            <a:spAutoFit/>
          </a:bodyPr>
          <a:lstStyle/>
          <a:p>
            <a:r>
              <a:rPr lang="ru-RU" sz="2000" b="1" i="1" dirty="0" smtClean="0"/>
              <a:t>2,25 и 0,8</a:t>
            </a:r>
            <a:endParaRPr lang="ru-RU" sz="2000" b="1" i="1" dirty="0"/>
          </a:p>
        </p:txBody>
      </p:sp>
      <p:sp>
        <p:nvSpPr>
          <p:cNvPr id="23" name="Прямоугольник 22"/>
          <p:cNvSpPr/>
          <p:nvPr/>
        </p:nvSpPr>
        <p:spPr>
          <a:xfrm>
            <a:off x="3571868" y="4000504"/>
            <a:ext cx="1567160" cy="400110"/>
          </a:xfrm>
          <a:prstGeom prst="rect">
            <a:avLst/>
          </a:prstGeom>
        </p:spPr>
        <p:txBody>
          <a:bodyPr wrap="none">
            <a:spAutoFit/>
          </a:bodyPr>
          <a:lstStyle/>
          <a:p>
            <a:r>
              <a:rPr lang="ru-RU" sz="2000" b="1" dirty="0" smtClean="0"/>
              <a:t>Человек №3</a:t>
            </a:r>
            <a:endParaRPr lang="ru-RU" sz="2000" b="1" dirty="0"/>
          </a:p>
        </p:txBody>
      </p:sp>
      <p:sp>
        <p:nvSpPr>
          <p:cNvPr id="24" name="Прямоугольник 23"/>
          <p:cNvSpPr/>
          <p:nvPr/>
        </p:nvSpPr>
        <p:spPr>
          <a:xfrm>
            <a:off x="3286116" y="4500570"/>
            <a:ext cx="2316660" cy="400110"/>
          </a:xfrm>
          <a:prstGeom prst="rect">
            <a:avLst/>
          </a:prstGeom>
        </p:spPr>
        <p:txBody>
          <a:bodyPr wrap="none">
            <a:spAutoFit/>
          </a:bodyPr>
          <a:lstStyle/>
          <a:p>
            <a:r>
              <a:rPr lang="ru-RU" sz="2000" dirty="0" smtClean="0"/>
              <a:t>158:98,2 = 98,2:59,8</a:t>
            </a:r>
            <a:endParaRPr lang="ru-RU" sz="2000" dirty="0"/>
          </a:p>
        </p:txBody>
      </p:sp>
      <p:sp>
        <p:nvSpPr>
          <p:cNvPr id="25" name="Прямоугольник 24"/>
          <p:cNvSpPr/>
          <p:nvPr/>
        </p:nvSpPr>
        <p:spPr>
          <a:xfrm>
            <a:off x="3357554" y="5000636"/>
            <a:ext cx="2186817" cy="400110"/>
          </a:xfrm>
          <a:prstGeom prst="rect">
            <a:avLst/>
          </a:prstGeom>
        </p:spPr>
        <p:txBody>
          <a:bodyPr wrap="none">
            <a:spAutoFit/>
          </a:bodyPr>
          <a:lstStyle/>
          <a:p>
            <a:r>
              <a:rPr lang="ru-RU" sz="2000" dirty="0" smtClean="0"/>
              <a:t>98,2:55,2 = 55,2:43</a:t>
            </a:r>
            <a:endParaRPr lang="ru-RU" sz="2000" dirty="0"/>
          </a:p>
        </p:txBody>
      </p:sp>
      <p:sp>
        <p:nvSpPr>
          <p:cNvPr id="26" name="Прямоугольник 25"/>
          <p:cNvSpPr/>
          <p:nvPr/>
        </p:nvSpPr>
        <p:spPr>
          <a:xfrm>
            <a:off x="6143636" y="4429132"/>
            <a:ext cx="1604927" cy="400110"/>
          </a:xfrm>
          <a:prstGeom prst="rect">
            <a:avLst/>
          </a:prstGeom>
        </p:spPr>
        <p:txBody>
          <a:bodyPr wrap="none">
            <a:spAutoFit/>
          </a:bodyPr>
          <a:lstStyle/>
          <a:p>
            <a:r>
              <a:rPr lang="ru-RU" sz="2000" b="1" i="1" dirty="0" smtClean="0"/>
              <a:t>1,609 и 1,642</a:t>
            </a:r>
            <a:endParaRPr lang="ru-RU" sz="2000" b="1" i="1" dirty="0"/>
          </a:p>
        </p:txBody>
      </p:sp>
      <p:sp>
        <p:nvSpPr>
          <p:cNvPr id="27" name="Прямоугольник 26"/>
          <p:cNvSpPr/>
          <p:nvPr/>
        </p:nvSpPr>
        <p:spPr>
          <a:xfrm>
            <a:off x="6143636" y="5072074"/>
            <a:ext cx="1604927" cy="400110"/>
          </a:xfrm>
          <a:prstGeom prst="rect">
            <a:avLst/>
          </a:prstGeom>
        </p:spPr>
        <p:txBody>
          <a:bodyPr wrap="none">
            <a:spAutoFit/>
          </a:bodyPr>
          <a:lstStyle/>
          <a:p>
            <a:r>
              <a:rPr lang="ru-RU" sz="2000" b="1" i="1" dirty="0" smtClean="0"/>
              <a:t>1,779 и 1,284</a:t>
            </a:r>
            <a:endParaRPr lang="ru-RU" sz="2000" b="1" i="1" dirty="0"/>
          </a:p>
        </p:txBody>
      </p:sp>
    </p:spTree>
    <p:extLst>
      <p:ext uri="{BB962C8B-B14F-4D97-AF65-F5344CB8AC3E}">
        <p14:creationId xmlns="" xmlns:p14="http://schemas.microsoft.com/office/powerpoint/2010/main" val="417436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Effect transition="in" filter="dissolve">
                                      <p:cBhvr>
                                        <p:cTn id="12" dur="500"/>
                                        <p:tgtEl>
                                          <p:spTgt spid="1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dissolv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dissolv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dissolve">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dissolve">
                                      <p:cBhvr>
                                        <p:cTn id="3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1" grpId="0"/>
      <p:bldP spid="22" grpId="0"/>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ИЗМЕРЯЕМ</a:t>
            </a:r>
            <a:endParaRPr lang="ru-RU" b="1" dirty="0">
              <a:effectLst>
                <a:outerShdw blurRad="38100" dist="38100" dir="2700000" algn="tl">
                  <a:srgbClr val="000000">
                    <a:alpha val="43137"/>
                  </a:srgbClr>
                </a:outerShdw>
              </a:effectLst>
            </a:endParaRPr>
          </a:p>
        </p:txBody>
      </p:sp>
      <p:graphicFrame>
        <p:nvGraphicFramePr>
          <p:cNvPr id="6" name="Содержимое 5"/>
          <p:cNvGraphicFramePr>
            <a:graphicFrameLocks noGrp="1"/>
          </p:cNvGraphicFramePr>
          <p:nvPr>
            <p:ph idx="1"/>
          </p:nvPr>
        </p:nvGraphicFramePr>
        <p:xfrm>
          <a:off x="500034" y="1142984"/>
          <a:ext cx="8229600" cy="5357850"/>
        </p:xfrm>
        <a:graphic>
          <a:graphicData uri="http://schemas.openxmlformats.org/drawingml/2006/table">
            <a:tbl>
              <a:tblPr firstRow="1" bandRow="1">
                <a:tableStyleId>{912C8C85-51F0-491E-9774-3900AFEF0FD7}</a:tableStyleId>
              </a:tblPr>
              <a:tblGrid>
                <a:gridCol w="2057400"/>
                <a:gridCol w="2057400"/>
                <a:gridCol w="2057400"/>
                <a:gridCol w="2057400"/>
              </a:tblGrid>
              <a:tr h="857256">
                <a:tc>
                  <a:txBody>
                    <a:bodyPr/>
                    <a:lstStyle/>
                    <a:p>
                      <a:pPr algn="ctr"/>
                      <a:r>
                        <a:rPr lang="ru-RU" sz="3200" dirty="0" smtClean="0"/>
                        <a:t>УЧЕБНИК</a:t>
                      </a:r>
                      <a:endParaRPr lang="ru-RU" sz="3200" dirty="0"/>
                    </a:p>
                  </a:txBody>
                  <a:tcPr/>
                </a:tc>
                <a:tc>
                  <a:txBody>
                    <a:bodyPr/>
                    <a:lstStyle/>
                    <a:p>
                      <a:pPr algn="ctr"/>
                      <a:r>
                        <a:rPr lang="ru-RU" sz="2400" dirty="0" smtClean="0"/>
                        <a:t>ШИРИНА</a:t>
                      </a:r>
                    </a:p>
                    <a:p>
                      <a:pPr algn="ctr"/>
                      <a:r>
                        <a:rPr lang="ru-RU" sz="2400" baseline="0" dirty="0" smtClean="0"/>
                        <a:t>а  (см)</a:t>
                      </a:r>
                      <a:endParaRPr lang="ru-RU" sz="2400" i="1" dirty="0"/>
                    </a:p>
                  </a:txBody>
                  <a:tcPr/>
                </a:tc>
                <a:tc>
                  <a:txBody>
                    <a:bodyPr/>
                    <a:lstStyle/>
                    <a:p>
                      <a:pPr algn="ctr"/>
                      <a:r>
                        <a:rPr lang="ru-RU" sz="2400" dirty="0" smtClean="0"/>
                        <a:t>ДЛИНА</a:t>
                      </a:r>
                    </a:p>
                    <a:p>
                      <a:pPr algn="ctr"/>
                      <a:r>
                        <a:rPr lang="ru-RU" sz="2400" dirty="0" smtClean="0"/>
                        <a:t>б (см)</a:t>
                      </a:r>
                      <a:endParaRPr lang="ru-RU" sz="2400" i="1" dirty="0"/>
                    </a:p>
                  </a:txBody>
                  <a:tcPr/>
                </a:tc>
                <a:tc>
                  <a:txBody>
                    <a:bodyPr/>
                    <a:lstStyle/>
                    <a:p>
                      <a:pPr algn="ctr"/>
                      <a:r>
                        <a:rPr lang="ru-RU" sz="2000" dirty="0" smtClean="0"/>
                        <a:t>ОТНОШЕНИЕ</a:t>
                      </a:r>
                    </a:p>
                    <a:p>
                      <a:pPr algn="ctr"/>
                      <a:r>
                        <a:rPr lang="ru-RU" sz="2000" dirty="0" smtClean="0"/>
                        <a:t>а/б</a:t>
                      </a:r>
                      <a:r>
                        <a:rPr lang="ru-RU" sz="2000" baseline="0" dirty="0" smtClean="0"/>
                        <a:t> </a:t>
                      </a:r>
                      <a:endParaRPr lang="ru-RU" sz="2000" i="1" dirty="0"/>
                    </a:p>
                  </a:txBody>
                  <a:tcPr/>
                </a:tc>
              </a:tr>
              <a:tr h="1160868">
                <a:tc>
                  <a:txBody>
                    <a:bodyPr/>
                    <a:lstStyle/>
                    <a:p>
                      <a:pPr algn="ctr"/>
                      <a:r>
                        <a:rPr lang="ru-RU" sz="2800" dirty="0" smtClean="0"/>
                        <a:t>Русский </a:t>
                      </a:r>
                    </a:p>
                    <a:p>
                      <a:pPr algn="ctr"/>
                      <a:r>
                        <a:rPr lang="ru-RU" sz="2800" dirty="0" smtClean="0"/>
                        <a:t>язык</a:t>
                      </a:r>
                      <a:endParaRPr lang="ru-RU" sz="2800" dirty="0"/>
                    </a:p>
                  </a:txBody>
                  <a:tcPr/>
                </a:tc>
                <a:tc>
                  <a:txBody>
                    <a:bodyPr/>
                    <a:lstStyle/>
                    <a:p>
                      <a:pPr algn="ctr"/>
                      <a:r>
                        <a:rPr lang="ru-RU" sz="2800" dirty="0" smtClean="0"/>
                        <a:t>16,6</a:t>
                      </a:r>
                      <a:endParaRPr lang="ru-RU" sz="2800" dirty="0"/>
                    </a:p>
                  </a:txBody>
                  <a:tcPr/>
                </a:tc>
                <a:tc>
                  <a:txBody>
                    <a:bodyPr/>
                    <a:lstStyle/>
                    <a:p>
                      <a:pPr algn="ctr"/>
                      <a:r>
                        <a:rPr lang="ru-RU" sz="2800" dirty="0" smtClean="0"/>
                        <a:t>22,6</a:t>
                      </a:r>
                      <a:endParaRPr lang="ru-RU" sz="2800" dirty="0"/>
                    </a:p>
                  </a:txBody>
                  <a:tcPr/>
                </a:tc>
                <a:tc>
                  <a:txBody>
                    <a:bodyPr/>
                    <a:lstStyle/>
                    <a:p>
                      <a:pPr algn="ctr"/>
                      <a:r>
                        <a:rPr lang="ru-RU" sz="2800" dirty="0" smtClean="0"/>
                        <a:t>0,73</a:t>
                      </a:r>
                      <a:endParaRPr lang="ru-RU" sz="2800" dirty="0"/>
                    </a:p>
                  </a:txBody>
                  <a:tcPr/>
                </a:tc>
              </a:tr>
              <a:tr h="1160868">
                <a:tc>
                  <a:txBody>
                    <a:bodyPr/>
                    <a:lstStyle/>
                    <a:p>
                      <a:pPr algn="ctr"/>
                      <a:endParaRPr lang="ru-RU" sz="2400" dirty="0" smtClean="0"/>
                    </a:p>
                    <a:p>
                      <a:pPr algn="ctr"/>
                      <a:r>
                        <a:rPr lang="ru-RU" sz="2400" dirty="0" smtClean="0"/>
                        <a:t>Математика</a:t>
                      </a:r>
                      <a:endParaRPr lang="ru-RU" sz="2400" dirty="0"/>
                    </a:p>
                  </a:txBody>
                  <a:tcPr/>
                </a:tc>
                <a:tc>
                  <a:txBody>
                    <a:bodyPr/>
                    <a:lstStyle/>
                    <a:p>
                      <a:pPr algn="ctr"/>
                      <a:r>
                        <a:rPr lang="ru-RU" sz="2800" dirty="0" smtClean="0"/>
                        <a:t>17</a:t>
                      </a:r>
                      <a:endParaRPr lang="ru-RU" sz="2800" dirty="0"/>
                    </a:p>
                  </a:txBody>
                  <a:tcPr/>
                </a:tc>
                <a:tc>
                  <a:txBody>
                    <a:bodyPr/>
                    <a:lstStyle/>
                    <a:p>
                      <a:pPr algn="ctr"/>
                      <a:r>
                        <a:rPr lang="ru-RU" sz="2800" dirty="0" smtClean="0"/>
                        <a:t>22</a:t>
                      </a:r>
                      <a:endParaRPr lang="ru-RU" sz="2800" dirty="0"/>
                    </a:p>
                  </a:txBody>
                  <a:tcPr/>
                </a:tc>
                <a:tc>
                  <a:txBody>
                    <a:bodyPr/>
                    <a:lstStyle/>
                    <a:p>
                      <a:pPr algn="ctr"/>
                      <a:r>
                        <a:rPr lang="ru-RU" sz="2800" dirty="0" smtClean="0"/>
                        <a:t>0,77</a:t>
                      </a:r>
                      <a:endParaRPr lang="ru-RU" sz="2800" dirty="0"/>
                    </a:p>
                  </a:txBody>
                  <a:tcPr/>
                </a:tc>
              </a:tr>
              <a:tr h="1089429">
                <a:tc>
                  <a:txBody>
                    <a:bodyPr/>
                    <a:lstStyle/>
                    <a:p>
                      <a:pPr algn="ctr"/>
                      <a:r>
                        <a:rPr lang="ru-RU" sz="2800" dirty="0" smtClean="0"/>
                        <a:t>История России</a:t>
                      </a:r>
                      <a:endParaRPr lang="ru-RU" sz="2800" dirty="0"/>
                    </a:p>
                  </a:txBody>
                  <a:tcPr/>
                </a:tc>
                <a:tc>
                  <a:txBody>
                    <a:bodyPr/>
                    <a:lstStyle/>
                    <a:p>
                      <a:pPr algn="ctr"/>
                      <a:r>
                        <a:rPr lang="ru-RU" sz="2800" dirty="0" smtClean="0"/>
                        <a:t>19,6</a:t>
                      </a:r>
                      <a:endParaRPr lang="ru-RU" sz="2800" dirty="0"/>
                    </a:p>
                  </a:txBody>
                  <a:tcPr/>
                </a:tc>
                <a:tc>
                  <a:txBody>
                    <a:bodyPr/>
                    <a:lstStyle/>
                    <a:p>
                      <a:pPr algn="ctr"/>
                      <a:r>
                        <a:rPr lang="ru-RU" sz="2800" dirty="0" smtClean="0"/>
                        <a:t>25,8</a:t>
                      </a:r>
                      <a:endParaRPr lang="ru-RU" sz="2800" dirty="0"/>
                    </a:p>
                  </a:txBody>
                  <a:tcPr/>
                </a:tc>
                <a:tc>
                  <a:txBody>
                    <a:bodyPr/>
                    <a:lstStyle/>
                    <a:p>
                      <a:pPr algn="ctr"/>
                      <a:r>
                        <a:rPr lang="ru-RU" sz="2800" dirty="0" smtClean="0"/>
                        <a:t>0,76</a:t>
                      </a:r>
                      <a:endParaRPr lang="ru-RU" sz="2800" dirty="0"/>
                    </a:p>
                  </a:txBody>
                  <a:tcPr/>
                </a:tc>
              </a:tr>
              <a:tr h="1089429">
                <a:tc>
                  <a:txBody>
                    <a:bodyPr/>
                    <a:lstStyle/>
                    <a:p>
                      <a:pPr algn="ctr"/>
                      <a:r>
                        <a:rPr lang="ru-RU" sz="2800" dirty="0" smtClean="0"/>
                        <a:t>Английский язык</a:t>
                      </a:r>
                      <a:endParaRPr lang="ru-RU" sz="2800" dirty="0"/>
                    </a:p>
                  </a:txBody>
                  <a:tcPr/>
                </a:tc>
                <a:tc>
                  <a:txBody>
                    <a:bodyPr/>
                    <a:lstStyle/>
                    <a:p>
                      <a:pPr algn="ctr"/>
                      <a:r>
                        <a:rPr lang="ru-RU" sz="2800" dirty="0" smtClean="0"/>
                        <a:t>20,6</a:t>
                      </a:r>
                      <a:endParaRPr lang="ru-RU" sz="2800" dirty="0"/>
                    </a:p>
                  </a:txBody>
                  <a:tcPr/>
                </a:tc>
                <a:tc>
                  <a:txBody>
                    <a:bodyPr/>
                    <a:lstStyle/>
                    <a:p>
                      <a:pPr algn="ctr"/>
                      <a:r>
                        <a:rPr lang="ru-RU" sz="2800" dirty="0" smtClean="0"/>
                        <a:t>29</a:t>
                      </a:r>
                      <a:endParaRPr lang="ru-RU" sz="2800" dirty="0"/>
                    </a:p>
                  </a:txBody>
                  <a:tcPr/>
                </a:tc>
                <a:tc>
                  <a:txBody>
                    <a:bodyPr/>
                    <a:lstStyle/>
                    <a:p>
                      <a:pPr algn="ctr"/>
                      <a:r>
                        <a:rPr lang="ru-RU" sz="2800" dirty="0" smtClean="0"/>
                        <a:t>0,71</a:t>
                      </a:r>
                      <a:endParaRPr lang="ru-RU" sz="2800" dirty="0"/>
                    </a:p>
                  </a:txBody>
                  <a:tcPr/>
                </a:tc>
              </a:tr>
            </a:tbl>
          </a:graphicData>
        </a:graphic>
      </p:graphicFrame>
      <p:pic>
        <p:nvPicPr>
          <p:cNvPr id="9" name="Рисунок 8" descr="IMG_3110.jpg"/>
          <p:cNvPicPr>
            <a:picLocks noChangeAspect="1"/>
          </p:cNvPicPr>
          <p:nvPr/>
        </p:nvPicPr>
        <p:blipFill>
          <a:blip r:embed="rId2"/>
          <a:stretch>
            <a:fillRect/>
          </a:stretch>
        </p:blipFill>
        <p:spPr>
          <a:xfrm>
            <a:off x="500034" y="928670"/>
            <a:ext cx="4076720" cy="54356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ИЗМЕРЯЕМ</a:t>
            </a:r>
            <a:endParaRPr lang="ru-RU" b="1" dirty="0">
              <a:effectLst>
                <a:outerShdw blurRad="38100" dist="38100" dir="2700000" algn="tl">
                  <a:srgbClr val="000000">
                    <a:alpha val="43137"/>
                  </a:srgbClr>
                </a:outerShdw>
              </a:effectLst>
            </a:endParaRPr>
          </a:p>
        </p:txBody>
      </p:sp>
      <p:graphicFrame>
        <p:nvGraphicFramePr>
          <p:cNvPr id="4" name="Содержимое 3"/>
          <p:cNvGraphicFramePr>
            <a:graphicFrameLocks noGrp="1"/>
          </p:cNvGraphicFramePr>
          <p:nvPr>
            <p:ph idx="1"/>
          </p:nvPr>
        </p:nvGraphicFramePr>
        <p:xfrm>
          <a:off x="457200" y="1600200"/>
          <a:ext cx="8229599" cy="4472005"/>
        </p:xfrm>
        <a:graphic>
          <a:graphicData uri="http://schemas.openxmlformats.org/drawingml/2006/table">
            <a:tbl>
              <a:tblPr firstRow="1" bandRow="1">
                <a:tableStyleId>{8A107856-5554-42FB-B03E-39F5DBC370BA}</a:tableStyleId>
              </a:tblPr>
              <a:tblGrid>
                <a:gridCol w="900090"/>
                <a:gridCol w="2071702"/>
                <a:gridCol w="1071570"/>
                <a:gridCol w="1143008"/>
                <a:gridCol w="1143008"/>
                <a:gridCol w="928694"/>
                <a:gridCol w="971527"/>
              </a:tblGrid>
              <a:tr h="894401">
                <a:tc>
                  <a:txBody>
                    <a:bodyPr/>
                    <a:lstStyle/>
                    <a:p>
                      <a:pPr algn="ctr"/>
                      <a:r>
                        <a:rPr lang="ru-RU" sz="2800" dirty="0" smtClean="0"/>
                        <a:t>№</a:t>
                      </a:r>
                      <a:endParaRPr lang="ru-RU" sz="2800" dirty="0"/>
                    </a:p>
                  </a:txBody>
                  <a:tcPr/>
                </a:tc>
                <a:tc>
                  <a:txBody>
                    <a:bodyPr/>
                    <a:lstStyle/>
                    <a:p>
                      <a:pPr algn="ctr"/>
                      <a:r>
                        <a:rPr lang="ru-RU" sz="2800" dirty="0" smtClean="0"/>
                        <a:t>НАЗВАНИЕ</a:t>
                      </a:r>
                      <a:endParaRPr lang="ru-RU" sz="2800" dirty="0"/>
                    </a:p>
                  </a:txBody>
                  <a:tcPr/>
                </a:tc>
                <a:tc>
                  <a:txBody>
                    <a:bodyPr/>
                    <a:lstStyle/>
                    <a:p>
                      <a:pPr algn="ctr">
                        <a:lnSpc>
                          <a:spcPct val="115000"/>
                        </a:lnSpc>
                        <a:spcAft>
                          <a:spcPts val="0"/>
                        </a:spcAft>
                      </a:pPr>
                      <a:r>
                        <a:rPr lang="ru-RU" sz="2400" b="1" dirty="0">
                          <a:latin typeface="Times New Roman"/>
                          <a:ea typeface="Times New Roman"/>
                        </a:rPr>
                        <a:t>АС</a:t>
                      </a:r>
                    </a:p>
                  </a:txBody>
                  <a:tcPr marL="68580" marR="68580" marT="0" marB="0"/>
                </a:tc>
                <a:tc>
                  <a:txBody>
                    <a:bodyPr/>
                    <a:lstStyle/>
                    <a:p>
                      <a:pPr algn="ctr">
                        <a:lnSpc>
                          <a:spcPct val="115000"/>
                        </a:lnSpc>
                        <a:spcAft>
                          <a:spcPts val="0"/>
                        </a:spcAft>
                      </a:pPr>
                      <a:r>
                        <a:rPr lang="ru-RU" sz="2400" b="1" dirty="0">
                          <a:latin typeface="Times New Roman"/>
                          <a:ea typeface="Times New Roman"/>
                        </a:rPr>
                        <a:t>СВ</a:t>
                      </a:r>
                    </a:p>
                  </a:txBody>
                  <a:tcPr marL="68580" marR="68580" marT="0" marB="0"/>
                </a:tc>
                <a:tc>
                  <a:txBody>
                    <a:bodyPr/>
                    <a:lstStyle/>
                    <a:p>
                      <a:pPr algn="ctr">
                        <a:lnSpc>
                          <a:spcPct val="115000"/>
                        </a:lnSpc>
                        <a:spcAft>
                          <a:spcPts val="0"/>
                        </a:spcAft>
                      </a:pPr>
                      <a:r>
                        <a:rPr lang="ru-RU" sz="2400" b="1" dirty="0">
                          <a:latin typeface="Times New Roman"/>
                          <a:ea typeface="Times New Roman"/>
                        </a:rPr>
                        <a:t>АВ</a:t>
                      </a:r>
                    </a:p>
                  </a:txBody>
                  <a:tcPr marL="68580" marR="68580" marT="0" marB="0"/>
                </a:tc>
                <a:tc>
                  <a:txBody>
                    <a:bodyPr/>
                    <a:lstStyle/>
                    <a:p>
                      <a:pPr algn="ctr">
                        <a:lnSpc>
                          <a:spcPct val="115000"/>
                        </a:lnSpc>
                        <a:spcAft>
                          <a:spcPts val="0"/>
                        </a:spcAft>
                      </a:pPr>
                      <a:r>
                        <a:rPr lang="ru-RU" sz="2000" b="1" dirty="0" smtClean="0">
                          <a:latin typeface="Times New Roman"/>
                          <a:ea typeface="Times New Roman"/>
                        </a:rPr>
                        <a:t>АС/СВ</a:t>
                      </a:r>
                      <a:endParaRPr lang="ru-RU" sz="2000" b="1" dirty="0">
                        <a:latin typeface="Times New Roman"/>
                        <a:ea typeface="Times New Roman"/>
                      </a:endParaRPr>
                    </a:p>
                  </a:txBody>
                  <a:tcPr marL="68580" marR="68580" marT="0" marB="0"/>
                </a:tc>
                <a:tc>
                  <a:txBody>
                    <a:bodyPr/>
                    <a:lstStyle/>
                    <a:p>
                      <a:pPr algn="ctr">
                        <a:lnSpc>
                          <a:spcPct val="115000"/>
                        </a:lnSpc>
                        <a:spcAft>
                          <a:spcPts val="0"/>
                        </a:spcAft>
                      </a:pPr>
                      <a:r>
                        <a:rPr lang="ru-RU" sz="2000" b="1" dirty="0">
                          <a:latin typeface="Times New Roman"/>
                          <a:ea typeface="Times New Roman"/>
                        </a:rPr>
                        <a:t>СВ/АВ</a:t>
                      </a:r>
                    </a:p>
                  </a:txBody>
                  <a:tcPr marL="68580" marR="68580" marT="0" marB="0"/>
                </a:tc>
              </a:tr>
              <a:tr h="89440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400" dirty="0" smtClean="0"/>
                        <a:t>1</a:t>
                      </a:r>
                    </a:p>
                    <a:p>
                      <a:endParaRPr lang="ru-RU" dirty="0"/>
                    </a:p>
                  </a:txBody>
                  <a:tcPr/>
                </a:tc>
                <a:tc>
                  <a:txBody>
                    <a:bodyPr/>
                    <a:lstStyle/>
                    <a:p>
                      <a:pPr>
                        <a:lnSpc>
                          <a:spcPct val="115000"/>
                        </a:lnSpc>
                        <a:spcAft>
                          <a:spcPts val="0"/>
                        </a:spcAft>
                      </a:pPr>
                      <a:r>
                        <a:rPr lang="ru-RU" sz="1800" b="1" dirty="0">
                          <a:latin typeface="Times New Roman"/>
                          <a:ea typeface="Times New Roman"/>
                        </a:rPr>
                        <a:t>алое</a:t>
                      </a:r>
                    </a:p>
                  </a:txBody>
                  <a:tcPr marL="68580" marR="68580" marT="0" marB="0"/>
                </a:tc>
                <a:tc>
                  <a:txBody>
                    <a:bodyPr/>
                    <a:lstStyle/>
                    <a:p>
                      <a:pPr>
                        <a:lnSpc>
                          <a:spcPct val="115000"/>
                        </a:lnSpc>
                        <a:spcAft>
                          <a:spcPts val="0"/>
                        </a:spcAft>
                      </a:pPr>
                      <a:r>
                        <a:rPr lang="ru-RU" sz="1800" b="1" dirty="0">
                          <a:latin typeface="Times New Roman"/>
                          <a:ea typeface="Times New Roman"/>
                        </a:rPr>
                        <a:t>2 см</a:t>
                      </a:r>
                    </a:p>
                  </a:txBody>
                  <a:tcPr marL="68580" marR="68580" marT="0" marB="0"/>
                </a:tc>
                <a:tc>
                  <a:txBody>
                    <a:bodyPr/>
                    <a:lstStyle/>
                    <a:p>
                      <a:pPr>
                        <a:lnSpc>
                          <a:spcPct val="115000"/>
                        </a:lnSpc>
                        <a:spcAft>
                          <a:spcPts val="0"/>
                        </a:spcAft>
                      </a:pPr>
                      <a:r>
                        <a:rPr lang="ru-RU" sz="1800" b="1">
                          <a:latin typeface="Times New Roman"/>
                          <a:ea typeface="Times New Roman"/>
                        </a:rPr>
                        <a:t>2 см</a:t>
                      </a:r>
                    </a:p>
                  </a:txBody>
                  <a:tcPr marL="68580" marR="68580" marT="0" marB="0"/>
                </a:tc>
                <a:tc>
                  <a:txBody>
                    <a:bodyPr/>
                    <a:lstStyle/>
                    <a:p>
                      <a:pPr>
                        <a:lnSpc>
                          <a:spcPct val="115000"/>
                        </a:lnSpc>
                        <a:spcAft>
                          <a:spcPts val="0"/>
                        </a:spcAft>
                      </a:pPr>
                      <a:r>
                        <a:rPr lang="ru-RU" sz="1800" b="1" dirty="0">
                          <a:latin typeface="Times New Roman"/>
                          <a:ea typeface="Times New Roman"/>
                        </a:rPr>
                        <a:t>4 см</a:t>
                      </a:r>
                    </a:p>
                  </a:txBody>
                  <a:tcPr marL="68580" marR="68580" marT="0" marB="0"/>
                </a:tc>
                <a:tc>
                  <a:txBody>
                    <a:bodyPr/>
                    <a:lstStyle/>
                    <a:p>
                      <a:pPr>
                        <a:lnSpc>
                          <a:spcPct val="115000"/>
                        </a:lnSpc>
                        <a:spcAft>
                          <a:spcPts val="0"/>
                        </a:spcAft>
                      </a:pPr>
                      <a:r>
                        <a:rPr lang="ru-RU" sz="1800" b="1" dirty="0">
                          <a:latin typeface="Times New Roman"/>
                          <a:ea typeface="Times New Roman"/>
                        </a:rPr>
                        <a:t>1</a:t>
                      </a:r>
                    </a:p>
                  </a:txBody>
                  <a:tcPr marL="68580" marR="68580" marT="0" marB="0"/>
                </a:tc>
                <a:tc>
                  <a:txBody>
                    <a:bodyPr/>
                    <a:lstStyle/>
                    <a:p>
                      <a:pPr>
                        <a:lnSpc>
                          <a:spcPct val="115000"/>
                        </a:lnSpc>
                        <a:spcAft>
                          <a:spcPts val="0"/>
                        </a:spcAft>
                      </a:pPr>
                      <a:r>
                        <a:rPr lang="ru-RU" sz="1800" b="1">
                          <a:latin typeface="Times New Roman"/>
                          <a:ea typeface="Times New Roman"/>
                        </a:rPr>
                        <a:t>0,5</a:t>
                      </a:r>
                    </a:p>
                  </a:txBody>
                  <a:tcPr marL="68580" marR="68580" marT="0" marB="0"/>
                </a:tc>
              </a:tr>
              <a:tr h="894401">
                <a:tc>
                  <a:txBody>
                    <a:bodyPr/>
                    <a:lstStyle/>
                    <a:p>
                      <a:pPr algn="ctr"/>
                      <a:r>
                        <a:rPr lang="ru-RU" sz="2400" dirty="0" smtClean="0"/>
                        <a:t>2</a:t>
                      </a:r>
                      <a:endParaRPr lang="ru-RU" sz="2400" dirty="0"/>
                    </a:p>
                  </a:txBody>
                  <a:tcPr/>
                </a:tc>
                <a:tc>
                  <a:txBody>
                    <a:bodyPr/>
                    <a:lstStyle/>
                    <a:p>
                      <a:pPr>
                        <a:lnSpc>
                          <a:spcPct val="115000"/>
                        </a:lnSpc>
                        <a:spcAft>
                          <a:spcPts val="0"/>
                        </a:spcAft>
                      </a:pPr>
                      <a:r>
                        <a:rPr lang="ru-RU" sz="1800" b="1" dirty="0">
                          <a:latin typeface="Times New Roman"/>
                          <a:ea typeface="Times New Roman"/>
                        </a:rPr>
                        <a:t>денежное дерево - </a:t>
                      </a:r>
                      <a:r>
                        <a:rPr lang="ru-RU" sz="1800" b="1" dirty="0" err="1">
                          <a:latin typeface="Times New Roman"/>
                          <a:ea typeface="Times New Roman"/>
                        </a:rPr>
                        <a:t>толстянка</a:t>
                      </a:r>
                      <a:endParaRPr lang="ru-RU" sz="1800" b="1" dirty="0">
                        <a:latin typeface="Times New Roman"/>
                        <a:ea typeface="Times New Roman"/>
                      </a:endParaRPr>
                    </a:p>
                  </a:txBody>
                  <a:tcPr marL="68580" marR="68580" marT="0" marB="0"/>
                </a:tc>
                <a:tc>
                  <a:txBody>
                    <a:bodyPr/>
                    <a:lstStyle/>
                    <a:p>
                      <a:pPr>
                        <a:lnSpc>
                          <a:spcPct val="115000"/>
                        </a:lnSpc>
                        <a:spcAft>
                          <a:spcPts val="0"/>
                        </a:spcAft>
                      </a:pPr>
                      <a:r>
                        <a:rPr lang="ru-RU" sz="1800" b="1" dirty="0" smtClean="0">
                          <a:latin typeface="Times New Roman"/>
                          <a:ea typeface="Times New Roman"/>
                        </a:rPr>
                        <a:t>2 </a:t>
                      </a:r>
                      <a:r>
                        <a:rPr lang="ru-RU" sz="1800" b="1" dirty="0">
                          <a:latin typeface="Times New Roman"/>
                          <a:ea typeface="Times New Roman"/>
                        </a:rPr>
                        <a:t>см</a:t>
                      </a:r>
                    </a:p>
                  </a:txBody>
                  <a:tcPr marL="68580" marR="68580" marT="0" marB="0"/>
                </a:tc>
                <a:tc>
                  <a:txBody>
                    <a:bodyPr/>
                    <a:lstStyle/>
                    <a:p>
                      <a:pPr>
                        <a:lnSpc>
                          <a:spcPct val="115000"/>
                        </a:lnSpc>
                        <a:spcAft>
                          <a:spcPts val="0"/>
                        </a:spcAft>
                      </a:pPr>
                      <a:r>
                        <a:rPr lang="ru-RU" sz="1800" b="1" dirty="0" smtClean="0">
                          <a:latin typeface="Times New Roman"/>
                          <a:ea typeface="Times New Roman"/>
                        </a:rPr>
                        <a:t>2,5 </a:t>
                      </a:r>
                      <a:r>
                        <a:rPr lang="ru-RU" sz="1800" b="1" dirty="0">
                          <a:latin typeface="Times New Roman"/>
                          <a:ea typeface="Times New Roman"/>
                        </a:rPr>
                        <a:t>см</a:t>
                      </a:r>
                    </a:p>
                  </a:txBody>
                  <a:tcPr marL="68580" marR="68580" marT="0" marB="0"/>
                </a:tc>
                <a:tc>
                  <a:txBody>
                    <a:bodyPr/>
                    <a:lstStyle/>
                    <a:p>
                      <a:pPr>
                        <a:lnSpc>
                          <a:spcPct val="115000"/>
                        </a:lnSpc>
                        <a:spcAft>
                          <a:spcPts val="0"/>
                        </a:spcAft>
                      </a:pPr>
                      <a:r>
                        <a:rPr lang="ru-RU" sz="1800" b="1" dirty="0" smtClean="0">
                          <a:latin typeface="Times New Roman"/>
                          <a:ea typeface="Times New Roman"/>
                        </a:rPr>
                        <a:t>4,5 </a:t>
                      </a:r>
                      <a:r>
                        <a:rPr lang="ru-RU" sz="1800" b="1" dirty="0">
                          <a:latin typeface="Times New Roman"/>
                          <a:ea typeface="Times New Roman"/>
                        </a:rPr>
                        <a:t>см</a:t>
                      </a:r>
                    </a:p>
                  </a:txBody>
                  <a:tcPr marL="68580" marR="68580" marT="0" marB="0"/>
                </a:tc>
                <a:tc>
                  <a:txBody>
                    <a:bodyPr/>
                    <a:lstStyle/>
                    <a:p>
                      <a:pPr>
                        <a:lnSpc>
                          <a:spcPct val="115000"/>
                        </a:lnSpc>
                        <a:spcAft>
                          <a:spcPts val="0"/>
                        </a:spcAft>
                      </a:pPr>
                      <a:r>
                        <a:rPr lang="ru-RU" sz="1800" b="1" dirty="0">
                          <a:latin typeface="Times New Roman"/>
                          <a:ea typeface="Times New Roman"/>
                        </a:rPr>
                        <a:t>0,8</a:t>
                      </a:r>
                    </a:p>
                  </a:txBody>
                  <a:tcPr marL="68580" marR="68580" marT="0" marB="0"/>
                </a:tc>
                <a:tc>
                  <a:txBody>
                    <a:bodyPr/>
                    <a:lstStyle/>
                    <a:p>
                      <a:pPr>
                        <a:lnSpc>
                          <a:spcPct val="115000"/>
                        </a:lnSpc>
                        <a:spcAft>
                          <a:spcPts val="0"/>
                        </a:spcAft>
                      </a:pPr>
                      <a:r>
                        <a:rPr lang="ru-RU" sz="1800" b="1" dirty="0">
                          <a:latin typeface="Times New Roman"/>
                          <a:ea typeface="Times New Roman"/>
                        </a:rPr>
                        <a:t>0,55</a:t>
                      </a:r>
                    </a:p>
                  </a:txBody>
                  <a:tcPr marL="68580" marR="68580" marT="0" marB="0"/>
                </a:tc>
              </a:tr>
              <a:tr h="894401">
                <a:tc>
                  <a:txBody>
                    <a:bodyPr/>
                    <a:lstStyle/>
                    <a:p>
                      <a:pPr algn="ctr"/>
                      <a:r>
                        <a:rPr lang="ru-RU" sz="2400" dirty="0" smtClean="0"/>
                        <a:t>3</a:t>
                      </a:r>
                      <a:endParaRPr lang="ru-RU" sz="2400" dirty="0"/>
                    </a:p>
                  </a:txBody>
                  <a:tcPr/>
                </a:tc>
                <a:tc>
                  <a:txBody>
                    <a:bodyPr/>
                    <a:lstStyle/>
                    <a:p>
                      <a:pPr>
                        <a:lnSpc>
                          <a:spcPct val="115000"/>
                        </a:lnSpc>
                        <a:spcAft>
                          <a:spcPts val="0"/>
                        </a:spcAft>
                      </a:pPr>
                      <a:r>
                        <a:rPr lang="ru-RU" sz="1800" b="1" dirty="0">
                          <a:latin typeface="Times New Roman"/>
                          <a:ea typeface="Times New Roman"/>
                        </a:rPr>
                        <a:t>папоротник</a:t>
                      </a:r>
                    </a:p>
                  </a:txBody>
                  <a:tcPr marL="68580" marR="68580" marT="0" marB="0"/>
                </a:tc>
                <a:tc>
                  <a:txBody>
                    <a:bodyPr/>
                    <a:lstStyle/>
                    <a:p>
                      <a:pPr>
                        <a:lnSpc>
                          <a:spcPct val="115000"/>
                        </a:lnSpc>
                        <a:spcAft>
                          <a:spcPts val="0"/>
                        </a:spcAft>
                      </a:pPr>
                      <a:r>
                        <a:rPr lang="ru-RU" sz="1800" b="1" dirty="0">
                          <a:latin typeface="Times New Roman"/>
                          <a:ea typeface="Times New Roman"/>
                        </a:rPr>
                        <a:t>2,2 см</a:t>
                      </a:r>
                    </a:p>
                  </a:txBody>
                  <a:tcPr marL="68580" marR="68580" marT="0" marB="0"/>
                </a:tc>
                <a:tc>
                  <a:txBody>
                    <a:bodyPr/>
                    <a:lstStyle/>
                    <a:p>
                      <a:pPr>
                        <a:lnSpc>
                          <a:spcPct val="115000"/>
                        </a:lnSpc>
                        <a:spcAft>
                          <a:spcPts val="0"/>
                        </a:spcAft>
                      </a:pPr>
                      <a:r>
                        <a:rPr lang="ru-RU" sz="1800" b="1" dirty="0">
                          <a:latin typeface="Times New Roman"/>
                          <a:ea typeface="Times New Roman"/>
                        </a:rPr>
                        <a:t>2,4 см</a:t>
                      </a:r>
                    </a:p>
                  </a:txBody>
                  <a:tcPr marL="68580" marR="68580" marT="0" marB="0"/>
                </a:tc>
                <a:tc>
                  <a:txBody>
                    <a:bodyPr/>
                    <a:lstStyle/>
                    <a:p>
                      <a:pPr>
                        <a:lnSpc>
                          <a:spcPct val="115000"/>
                        </a:lnSpc>
                        <a:spcAft>
                          <a:spcPts val="0"/>
                        </a:spcAft>
                      </a:pPr>
                      <a:r>
                        <a:rPr lang="ru-RU" sz="1800" b="1">
                          <a:latin typeface="Times New Roman"/>
                          <a:ea typeface="Times New Roman"/>
                        </a:rPr>
                        <a:t>4,6 см</a:t>
                      </a:r>
                    </a:p>
                  </a:txBody>
                  <a:tcPr marL="68580" marR="68580" marT="0" marB="0"/>
                </a:tc>
                <a:tc>
                  <a:txBody>
                    <a:bodyPr/>
                    <a:lstStyle/>
                    <a:p>
                      <a:pPr>
                        <a:lnSpc>
                          <a:spcPct val="115000"/>
                        </a:lnSpc>
                        <a:spcAft>
                          <a:spcPts val="0"/>
                        </a:spcAft>
                      </a:pPr>
                      <a:r>
                        <a:rPr lang="ru-RU" sz="1800" b="1">
                          <a:latin typeface="Times New Roman"/>
                          <a:ea typeface="Times New Roman"/>
                        </a:rPr>
                        <a:t>0,916</a:t>
                      </a:r>
                    </a:p>
                  </a:txBody>
                  <a:tcPr marL="68580" marR="68580" marT="0" marB="0"/>
                </a:tc>
                <a:tc>
                  <a:txBody>
                    <a:bodyPr/>
                    <a:lstStyle/>
                    <a:p>
                      <a:pPr>
                        <a:lnSpc>
                          <a:spcPct val="115000"/>
                        </a:lnSpc>
                        <a:spcAft>
                          <a:spcPts val="0"/>
                        </a:spcAft>
                      </a:pPr>
                      <a:r>
                        <a:rPr lang="ru-RU" sz="1800" b="1" dirty="0">
                          <a:latin typeface="Times New Roman"/>
                          <a:ea typeface="Times New Roman"/>
                        </a:rPr>
                        <a:t>0,521</a:t>
                      </a:r>
                    </a:p>
                  </a:txBody>
                  <a:tcPr marL="68580" marR="68580" marT="0" marB="0"/>
                </a:tc>
              </a:tr>
              <a:tr h="894401">
                <a:tc>
                  <a:txBody>
                    <a:bodyPr/>
                    <a:lstStyle/>
                    <a:p>
                      <a:pPr algn="ctr"/>
                      <a:r>
                        <a:rPr lang="ru-RU" sz="2400" dirty="0" smtClean="0"/>
                        <a:t>4</a:t>
                      </a:r>
                      <a:endParaRPr lang="ru-RU" sz="2400" dirty="0"/>
                    </a:p>
                  </a:txBody>
                  <a:tcPr/>
                </a:tc>
                <a:tc>
                  <a:txBody>
                    <a:bodyPr/>
                    <a:lstStyle/>
                    <a:p>
                      <a:pPr>
                        <a:lnSpc>
                          <a:spcPct val="115000"/>
                        </a:lnSpc>
                        <a:spcAft>
                          <a:spcPts val="0"/>
                        </a:spcAft>
                      </a:pPr>
                      <a:r>
                        <a:rPr lang="ru-RU" sz="1800" b="1" dirty="0">
                          <a:latin typeface="Times New Roman"/>
                          <a:ea typeface="Times New Roman"/>
                        </a:rPr>
                        <a:t>герань</a:t>
                      </a:r>
                    </a:p>
                  </a:txBody>
                  <a:tcPr marL="68580" marR="68580" marT="0" marB="0"/>
                </a:tc>
                <a:tc>
                  <a:txBody>
                    <a:bodyPr/>
                    <a:lstStyle/>
                    <a:p>
                      <a:pPr>
                        <a:lnSpc>
                          <a:spcPct val="115000"/>
                        </a:lnSpc>
                        <a:spcAft>
                          <a:spcPts val="0"/>
                        </a:spcAft>
                      </a:pPr>
                      <a:r>
                        <a:rPr lang="ru-RU" sz="1800" b="1">
                          <a:latin typeface="Times New Roman"/>
                          <a:ea typeface="Times New Roman"/>
                        </a:rPr>
                        <a:t>1,5 см</a:t>
                      </a:r>
                    </a:p>
                  </a:txBody>
                  <a:tcPr marL="68580" marR="68580" marT="0" marB="0"/>
                </a:tc>
                <a:tc>
                  <a:txBody>
                    <a:bodyPr/>
                    <a:lstStyle/>
                    <a:p>
                      <a:pPr>
                        <a:lnSpc>
                          <a:spcPct val="115000"/>
                        </a:lnSpc>
                        <a:spcAft>
                          <a:spcPts val="0"/>
                        </a:spcAft>
                      </a:pPr>
                      <a:r>
                        <a:rPr lang="ru-RU" sz="1800" b="1">
                          <a:latin typeface="Times New Roman"/>
                          <a:ea typeface="Times New Roman"/>
                        </a:rPr>
                        <a:t>2,5см</a:t>
                      </a:r>
                    </a:p>
                  </a:txBody>
                  <a:tcPr marL="68580" marR="68580" marT="0" marB="0"/>
                </a:tc>
                <a:tc>
                  <a:txBody>
                    <a:bodyPr/>
                    <a:lstStyle/>
                    <a:p>
                      <a:pPr>
                        <a:lnSpc>
                          <a:spcPct val="115000"/>
                        </a:lnSpc>
                        <a:spcAft>
                          <a:spcPts val="0"/>
                        </a:spcAft>
                      </a:pPr>
                      <a:r>
                        <a:rPr lang="ru-RU" sz="1800" b="1" dirty="0">
                          <a:latin typeface="Times New Roman"/>
                          <a:ea typeface="Times New Roman"/>
                        </a:rPr>
                        <a:t>4 см</a:t>
                      </a:r>
                    </a:p>
                  </a:txBody>
                  <a:tcPr marL="68580" marR="68580" marT="0" marB="0"/>
                </a:tc>
                <a:tc>
                  <a:txBody>
                    <a:bodyPr/>
                    <a:lstStyle/>
                    <a:p>
                      <a:pPr>
                        <a:lnSpc>
                          <a:spcPct val="115000"/>
                        </a:lnSpc>
                        <a:spcAft>
                          <a:spcPts val="0"/>
                        </a:spcAft>
                      </a:pPr>
                      <a:r>
                        <a:rPr lang="ru-RU" sz="1800" b="1" dirty="0">
                          <a:latin typeface="Times New Roman"/>
                          <a:ea typeface="Times New Roman"/>
                        </a:rPr>
                        <a:t>0,6</a:t>
                      </a:r>
                    </a:p>
                  </a:txBody>
                  <a:tcPr marL="68580" marR="68580" marT="0" marB="0"/>
                </a:tc>
                <a:tc>
                  <a:txBody>
                    <a:bodyPr/>
                    <a:lstStyle/>
                    <a:p>
                      <a:pPr>
                        <a:lnSpc>
                          <a:spcPct val="115000"/>
                        </a:lnSpc>
                        <a:spcAft>
                          <a:spcPts val="0"/>
                        </a:spcAft>
                      </a:pPr>
                      <a:r>
                        <a:rPr lang="ru-RU" sz="1800" b="1" dirty="0">
                          <a:latin typeface="Times New Roman"/>
                          <a:ea typeface="Times New Roman"/>
                        </a:rPr>
                        <a:t>0,625</a:t>
                      </a:r>
                    </a:p>
                  </a:txBody>
                  <a:tcPr marL="68580" marR="68580" marT="0" marB="0"/>
                </a:tc>
              </a:tr>
            </a:tbl>
          </a:graphicData>
        </a:graphic>
      </p:graphicFrame>
      <p:pic>
        <p:nvPicPr>
          <p:cNvPr id="5" name="Рисунок 4" descr="Image2197.gif"/>
          <p:cNvPicPr>
            <a:picLocks noChangeAspect="1"/>
          </p:cNvPicPr>
          <p:nvPr/>
        </p:nvPicPr>
        <p:blipFill>
          <a:blip r:embed="rId2"/>
          <a:stretch>
            <a:fillRect/>
          </a:stretch>
        </p:blipFill>
        <p:spPr>
          <a:xfrm>
            <a:off x="0" y="1285860"/>
            <a:ext cx="3286148" cy="421889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ЗАКЛЮЧЕНИЕ:</a:t>
            </a:r>
            <a:endParaRPr lang="ru-RU" b="1" dirty="0">
              <a:effectLst>
                <a:outerShdw blurRad="38100" dist="38100" dir="2700000" algn="tl">
                  <a:srgbClr val="000000">
                    <a:alpha val="43137"/>
                  </a:srgbClr>
                </a:outerShdw>
              </a:effectLst>
            </a:endParaRPr>
          </a:p>
        </p:txBody>
      </p:sp>
      <p:sp>
        <p:nvSpPr>
          <p:cNvPr id="3" name="Объект 2"/>
          <p:cNvSpPr>
            <a:spLocks noGrp="1"/>
          </p:cNvSpPr>
          <p:nvPr>
            <p:ph idx="1"/>
          </p:nvPr>
        </p:nvSpPr>
        <p:spPr/>
        <p:txBody>
          <a:bodyPr>
            <a:normAutofit/>
          </a:bodyPr>
          <a:lstStyle/>
          <a:p>
            <a:pPr>
              <a:buNone/>
            </a:pPr>
            <a:r>
              <a:rPr lang="ru-RU" dirty="0" smtClean="0"/>
              <a:t>Я узнала, что золотое сечение используется во многих сферах. Эту пропорцию можно создать, применяя математические знания, ведь не всегда что-то красивое создается в виде формул. Теперь я могу делать фотографии, зная как будет лучше и гармоничнее.</a:t>
            </a:r>
            <a:endParaRPr lang="ru-RU" dirty="0"/>
          </a:p>
        </p:txBody>
      </p:sp>
    </p:spTree>
    <p:extLst>
      <p:ext uri="{BB962C8B-B14F-4D97-AF65-F5344CB8AC3E}">
        <p14:creationId xmlns="" xmlns:p14="http://schemas.microsoft.com/office/powerpoint/2010/main" val="7268302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Интернет-ресурсы:</a:t>
            </a:r>
            <a:endParaRPr lang="ru-RU" b="1" dirty="0">
              <a:effectLst>
                <a:outerShdw blurRad="38100" dist="38100" dir="2700000" algn="tl">
                  <a:srgbClr val="000000">
                    <a:alpha val="43137"/>
                  </a:srgbClr>
                </a:outerShdw>
              </a:effectLst>
            </a:endParaRPr>
          </a:p>
        </p:txBody>
      </p:sp>
      <p:sp>
        <p:nvSpPr>
          <p:cNvPr id="3" name="Объект 2"/>
          <p:cNvSpPr>
            <a:spLocks noGrp="1"/>
          </p:cNvSpPr>
          <p:nvPr>
            <p:ph idx="1"/>
          </p:nvPr>
        </p:nvSpPr>
        <p:spPr/>
        <p:txBody>
          <a:bodyPr>
            <a:normAutofit/>
          </a:bodyPr>
          <a:lstStyle/>
          <a:p>
            <a:pPr marL="514350" indent="-514350">
              <a:buFont typeface="+mj-lt"/>
              <a:buAutoNum type="arabicPeriod"/>
            </a:pPr>
            <a:r>
              <a:rPr lang="ru-RU" dirty="0" smtClean="0">
                <a:hlinkClick r:id="rId2"/>
              </a:rPr>
              <a:t> </a:t>
            </a:r>
            <a:r>
              <a:rPr lang="en-US" sz="2400" dirty="0" smtClean="0">
                <a:hlinkClick r:id="rId2"/>
              </a:rPr>
              <a:t>http://n-t.ru/tp/iz/zs.htm</a:t>
            </a:r>
            <a:endParaRPr lang="ru-RU" sz="2400" dirty="0" smtClean="0"/>
          </a:p>
          <a:p>
            <a:pPr marL="514350" indent="-514350">
              <a:buFont typeface="+mj-lt"/>
              <a:buAutoNum type="arabicPeriod"/>
            </a:pPr>
            <a:endParaRPr lang="ru-RU" sz="2400" dirty="0" smtClean="0">
              <a:hlinkClick r:id="rId3"/>
            </a:endParaRPr>
          </a:p>
          <a:p>
            <a:pPr marL="514350" indent="-514350">
              <a:buFont typeface="+mj-lt"/>
              <a:buAutoNum type="arabicPeriod"/>
            </a:pPr>
            <a:r>
              <a:rPr lang="en-US" sz="2400" dirty="0" smtClean="0">
                <a:hlinkClick r:id="rId3"/>
              </a:rPr>
              <a:t>http://www.zhamkov.com/index.php?page=tutorial0023</a:t>
            </a:r>
            <a:endParaRPr lang="ru-RU" sz="2400" dirty="0" smtClean="0"/>
          </a:p>
          <a:p>
            <a:pPr marL="514350" indent="-514350">
              <a:buFont typeface="+mj-lt"/>
              <a:buAutoNum type="arabicPeriod"/>
            </a:pPr>
            <a:endParaRPr lang="ru-RU" sz="2400" dirty="0" smtClean="0"/>
          </a:p>
          <a:p>
            <a:pPr marL="514350" indent="-514350">
              <a:buFont typeface="+mj-lt"/>
              <a:buAutoNum type="arabicPeriod"/>
            </a:pPr>
            <a:r>
              <a:rPr lang="en-US" sz="2400" dirty="0" smtClean="0">
                <a:hlinkClick r:id="rId4"/>
              </a:rPr>
              <a:t>https://lpgenerator.ru/blog/2016/03/12/zolotoe-sechenie-v-dizajne/</a:t>
            </a:r>
            <a:endParaRPr lang="ru-RU" sz="2400" dirty="0" smtClean="0"/>
          </a:p>
          <a:p>
            <a:pPr marL="514350" indent="-514350">
              <a:buNone/>
            </a:pPr>
            <a:endParaRPr lang="ru-RU" sz="2400" dirty="0" smtClean="0"/>
          </a:p>
        </p:txBody>
      </p:sp>
    </p:spTree>
    <p:extLst>
      <p:ext uri="{BB962C8B-B14F-4D97-AF65-F5344CB8AC3E}">
        <p14:creationId xmlns="" xmlns:p14="http://schemas.microsoft.com/office/powerpoint/2010/main" val="7268302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Оглавление:</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normAutofit fontScale="77500" lnSpcReduction="20000"/>
          </a:bodyPr>
          <a:lstStyle/>
          <a:p>
            <a:pPr>
              <a:buFont typeface="Wingdings" pitchFamily="2" charset="2"/>
              <a:buChar char="Ø"/>
            </a:pPr>
            <a:r>
              <a:rPr lang="ru-RU" dirty="0" smtClean="0"/>
              <a:t>Гипотеза</a:t>
            </a:r>
          </a:p>
          <a:p>
            <a:pPr>
              <a:buFont typeface="Wingdings" pitchFamily="2" charset="2"/>
              <a:buChar char="Ø"/>
            </a:pPr>
            <a:r>
              <a:rPr lang="ru-RU" dirty="0" smtClean="0"/>
              <a:t>Актуальность темы</a:t>
            </a:r>
          </a:p>
          <a:p>
            <a:pPr>
              <a:buFont typeface="Wingdings" pitchFamily="2" charset="2"/>
              <a:buChar char="Ø"/>
            </a:pPr>
            <a:r>
              <a:rPr lang="ru-RU" dirty="0" smtClean="0"/>
              <a:t>Цели и задачи</a:t>
            </a:r>
          </a:p>
          <a:p>
            <a:pPr>
              <a:buFont typeface="Wingdings" pitchFamily="2" charset="2"/>
              <a:buChar char="Ø"/>
            </a:pPr>
            <a:r>
              <a:rPr lang="ru-RU" dirty="0" smtClean="0"/>
              <a:t>Определение</a:t>
            </a:r>
          </a:p>
          <a:p>
            <a:pPr>
              <a:buFont typeface="Wingdings" pitchFamily="2" charset="2"/>
              <a:buChar char="Ø"/>
            </a:pPr>
            <a:r>
              <a:rPr lang="ru-RU" dirty="0" smtClean="0"/>
              <a:t>История</a:t>
            </a:r>
          </a:p>
          <a:p>
            <a:pPr>
              <a:buFont typeface="Wingdings" pitchFamily="2" charset="2"/>
              <a:buChar char="Ø"/>
            </a:pPr>
            <a:r>
              <a:rPr lang="ru-RU" dirty="0" smtClean="0"/>
              <a:t>Где встречается золотое сечение?</a:t>
            </a:r>
          </a:p>
          <a:p>
            <a:pPr>
              <a:buFont typeface="Wingdings" pitchFamily="2" charset="2"/>
              <a:buChar char="Ø"/>
            </a:pPr>
            <a:r>
              <a:rPr lang="ru-RU" dirty="0" smtClean="0"/>
              <a:t>(Природа, человек, живопись, фотография логотипы)</a:t>
            </a:r>
          </a:p>
          <a:p>
            <a:pPr>
              <a:buFont typeface="Wingdings" pitchFamily="2" charset="2"/>
              <a:buChar char="Ø"/>
            </a:pPr>
            <a:r>
              <a:rPr lang="ru-RU" dirty="0" smtClean="0"/>
              <a:t>Измеряем</a:t>
            </a:r>
          </a:p>
          <a:p>
            <a:pPr>
              <a:buFont typeface="Wingdings" pitchFamily="2" charset="2"/>
              <a:buChar char="Ø"/>
            </a:pPr>
            <a:r>
              <a:rPr lang="ru-RU" dirty="0" smtClean="0"/>
              <a:t>Заключение</a:t>
            </a:r>
          </a:p>
          <a:p>
            <a:pPr>
              <a:buFont typeface="Wingdings" pitchFamily="2" charset="2"/>
              <a:buChar char="Ø"/>
            </a:pPr>
            <a:r>
              <a:rPr lang="ru-RU" dirty="0" smtClean="0"/>
              <a:t>Интернет – ресурсы</a:t>
            </a:r>
          </a:p>
          <a:p>
            <a:pPr>
              <a:buFont typeface="Wingdings" pitchFamily="2" charset="2"/>
              <a:buChar char="Ø"/>
            </a:pPr>
            <a:r>
              <a:rPr lang="ru-RU" dirty="0" smtClean="0"/>
              <a:t>Использованная литература</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Использованная литература:</a:t>
            </a:r>
            <a:endParaRPr lang="ru-RU" b="1" dirty="0">
              <a:effectLst>
                <a:outerShdw blurRad="38100" dist="38100" dir="2700000" algn="tl">
                  <a:srgbClr val="000000">
                    <a:alpha val="43137"/>
                  </a:srgbClr>
                </a:outerShdw>
              </a:effectLst>
            </a:endParaRPr>
          </a:p>
        </p:txBody>
      </p:sp>
      <p:sp>
        <p:nvSpPr>
          <p:cNvPr id="3" name="Объект 2"/>
          <p:cNvSpPr>
            <a:spLocks noGrp="1"/>
          </p:cNvSpPr>
          <p:nvPr>
            <p:ph idx="1"/>
          </p:nvPr>
        </p:nvSpPr>
        <p:spPr/>
        <p:txBody>
          <a:bodyPr>
            <a:normAutofit/>
          </a:bodyPr>
          <a:lstStyle/>
          <a:p>
            <a:pPr marL="514350" indent="-514350">
              <a:buFont typeface="+mj-lt"/>
              <a:buAutoNum type="arabicPeriod"/>
            </a:pPr>
            <a:endParaRPr lang="ru-RU" sz="2400" dirty="0" smtClean="0"/>
          </a:p>
          <a:p>
            <a:pPr marL="514350" indent="-514350">
              <a:buFont typeface="+mj-lt"/>
              <a:buAutoNum type="arabicPeriod"/>
            </a:pPr>
            <a:r>
              <a:rPr lang="ru-RU" sz="2400" dirty="0" err="1" smtClean="0"/>
              <a:t>Н.Васютинский</a:t>
            </a:r>
            <a:r>
              <a:rPr lang="ru-RU" sz="2400" dirty="0" smtClean="0"/>
              <a:t> “Золотая пропорция”, М, Молодая гвардия, 1990.</a:t>
            </a:r>
          </a:p>
          <a:p>
            <a:pPr marL="514350" indent="-514350">
              <a:buFont typeface="+mj-lt"/>
              <a:buAutoNum type="arabicPeriod"/>
            </a:pPr>
            <a:endParaRPr lang="ru-RU" sz="2400" dirty="0" smtClean="0"/>
          </a:p>
          <a:p>
            <a:pPr marL="514350" indent="-514350">
              <a:buFont typeface="+mj-lt"/>
              <a:buAutoNum type="arabicPeriod"/>
            </a:pPr>
            <a:r>
              <a:rPr lang="ru-RU" sz="2400" dirty="0" smtClean="0"/>
              <a:t>Воробьев Н.Н. Числа </a:t>
            </a:r>
            <a:r>
              <a:rPr lang="ru-RU" sz="2400" dirty="0" err="1" smtClean="0"/>
              <a:t>Фибоначчи.-М</a:t>
            </a:r>
            <a:r>
              <a:rPr lang="ru-RU" sz="2400" dirty="0" smtClean="0"/>
              <a:t>., 1984</a:t>
            </a:r>
          </a:p>
        </p:txBody>
      </p:sp>
    </p:spTree>
    <p:extLst>
      <p:ext uri="{BB962C8B-B14F-4D97-AF65-F5344CB8AC3E}">
        <p14:creationId xmlns="" xmlns:p14="http://schemas.microsoft.com/office/powerpoint/2010/main" val="7268302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ГИПОТЕЗА</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normAutofit/>
          </a:bodyPr>
          <a:lstStyle/>
          <a:p>
            <a:pPr algn="ctr">
              <a:buNone/>
            </a:pPr>
            <a:r>
              <a:rPr lang="ru-RU" sz="5400" dirty="0" smtClean="0"/>
              <a:t>Золотая пропорция существует в природе и применима в деятельности человека</a:t>
            </a:r>
            <a:endParaRPr lang="ru-RU" sz="5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effectLst>
                  <a:outerShdw blurRad="38100" dist="38100" dir="2700000" algn="tl">
                    <a:srgbClr val="000000">
                      <a:alpha val="43137"/>
                    </a:srgbClr>
                  </a:outerShdw>
                </a:effectLst>
              </a:rPr>
              <a:t>АКТУАЛЬНОСТЬ  ТЕМЫ</a:t>
            </a:r>
            <a:endParaRPr lang="ru-RU" b="1"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642878" y="1785926"/>
            <a:ext cx="8501122" cy="5257800"/>
          </a:xfrm>
        </p:spPr>
        <p:txBody>
          <a:bodyPr>
            <a:normAutofit/>
          </a:bodyPr>
          <a:lstStyle/>
          <a:p>
            <a:r>
              <a:rPr lang="ru-RU" dirty="0" smtClean="0"/>
              <a:t>Окружающий нас мир многообразен. Беспорядочность  воспринимается нами как что-то безобразное, а  предметам  которым свойственна гармония  вызывает у нас чувства восхищения.  </a:t>
            </a:r>
          </a:p>
          <a:p>
            <a:r>
              <a:rPr lang="ru-RU" dirty="0" smtClean="0"/>
              <a:t>Данная пропорция актуальна тем, что она встречается в природе, науке, искусстве – во всем, с чем может соприкоснуться человек. </a:t>
            </a:r>
          </a:p>
          <a:p>
            <a:pPr>
              <a:buNone/>
            </a:pPr>
            <a:endParaRPr lang="ru-RU" dirty="0" smtClean="0"/>
          </a:p>
        </p:txBody>
      </p:sp>
      <p:sp>
        <p:nvSpPr>
          <p:cNvPr id="4" name="Прямоугольник 3"/>
          <p:cNvSpPr/>
          <p:nvPr/>
        </p:nvSpPr>
        <p:spPr>
          <a:xfrm>
            <a:off x="459253" y="1147475"/>
            <a:ext cx="184731" cy="584775"/>
          </a:xfrm>
          <a:prstGeom prst="rect">
            <a:avLst/>
          </a:prstGeom>
        </p:spPr>
        <p:txBody>
          <a:bodyPr wrap="none">
            <a:spAutoFit/>
          </a:bodyPr>
          <a:lstStyle/>
          <a:p>
            <a:pPr marL="342900" lvl="0" indent="-342900">
              <a:spcBef>
                <a:spcPct val="20000"/>
              </a:spcBef>
            </a:pPr>
            <a:endParaRPr lang="ru-RU" sz="3200" dirty="0">
              <a:solidFill>
                <a:prstClr val="black"/>
              </a:solidFill>
            </a:endParaRPr>
          </a:p>
        </p:txBody>
      </p:sp>
    </p:spTree>
    <p:extLst>
      <p:ext uri="{BB962C8B-B14F-4D97-AF65-F5344CB8AC3E}">
        <p14:creationId xmlns="" xmlns:p14="http://schemas.microsoft.com/office/powerpoint/2010/main" val="41743613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ЦЕЛИ И ЗАДАЧИ</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lstStyle/>
          <a:p>
            <a:r>
              <a:rPr lang="ru-RU" b="1" dirty="0" smtClean="0">
                <a:solidFill>
                  <a:srgbClr val="002060"/>
                </a:solidFill>
              </a:rPr>
              <a:t>Цель проекта: </a:t>
            </a:r>
            <a:r>
              <a:rPr lang="ru-RU" dirty="0" smtClean="0"/>
              <a:t>расширить знания о Золотом Сечении.</a:t>
            </a:r>
          </a:p>
          <a:p>
            <a:endParaRPr lang="ru-RU" dirty="0" smtClean="0"/>
          </a:p>
          <a:p>
            <a:r>
              <a:rPr lang="ru-RU" b="1" dirty="0" smtClean="0">
                <a:solidFill>
                  <a:srgbClr val="002060"/>
                </a:solidFill>
              </a:rPr>
              <a:t>Задачи проекта: </a:t>
            </a:r>
          </a:p>
          <a:p>
            <a:pPr marL="514350" indent="-514350">
              <a:buFont typeface="+mj-lt"/>
              <a:buAutoNum type="arabicPeriod"/>
            </a:pPr>
            <a:r>
              <a:rPr lang="ru-RU" dirty="0" smtClean="0"/>
              <a:t>Узнать что такое золотое сечение</a:t>
            </a:r>
            <a:r>
              <a:rPr lang="ru-RU" dirty="0" smtClean="0"/>
              <a:t>;  </a:t>
            </a:r>
            <a:endParaRPr lang="ru-RU" dirty="0" smtClean="0"/>
          </a:p>
          <a:p>
            <a:pPr marL="514350" indent="-514350">
              <a:buFont typeface="+mj-lt"/>
              <a:buAutoNum type="arabicPeriod"/>
            </a:pPr>
            <a:r>
              <a:rPr lang="ru-RU" dirty="0" smtClean="0"/>
              <a:t> Где можно встретить золотое сечение? </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85720" y="428604"/>
            <a:ext cx="8501122" cy="5257800"/>
          </a:xfrm>
        </p:spPr>
        <p:txBody>
          <a:bodyPr>
            <a:normAutofit/>
          </a:bodyPr>
          <a:lstStyle/>
          <a:p>
            <a:pPr algn="r">
              <a:buNone/>
            </a:pPr>
            <a:r>
              <a:rPr lang="ru-RU" b="1" dirty="0" smtClean="0"/>
              <a:t>«Высшее назначение математики состоит в том, чтобы находить скрытый порядок в хаосе, который нас окружает.»</a:t>
            </a:r>
          </a:p>
          <a:p>
            <a:pPr algn="r">
              <a:buNone/>
            </a:pPr>
            <a:r>
              <a:rPr lang="ru-RU" b="1" dirty="0" smtClean="0"/>
              <a:t>                                         Н.Винер.</a:t>
            </a:r>
          </a:p>
          <a:p>
            <a:pPr>
              <a:buNone/>
            </a:pPr>
            <a:endParaRPr lang="ru-RU" dirty="0" smtClean="0"/>
          </a:p>
        </p:txBody>
      </p:sp>
      <p:sp>
        <p:nvSpPr>
          <p:cNvPr id="4" name="Прямоугольник 3"/>
          <p:cNvSpPr/>
          <p:nvPr/>
        </p:nvSpPr>
        <p:spPr>
          <a:xfrm>
            <a:off x="459253" y="1147475"/>
            <a:ext cx="184731" cy="584775"/>
          </a:xfrm>
          <a:prstGeom prst="rect">
            <a:avLst/>
          </a:prstGeom>
        </p:spPr>
        <p:txBody>
          <a:bodyPr wrap="none">
            <a:spAutoFit/>
          </a:bodyPr>
          <a:lstStyle/>
          <a:p>
            <a:pPr marL="342900" lvl="0" indent="-342900">
              <a:spcBef>
                <a:spcPct val="20000"/>
              </a:spcBef>
            </a:pPr>
            <a:endParaRPr lang="ru-RU" sz="3200" dirty="0">
              <a:solidFill>
                <a:prstClr val="black"/>
              </a:solidFill>
            </a:endParaRPr>
          </a:p>
        </p:txBody>
      </p:sp>
    </p:spTree>
    <p:extLst>
      <p:ext uri="{BB962C8B-B14F-4D97-AF65-F5344CB8AC3E}">
        <p14:creationId xmlns="" xmlns:p14="http://schemas.microsoft.com/office/powerpoint/2010/main" val="41743613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ОПРЕДЕЛЕНИЕ</a:t>
            </a:r>
            <a:endParaRPr lang="ru-RU" b="1"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57158" y="1600200"/>
            <a:ext cx="8501122" cy="5257800"/>
          </a:xfrm>
        </p:spPr>
        <p:txBody>
          <a:bodyPr>
            <a:normAutofit fontScale="92500" lnSpcReduction="10000"/>
          </a:bodyPr>
          <a:lstStyle/>
          <a:p>
            <a:pPr>
              <a:buNone/>
            </a:pPr>
            <a:r>
              <a:rPr lang="ru-RU" dirty="0" smtClean="0"/>
              <a:t>Определение золотого сечения гласит: </a:t>
            </a:r>
            <a:r>
              <a:rPr lang="ru-RU" b="1" dirty="0" smtClean="0">
                <a:solidFill>
                  <a:srgbClr val="7030A0"/>
                </a:solidFill>
              </a:rPr>
              <a:t>«меньшая часть относится к большей, как большая ко всему целому». </a:t>
            </a:r>
          </a:p>
          <a:p>
            <a:pPr>
              <a:buNone/>
            </a:pPr>
            <a:r>
              <a:rPr lang="ru-RU" dirty="0" smtClean="0"/>
              <a:t>    </a:t>
            </a:r>
            <a:r>
              <a:rPr lang="ru-RU" b="1" dirty="0" smtClean="0">
                <a:solidFill>
                  <a:srgbClr val="002060"/>
                </a:solidFill>
              </a:rPr>
              <a:t>Приблизительная его величина – 1,6180339887. </a:t>
            </a:r>
          </a:p>
          <a:p>
            <a:pPr>
              <a:buNone/>
            </a:pPr>
            <a:r>
              <a:rPr lang="ru-RU" dirty="0" smtClean="0"/>
              <a:t>Древние видели в золотом сечении отражение космического порядка, а Иоганн Кеплер называл его одним из сокровищ геометрии. </a:t>
            </a:r>
          </a:p>
          <a:p>
            <a:pPr>
              <a:buNone/>
            </a:pPr>
            <a:endParaRPr lang="ru-RU" dirty="0" smtClean="0"/>
          </a:p>
          <a:p>
            <a:pPr>
              <a:buNone/>
            </a:pPr>
            <a:r>
              <a:rPr lang="ru-RU" dirty="0" smtClean="0">
                <a:solidFill>
                  <a:srgbClr val="7030A0"/>
                </a:solidFill>
              </a:rPr>
              <a:t>     </a:t>
            </a:r>
            <a:r>
              <a:rPr lang="ru-RU" b="1" dirty="0" err="1" smtClean="0">
                <a:solidFill>
                  <a:srgbClr val="7030A0"/>
                </a:solidFill>
              </a:rPr>
              <a:t>a</a:t>
            </a:r>
            <a:r>
              <a:rPr lang="ru-RU" b="1" dirty="0" smtClean="0">
                <a:solidFill>
                  <a:srgbClr val="7030A0"/>
                </a:solidFill>
              </a:rPr>
              <a:t>  :  </a:t>
            </a:r>
            <a:r>
              <a:rPr lang="ru-RU" b="1" dirty="0" err="1" smtClean="0">
                <a:solidFill>
                  <a:srgbClr val="7030A0"/>
                </a:solidFill>
              </a:rPr>
              <a:t>b</a:t>
            </a:r>
            <a:r>
              <a:rPr lang="ru-RU" b="1" dirty="0" smtClean="0">
                <a:solidFill>
                  <a:srgbClr val="7030A0"/>
                </a:solidFill>
              </a:rPr>
              <a:t>  =  </a:t>
            </a:r>
            <a:r>
              <a:rPr lang="ru-RU" b="1" dirty="0" err="1" smtClean="0">
                <a:solidFill>
                  <a:srgbClr val="7030A0"/>
                </a:solidFill>
              </a:rPr>
              <a:t>b</a:t>
            </a:r>
            <a:r>
              <a:rPr lang="ru-RU" b="1" dirty="0" smtClean="0">
                <a:solidFill>
                  <a:srgbClr val="7030A0"/>
                </a:solidFill>
              </a:rPr>
              <a:t>  :  </a:t>
            </a:r>
            <a:r>
              <a:rPr lang="ru-RU" b="1" dirty="0" err="1" smtClean="0">
                <a:solidFill>
                  <a:srgbClr val="7030A0"/>
                </a:solidFill>
              </a:rPr>
              <a:t>c</a:t>
            </a:r>
            <a:r>
              <a:rPr lang="ru-RU" dirty="0" smtClean="0"/>
              <a:t>  или  </a:t>
            </a:r>
            <a:r>
              <a:rPr lang="ru-RU" b="1" dirty="0" smtClean="0">
                <a:solidFill>
                  <a:srgbClr val="7030A0"/>
                </a:solidFill>
              </a:rPr>
              <a:t>с  :  </a:t>
            </a:r>
            <a:r>
              <a:rPr lang="ru-RU" b="1" dirty="0" err="1" smtClean="0">
                <a:solidFill>
                  <a:srgbClr val="7030A0"/>
                </a:solidFill>
              </a:rPr>
              <a:t>b</a:t>
            </a:r>
            <a:r>
              <a:rPr lang="ru-RU" b="1" dirty="0" smtClean="0">
                <a:solidFill>
                  <a:srgbClr val="7030A0"/>
                </a:solidFill>
              </a:rPr>
              <a:t>  =  </a:t>
            </a:r>
            <a:r>
              <a:rPr lang="ru-RU" b="1" dirty="0" err="1" smtClean="0">
                <a:solidFill>
                  <a:srgbClr val="7030A0"/>
                </a:solidFill>
              </a:rPr>
              <a:t>b</a:t>
            </a:r>
            <a:r>
              <a:rPr lang="ru-RU" b="1" dirty="0" smtClean="0">
                <a:solidFill>
                  <a:srgbClr val="7030A0"/>
                </a:solidFill>
              </a:rPr>
              <a:t>  :  а</a:t>
            </a:r>
            <a:r>
              <a:rPr lang="ru-RU" dirty="0" smtClean="0"/>
              <a:t/>
            </a:r>
            <a:br>
              <a:rPr lang="ru-RU" dirty="0" smtClean="0"/>
            </a:br>
            <a:r>
              <a:rPr lang="ru-RU" dirty="0" smtClean="0"/>
              <a:t/>
            </a:r>
            <a:br>
              <a:rPr lang="ru-RU" dirty="0" smtClean="0"/>
            </a:br>
            <a:endParaRPr lang="ru-RU" dirty="0" smtClean="0"/>
          </a:p>
        </p:txBody>
      </p:sp>
      <p:sp>
        <p:nvSpPr>
          <p:cNvPr id="4" name="Прямоугольник 3"/>
          <p:cNvSpPr/>
          <p:nvPr/>
        </p:nvSpPr>
        <p:spPr>
          <a:xfrm>
            <a:off x="459253" y="1147475"/>
            <a:ext cx="184731" cy="584775"/>
          </a:xfrm>
          <a:prstGeom prst="rect">
            <a:avLst/>
          </a:prstGeom>
        </p:spPr>
        <p:txBody>
          <a:bodyPr wrap="none">
            <a:spAutoFit/>
          </a:bodyPr>
          <a:lstStyle/>
          <a:p>
            <a:pPr marL="342900" lvl="0" indent="-342900">
              <a:spcBef>
                <a:spcPct val="20000"/>
              </a:spcBef>
            </a:pPr>
            <a:endParaRPr lang="ru-RU" sz="3200" dirty="0">
              <a:solidFill>
                <a:prstClr val="black"/>
              </a:solidFill>
            </a:endParaRPr>
          </a:p>
        </p:txBody>
      </p:sp>
      <p:pic>
        <p:nvPicPr>
          <p:cNvPr id="5" name="Содержимое 3" descr="goldener schnitt1.jpg"/>
          <p:cNvPicPr>
            <a:picLocks noChangeAspect="1"/>
          </p:cNvPicPr>
          <p:nvPr/>
        </p:nvPicPr>
        <p:blipFill>
          <a:blip r:embed="rId2"/>
          <a:stretch>
            <a:fillRect/>
          </a:stretch>
        </p:blipFill>
        <p:spPr>
          <a:xfrm>
            <a:off x="1500166" y="1928802"/>
            <a:ext cx="6035704" cy="3544457"/>
          </a:xfrm>
          <a:prstGeom prst="rect">
            <a:avLst/>
          </a:prstGeom>
        </p:spPr>
      </p:pic>
    </p:spTree>
    <p:extLst>
      <p:ext uri="{BB962C8B-B14F-4D97-AF65-F5344CB8AC3E}">
        <p14:creationId xmlns="" xmlns:p14="http://schemas.microsoft.com/office/powerpoint/2010/main" val="417436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2" presetClass="exit" presetSubtype="0" fill="hold" nodeType="clickEffect">
                                  <p:stCondLst>
                                    <p:cond delay="0"/>
                                  </p:stCondLst>
                                  <p:childTnLst>
                                    <p:animScale>
                                      <p:cBhvr>
                                        <p:cTn id="14" dur="1000" accel="50000">
                                          <p:stCondLst>
                                            <p:cond delay="0"/>
                                          </p:stCondLst>
                                        </p:cTn>
                                        <p:tgtEl>
                                          <p:spTgt spid="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5" dur="1000" accel="50000">
                                          <p:stCondLst>
                                            <p:cond delay="0"/>
                                          </p:stCondLst>
                                        </p:cTn>
                                        <p:tgtEl>
                                          <p:spTgt spid="5"/>
                                        </p:tgtEl>
                                        <p:attrNameLst>
                                          <p:attrName>ppt_x</p:attrName>
                                          <p:attrName>ppt_y</p:attrName>
                                        </p:attrNameLst>
                                      </p:cBhvr>
                                    </p:animMotion>
                                    <p:animEffect transition="out" filter="fade">
                                      <p:cBhvr>
                                        <p:cTn id="16" dur="1000"/>
                                        <p:tgtEl>
                                          <p:spTgt spid="5"/>
                                        </p:tgtEl>
                                      </p:cBhvr>
                                    </p:animEffect>
                                    <p:set>
                                      <p:cBhvr>
                                        <p:cTn id="17"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outerShdw blurRad="38100" dist="38100" dir="2700000" algn="tl">
                    <a:srgbClr val="000000">
                      <a:alpha val="43137"/>
                    </a:srgbClr>
                  </a:outerShdw>
                </a:effectLst>
              </a:rPr>
              <a:t>ИСТОРИЯ</a:t>
            </a:r>
            <a:endParaRPr lang="ru-RU" b="1"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57158" y="1600200"/>
            <a:ext cx="8501122" cy="5257800"/>
          </a:xfrm>
        </p:spPr>
        <p:txBody>
          <a:bodyPr>
            <a:normAutofit/>
          </a:bodyPr>
          <a:lstStyle/>
          <a:p>
            <a:pPr>
              <a:buFont typeface="Wingdings" pitchFamily="2" charset="2"/>
              <a:buChar char="q"/>
            </a:pPr>
            <a:r>
              <a:rPr lang="ru-RU" sz="2000" b="1" dirty="0" smtClean="0"/>
              <a:t>Представление о золотых пропорциях имели древние египтяне, знали о них и на Руси, но впервые научно золотое сечение объяснил монах Лука </a:t>
            </a:r>
            <a:r>
              <a:rPr lang="ru-RU" sz="2000" b="1" dirty="0" err="1" smtClean="0"/>
              <a:t>Пачоли</a:t>
            </a:r>
            <a:r>
              <a:rPr lang="ru-RU" sz="2000" b="1" dirty="0" smtClean="0"/>
              <a:t> в книге «Божественная пропорция» (1509). Он усматривал в золотом сечении божественное триединство: малый отрезок олицетворял Сына, большой – Отца, а целое – Святой дух</a:t>
            </a:r>
            <a:r>
              <a:rPr lang="ru-RU" sz="2000" dirty="0" smtClean="0"/>
              <a:t>.</a:t>
            </a:r>
          </a:p>
          <a:p>
            <a:pPr>
              <a:buNone/>
            </a:pPr>
            <a:r>
              <a:rPr lang="ru-RU" sz="2000" b="1" dirty="0" smtClean="0"/>
              <a:t>   Леонардо да Винчи также много времени посвятил изучению особенностей золотого сечения, скорее всего именно ему принадлежит и сам термин. </a:t>
            </a:r>
            <a:endParaRPr lang="ru-RU" sz="2000" b="1" dirty="0"/>
          </a:p>
        </p:txBody>
      </p:sp>
      <p:sp>
        <p:nvSpPr>
          <p:cNvPr id="4" name="Прямоугольник 3"/>
          <p:cNvSpPr/>
          <p:nvPr/>
        </p:nvSpPr>
        <p:spPr>
          <a:xfrm>
            <a:off x="459253" y="1147475"/>
            <a:ext cx="184731" cy="584775"/>
          </a:xfrm>
          <a:prstGeom prst="rect">
            <a:avLst/>
          </a:prstGeom>
        </p:spPr>
        <p:txBody>
          <a:bodyPr wrap="none">
            <a:spAutoFit/>
          </a:bodyPr>
          <a:lstStyle/>
          <a:p>
            <a:pPr marL="342900" lvl="0" indent="-342900">
              <a:spcBef>
                <a:spcPct val="20000"/>
              </a:spcBef>
            </a:pPr>
            <a:endParaRPr lang="ru-RU" sz="3200" dirty="0">
              <a:solidFill>
                <a:prstClr val="black"/>
              </a:solidFill>
            </a:endParaRPr>
          </a:p>
        </p:txBody>
      </p:sp>
    </p:spTree>
    <p:extLst>
      <p:ext uri="{BB962C8B-B14F-4D97-AF65-F5344CB8AC3E}">
        <p14:creationId xmlns="" xmlns:p14="http://schemas.microsoft.com/office/powerpoint/2010/main" val="41743613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229600" cy="1143000"/>
          </a:xfrm>
        </p:spPr>
        <p:txBody>
          <a:bodyPr>
            <a:normAutofit fontScale="90000"/>
          </a:bodyPr>
          <a:lstStyle/>
          <a:p>
            <a:r>
              <a:rPr lang="ru-RU" b="1" dirty="0" smtClean="0">
                <a:effectLst>
                  <a:outerShdw blurRad="38100" dist="38100" dir="2700000" algn="tl">
                    <a:srgbClr val="000000">
                      <a:alpha val="43137"/>
                    </a:srgbClr>
                  </a:outerShdw>
                </a:effectLst>
              </a:rPr>
              <a:t>ГДЕ ВСРЕЧАЕТСЯ ЗОЛОТОЕ СЕЧЕНИЕ? (ПРИРОДА)</a:t>
            </a:r>
            <a:endParaRPr lang="ru-RU" b="1"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428596" y="1357298"/>
            <a:ext cx="8501122" cy="5257800"/>
          </a:xfrm>
        </p:spPr>
        <p:txBody>
          <a:bodyPr>
            <a:normAutofit/>
          </a:bodyPr>
          <a:lstStyle/>
          <a:p>
            <a:pPr>
              <a:buNone/>
            </a:pPr>
            <a:r>
              <a:rPr lang="ru-RU" sz="2000" dirty="0" smtClean="0"/>
              <a:t> Даже не вдаваясь в расчеты, золотое сечение можно без труда обнаружить в природе. Так, под него попадают соотношение хвоста и тела ящерицы, расстояния между листьями на ветке, есть золотое сечение и в форме яйца, если условную линию провести через его наиболее широкую часть.</a:t>
            </a:r>
          </a:p>
          <a:p>
            <a:pPr>
              <a:buNone/>
            </a:pPr>
            <a:r>
              <a:rPr lang="ru-RU" sz="2000" dirty="0" smtClean="0"/>
              <a:t> Белорусский ученый Эдуард </a:t>
            </a:r>
            <a:r>
              <a:rPr lang="ru-RU" sz="2000" dirty="0" err="1" smtClean="0"/>
              <a:t>Сороко</a:t>
            </a:r>
            <a:r>
              <a:rPr lang="ru-RU" sz="2000" dirty="0" smtClean="0"/>
              <a:t>, который изучал формы золотых делений в природе, отмечал, что все растущее, наделено пропорциями золотого сечения. По его мнению, одна из самых интересных форм это закручивание по спирали.</a:t>
            </a:r>
            <a:endParaRPr lang="ru-RU" sz="2000" dirty="0"/>
          </a:p>
        </p:txBody>
      </p:sp>
      <p:sp>
        <p:nvSpPr>
          <p:cNvPr id="4" name="Прямоугольник 3"/>
          <p:cNvSpPr/>
          <p:nvPr/>
        </p:nvSpPr>
        <p:spPr>
          <a:xfrm>
            <a:off x="459253" y="1147475"/>
            <a:ext cx="184731" cy="584775"/>
          </a:xfrm>
          <a:prstGeom prst="rect">
            <a:avLst/>
          </a:prstGeom>
        </p:spPr>
        <p:txBody>
          <a:bodyPr wrap="none">
            <a:spAutoFit/>
          </a:bodyPr>
          <a:lstStyle/>
          <a:p>
            <a:pPr marL="342900" lvl="0" indent="-342900">
              <a:spcBef>
                <a:spcPct val="20000"/>
              </a:spcBef>
            </a:pPr>
            <a:endParaRPr lang="ru-RU" sz="3200" dirty="0">
              <a:solidFill>
                <a:prstClr val="black"/>
              </a:solidFill>
            </a:endParaRPr>
          </a:p>
        </p:txBody>
      </p:sp>
      <p:pic>
        <p:nvPicPr>
          <p:cNvPr id="6" name="Рисунок 15" descr="Золотое сечение. Ящерица живородящая"/>
          <p:cNvPicPr>
            <a:picLocks noChangeAspect="1" noChangeArrowheads="1"/>
          </p:cNvPicPr>
          <p:nvPr/>
        </p:nvPicPr>
        <p:blipFill>
          <a:blip r:embed="rId2"/>
          <a:srcRect/>
          <a:stretch>
            <a:fillRect/>
          </a:stretch>
        </p:blipFill>
        <p:spPr>
          <a:xfrm>
            <a:off x="357158" y="5072074"/>
            <a:ext cx="4000528" cy="16287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Рисунок 14" descr="Золотое сечение. Цикорий"/>
          <p:cNvPicPr>
            <a:picLocks noChangeAspect="1" noChangeArrowheads="1"/>
          </p:cNvPicPr>
          <p:nvPr/>
        </p:nvPicPr>
        <p:blipFill>
          <a:blip r:embed="rId3"/>
          <a:srcRect/>
          <a:stretch>
            <a:fillRect/>
          </a:stretch>
        </p:blipFill>
        <p:spPr>
          <a:xfrm>
            <a:off x="2143108" y="4214818"/>
            <a:ext cx="4141660" cy="8572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Рисунок 13" descr="Золотое сечение. Спираль Архимеда"/>
          <p:cNvPicPr>
            <a:picLocks noChangeAspect="1" noChangeArrowheads="1"/>
          </p:cNvPicPr>
          <p:nvPr/>
        </p:nvPicPr>
        <p:blipFill>
          <a:blip r:embed="rId4"/>
          <a:srcRect/>
          <a:stretch>
            <a:fillRect/>
          </a:stretch>
        </p:blipFill>
        <p:spPr>
          <a:xfrm>
            <a:off x="5643570" y="4286256"/>
            <a:ext cx="3248019" cy="21246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417436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p:cBhvr override="childStyle">
                                        <p:cTn id="6" dur="100" fill="hold"/>
                                        <p:tgtEl>
                                          <p:spTgt spid="8"/>
                                        </p:tgtEl>
                                        <p:attrNameLst>
                                          <p:attrName>style.color</p:attrName>
                                        </p:attrNameLst>
                                      </p:cBhvr>
                                      <p:to>
                                        <a:schemeClr val="accent2"/>
                                      </p:to>
                                    </p:animClr>
                                    <p:animClr clrSpc="rgb">
                                      <p:cBhvr>
                                        <p:cTn id="7" dur="100" fill="hold"/>
                                        <p:tgtEl>
                                          <p:spTgt spid="8"/>
                                        </p:tgtEl>
                                        <p:attrNameLst>
                                          <p:attrName>fillcolor</p:attrName>
                                        </p:attrNameLst>
                                      </p:cBhvr>
                                      <p:to>
                                        <a:schemeClr val="accent2"/>
                                      </p:to>
                                    </p:animClr>
                                    <p:set>
                                      <p:cBhvr>
                                        <p:cTn id="8" dur="100" fill="hold"/>
                                        <p:tgtEl>
                                          <p:spTgt spid="8"/>
                                        </p:tgtEl>
                                        <p:attrNameLst>
                                          <p:attrName>fill.type</p:attrName>
                                        </p:attrNameLst>
                                      </p:cBhvr>
                                      <p:to>
                                        <p:strVal val="solid"/>
                                      </p:to>
                                    </p:set>
                                    <p:set>
                                      <p:cBhvr>
                                        <p:cTn id="9" dur="100" fill="hold"/>
                                        <p:tgtEl>
                                          <p:spTgt spid="8"/>
                                        </p:tgtEl>
                                        <p:attrNameLst>
                                          <p:attrName>fill.on</p:attrName>
                                        </p:attrNameLst>
                                      </p:cBhvr>
                                      <p:to>
                                        <p:strVal val="true"/>
                                      </p:to>
                                    </p:set>
                                    <p:animRot by="120000">
                                      <p:cBhvr>
                                        <p:cTn id="10" dur="100" fill="hold">
                                          <p:stCondLst>
                                            <p:cond delay="0"/>
                                          </p:stCondLst>
                                        </p:cTn>
                                        <p:tgtEl>
                                          <p:spTgt spid="8"/>
                                        </p:tgtEl>
                                        <p:attrNameLst>
                                          <p:attrName>r</p:attrName>
                                        </p:attrNameLst>
                                      </p:cBhvr>
                                    </p:animRot>
                                    <p:animRot by="-240000">
                                      <p:cBhvr>
                                        <p:cTn id="11" dur="200" fill="hold">
                                          <p:stCondLst>
                                            <p:cond delay="200"/>
                                          </p:stCondLst>
                                        </p:cTn>
                                        <p:tgtEl>
                                          <p:spTgt spid="8"/>
                                        </p:tgtEl>
                                        <p:attrNameLst>
                                          <p:attrName>r</p:attrName>
                                        </p:attrNameLst>
                                      </p:cBhvr>
                                    </p:animRot>
                                    <p:animRot by="240000">
                                      <p:cBhvr>
                                        <p:cTn id="12" dur="200" fill="hold">
                                          <p:stCondLst>
                                            <p:cond delay="400"/>
                                          </p:stCondLst>
                                        </p:cTn>
                                        <p:tgtEl>
                                          <p:spTgt spid="8"/>
                                        </p:tgtEl>
                                        <p:attrNameLst>
                                          <p:attrName>r</p:attrName>
                                        </p:attrNameLst>
                                      </p:cBhvr>
                                    </p:animRot>
                                    <p:animRot by="-240000">
                                      <p:cBhvr>
                                        <p:cTn id="13" dur="200" fill="hold">
                                          <p:stCondLst>
                                            <p:cond delay="600"/>
                                          </p:stCondLst>
                                        </p:cTn>
                                        <p:tgtEl>
                                          <p:spTgt spid="8"/>
                                        </p:tgtEl>
                                        <p:attrNameLst>
                                          <p:attrName>r</p:attrName>
                                        </p:attrNameLst>
                                      </p:cBhvr>
                                    </p:animRot>
                                    <p:animRot by="120000">
                                      <p:cBhvr>
                                        <p:cTn id="14" dur="200" fill="hold">
                                          <p:stCondLst>
                                            <p:cond delay="80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8813</TotalTime>
  <Words>836</Words>
  <Application>Microsoft Office PowerPoint</Application>
  <PresentationFormat>Экран (4:3)</PresentationFormat>
  <Paragraphs>158</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ЗОЛОТОЕ  СЕЧЕНИЕ</vt:lpstr>
      <vt:lpstr>Оглавление:</vt:lpstr>
      <vt:lpstr>ГИПОТЕЗА</vt:lpstr>
      <vt:lpstr>АКТУАЛЬНОСТЬ  ТЕМЫ</vt:lpstr>
      <vt:lpstr>ЦЕЛИ И ЗАДАЧИ</vt:lpstr>
      <vt:lpstr>Слайд 6</vt:lpstr>
      <vt:lpstr>ОПРЕДЕЛЕНИЕ</vt:lpstr>
      <vt:lpstr>ИСТОРИЯ</vt:lpstr>
      <vt:lpstr>ГДЕ ВСРЕЧАЕТСЯ ЗОЛОТОЕ СЕЧЕНИЕ? (ПРИРОДА)</vt:lpstr>
      <vt:lpstr>ГДЕ ВСРЕЧАЕТСЯ ЗОЛОТОЕ СЕЧЕНИЕ? (ЧЕЛОВЕК)</vt:lpstr>
      <vt:lpstr>ГДЕ ВСРЕЧАЕТСЯ ЗОЛОТОЕ СЕЧЕНИЕ? (ЧЕЛОВЕК)</vt:lpstr>
      <vt:lpstr>ГДЕ ВСРЕЧАЕТСЯ ЗОЛОТОЕ СЕЧЕНИЕ? (ЖИВОПИСЬ)</vt:lpstr>
      <vt:lpstr>ГДЕ ВСРЕЧАЕТСЯ ЗОЛОТОЕ СЕЧЕНИЕ? (ФОТОГРАФИЯ)</vt:lpstr>
      <vt:lpstr>ГДЕ ВСРЕЧАЕТСЯ ЗОЛОТОЕ СЕЧЕНИЕ?</vt:lpstr>
      <vt:lpstr>             ИЗМЕРЯЕМ</vt:lpstr>
      <vt:lpstr>ИЗМЕРЯЕМ</vt:lpstr>
      <vt:lpstr>ИЗМЕРЯЕМ</vt:lpstr>
      <vt:lpstr>ЗАКЛЮЧЕНИЕ:</vt:lpstr>
      <vt:lpstr>Интернет-ресурсы:</vt:lpstr>
      <vt:lpstr>Использованная литература:</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Natasha</dc:creator>
  <cp:lastModifiedBy>Настя</cp:lastModifiedBy>
  <cp:revision>110</cp:revision>
  <dcterms:created xsi:type="dcterms:W3CDTF">2015-03-11T10:51:30Z</dcterms:created>
  <dcterms:modified xsi:type="dcterms:W3CDTF">2018-03-19T09:07:40Z</dcterms:modified>
</cp:coreProperties>
</file>