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11" r:id="rId13"/>
    <p:sldId id="312" r:id="rId14"/>
    <p:sldId id="313" r:id="rId15"/>
    <p:sldId id="314" r:id="rId16"/>
    <p:sldId id="315" r:id="rId17"/>
    <p:sldId id="31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№1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№2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№1</c:v>
                </c:pt>
              </c:strCache>
            </c:strRef>
          </c:tx>
          <c:explosion val="25"/>
          <c:cat>
            <c:numRef>
              <c:f>Лист1!$A$2:$A$5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5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4600-8B7F-46AF-98C5-23E28C7B88F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0F9C-91B8-4B54-8B35-5487F9F8D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88F2F-1145-4617-BCDF-0633169EB10C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AD48-4514-4B98-B652-A00E1B2EC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36480-B789-4315-8F1B-1BDDBBF77BA5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5EC9-AC43-48B2-A054-8F34203E1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16AA-B0E9-4FD9-9EBB-6AF32AB0FC7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1584E-CE77-4F72-83D8-5A327EE04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12E4-27FB-4B4B-BDC4-DA19C4BB01A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83F9-68F6-4D0D-976A-8C671034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14EB-FAF9-463D-90F1-72646863C854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4AC5-9C56-4FCB-A3C9-D2ED6365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2E68-4030-4E4C-BDBC-49DE088B001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5F7-785B-4292-91E2-F7324C969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F1C7-62AF-4F5A-B983-D0D0D1A629D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E88C-C5D4-402E-A02B-7D8FBB427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311A-107C-4E18-8426-578BD2910C8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5E0B5-014A-4347-BA60-A1A8A2CCC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9C46-6A45-4216-A16B-F2758CE7F6D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020F-9CBD-45DF-A936-8E42397E7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81F8-4A3A-42AD-AFAE-FD2B55C4F06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3B2D-CC24-4E3C-BA42-A2012974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0C2A3-94D3-47F4-B93A-06A9BAE20D4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9B9AA9-711A-42B3-BA5E-41180078A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388" y="188913"/>
            <a:ext cx="8785225" cy="6669087"/>
          </a:xfrm>
          <a:prstGeom prst="flowChartDocumen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10-1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8785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772816"/>
            <a:ext cx="702146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Ваш ребенок стал учеником.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Родительское собрание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348880"/>
            <a:ext cx="8352928" cy="273630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>
                <a:solidFill>
                  <a:srgbClr val="FF0000"/>
                </a:solidFill>
              </a:rPr>
              <a:t>Заповедь четвёртая: 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66FF"/>
                </a:solidFill>
              </a:rPr>
              <a:t>Научите </a:t>
            </a:r>
            <a:r>
              <a:rPr lang="ru-RU" sz="6000" b="1" dirty="0">
                <a:solidFill>
                  <a:srgbClr val="0066FF"/>
                </a:solidFill>
              </a:rPr>
              <a:t>ребёнка распознавать добро и зло, истинные  намерения людей.</a:t>
            </a:r>
            <a:br>
              <a:rPr lang="ru-RU" sz="6000" b="1" dirty="0">
                <a:solidFill>
                  <a:srgbClr val="0066FF"/>
                </a:solidFill>
              </a:rPr>
            </a:br>
            <a:endParaRPr lang="ru-RU" sz="60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458200" cy="367483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>
                <a:solidFill>
                  <a:srgbClr val="FF0000"/>
                </a:solidFill>
              </a:rPr>
              <a:t>Заповедь пятая: 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0066FF"/>
                </a:solidFill>
              </a:rPr>
              <a:t>Научите </a:t>
            </a:r>
            <a:r>
              <a:rPr lang="ru-RU" sz="5300" b="1" dirty="0">
                <a:solidFill>
                  <a:srgbClr val="0066FF"/>
                </a:solidFill>
              </a:rPr>
              <a:t>ребёнка самостоятельно с честью и достоинством, без ущерба для жизни, выходить из сложных жизненных ситуаций.</a:t>
            </a:r>
            <a:br>
              <a:rPr lang="ru-RU" sz="5300" b="1" dirty="0">
                <a:solidFill>
                  <a:srgbClr val="0066FF"/>
                </a:solidFill>
              </a:rPr>
            </a:br>
            <a:endParaRPr lang="ru-RU" sz="53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4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6262688" cy="1079500"/>
          </a:xfrm>
        </p:spPr>
        <p:txBody>
          <a:bodyPr/>
          <a:lstStyle/>
          <a:p>
            <a:pPr eaLnBrk="1" hangingPunct="1"/>
            <a:r>
              <a:rPr lang="ru-RU" b="1" dirty="0" smtClean="0"/>
              <a:t>Памятка для родителей.</a:t>
            </a:r>
            <a:endParaRPr lang="ru-RU" dirty="0" smtClean="0"/>
          </a:p>
        </p:txBody>
      </p:sp>
      <p:sp>
        <p:nvSpPr>
          <p:cNvPr id="3789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088" y="2061369"/>
            <a:ext cx="8248753" cy="408146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1) Условия успешности обучения в школе: здоровье, кругозор, психологическая готовность, адекватная самооценка, познавательный мотив, желание учиться.</a:t>
            </a:r>
          </a:p>
          <a:p>
            <a:pPr eaLnBrk="1" hangingPunct="1"/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7992888" cy="288032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2) Предпосылки сформированности учебной деятельности: ориентация на систему правил в работе, умение слушать, выполнять инструкцию взрослого, умение работать по образцу.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0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Заголовок 1"/>
          <p:cNvSpPr>
            <a:spLocks noGrp="1"/>
          </p:cNvSpPr>
          <p:nvPr>
            <p:ph type="ctrTitle"/>
          </p:nvPr>
        </p:nvSpPr>
        <p:spPr>
          <a:xfrm>
            <a:off x="251520" y="2565400"/>
            <a:ext cx="8568952" cy="2663800"/>
          </a:xfrm>
        </p:spPr>
        <p:txBody>
          <a:bodyPr/>
          <a:lstStyle/>
          <a:p>
            <a:pPr eaLnBrk="1" hangingPunct="1"/>
            <a:r>
              <a:rPr lang="ru-RU" sz="3200" u="sng" dirty="0" smtClean="0">
                <a:solidFill>
                  <a:srgbClr val="FF0000"/>
                </a:solidFill>
              </a:rPr>
              <a:t>3) Положительную мотивацию вашему ребёнку создадут:</a:t>
            </a:r>
            <a:r>
              <a:rPr lang="ru-RU" sz="3200" dirty="0" smtClean="0">
                <a:solidFill>
                  <a:srgbClr val="FF0000"/>
                </a:solidFill>
              </a:rPr>
              <a:t> ваше спокойное и радостное отношение к школе, отсутствие завышенных требований к успехам ребёнка, оптимистичные рассказы о школе, отсутствие страха ребёнка перед возможной ошибкой, развитый познавательный интерес к окружающему миру.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18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Результаты диагностических работ по математике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146775"/>
              </p:ext>
            </p:extLst>
          </p:nvPr>
        </p:nvGraphicFramePr>
        <p:xfrm>
          <a:off x="323528" y="1772816"/>
          <a:ext cx="8136904" cy="4315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4269532"/>
                <a:gridCol w="921159"/>
                <a:gridCol w="734595"/>
                <a:gridCol w="723906"/>
                <a:gridCol w="767632"/>
              </a:tblGrid>
              <a:tr h="71897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Диагностируемые учебные умения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296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Пошаговый самоконтроль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296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по заданному алгоритму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296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Классификация множества предметов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3199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Запись решения задачи по заданному рисунку и выполненной модели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3199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решения задачи с учётом верного рисунка и верной модели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8179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условия задачи с избыточным данным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296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условия задачи, включающей отношения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38179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Удерживание цели деятельности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  <a:tr h="78332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 заданного многоугольника в фигуре сложной конфигурации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53" marR="5865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1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48610921"/>
              </p:ext>
            </p:extLst>
          </p:nvPr>
        </p:nvGraphicFramePr>
        <p:xfrm>
          <a:off x="4429124" y="3929066"/>
          <a:ext cx="4438676" cy="2699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5" name="Picture 3" descr="G:\DCIM\Camera\IMG_20161223_135909.jpg"/>
          <p:cNvPicPr>
            <a:picLocks noChangeAspect="1" noChangeArrowheads="1"/>
          </p:cNvPicPr>
          <p:nvPr/>
        </p:nvPicPr>
        <p:blipFill>
          <a:blip r:embed="rId3"/>
          <a:srcRect l="2232" t="19844" r="46516" b="32953"/>
          <a:stretch>
            <a:fillRect/>
          </a:stretch>
        </p:blipFill>
        <p:spPr bwMode="auto">
          <a:xfrm>
            <a:off x="214281" y="285728"/>
            <a:ext cx="6894597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35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74048016"/>
              </p:ext>
            </p:extLst>
          </p:nvPr>
        </p:nvGraphicFramePr>
        <p:xfrm>
          <a:off x="4214810" y="3571876"/>
          <a:ext cx="4652990" cy="3057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3" descr="G:\DCIM\Camera\IMG_20161223_135909.jpg"/>
          <p:cNvPicPr>
            <a:picLocks noChangeAspect="1" noChangeArrowheads="1"/>
          </p:cNvPicPr>
          <p:nvPr/>
        </p:nvPicPr>
        <p:blipFill>
          <a:blip r:embed="rId3"/>
          <a:srcRect l="60273" t="17859" r="2415" b="28565"/>
          <a:stretch>
            <a:fillRect/>
          </a:stretch>
        </p:blipFill>
        <p:spPr bwMode="auto">
          <a:xfrm>
            <a:off x="214281" y="285727"/>
            <a:ext cx="5306825" cy="4286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35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337" y="2852936"/>
            <a:ext cx="8856663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dirty="0" smtClean="0">
                <a:solidFill>
                  <a:srgbClr val="002060"/>
                </a:solidFill>
                <a:latin typeface="Monotype Corsiva" pitchFamily="66" charset="0"/>
              </a:rPr>
              <a:t>«Лучший </a:t>
            </a:r>
            <a:r>
              <a:rPr lang="ru-RU" sz="6700" dirty="0">
                <a:solidFill>
                  <a:srgbClr val="002060"/>
                </a:solidFill>
                <a:latin typeface="Monotype Corsiva" pitchFamily="66" charset="0"/>
              </a:rPr>
              <a:t>способ сделать детей хорошими — это сделать их </a:t>
            </a:r>
            <a:r>
              <a:rPr lang="ru-RU" sz="6700" dirty="0" smtClean="0">
                <a:solidFill>
                  <a:srgbClr val="002060"/>
                </a:solidFill>
                <a:latin typeface="Monotype Corsiva" pitchFamily="66" charset="0"/>
              </a:rPr>
              <a:t>счастливыми»</a:t>
            </a:r>
            <a:r>
              <a:rPr lang="ru-RU" sz="6700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6700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/>
              <a:t>Оскар Уайльд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64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3568" y="1844824"/>
            <a:ext cx="7776864" cy="3456384"/>
          </a:xfrm>
        </p:spPr>
        <p:txBody>
          <a:bodyPr/>
          <a:lstStyle/>
          <a:p>
            <a:pPr algn="l" eaLnBrk="1" hangingPunct="1"/>
            <a:r>
              <a:rPr lang="ru-RU" sz="4800" b="1" dirty="0" smtClean="0"/>
              <a:t>Дети все разные. </a:t>
            </a:r>
            <a:br>
              <a:rPr lang="ru-RU" sz="4800" b="1" dirty="0" smtClean="0"/>
            </a:br>
            <a:r>
              <a:rPr lang="ru-RU" sz="4800" b="1" dirty="0" smtClean="0"/>
              <a:t>Различны их способности, возможности и личностные качества.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val="2158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2156012"/>
            <a:ext cx="7772400" cy="865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0066FF"/>
                </a:solidFill>
              </a:rPr>
              <a:t>Помощь детям </a:t>
            </a:r>
            <a:r>
              <a:rPr lang="ru-RU" b="1" dirty="0" smtClean="0">
                <a:solidFill>
                  <a:srgbClr val="0066FF"/>
                </a:solidFill>
              </a:rPr>
              <a:t>должна </a:t>
            </a:r>
            <a:r>
              <a:rPr lang="ru-RU" b="1" dirty="0">
                <a:solidFill>
                  <a:srgbClr val="0066FF"/>
                </a:solidFill>
              </a:rPr>
              <a:t>идти в трех направлениях</a:t>
            </a:r>
            <a:r>
              <a:rPr lang="ru-RU" dirty="0">
                <a:solidFill>
                  <a:srgbClr val="0066FF"/>
                </a:solidFill>
              </a:rPr>
              <a:t>: </a:t>
            </a:r>
            <a:br>
              <a:rPr lang="ru-RU" dirty="0">
                <a:solidFill>
                  <a:srgbClr val="0066FF"/>
                </a:solidFill>
              </a:rPr>
            </a:br>
            <a:endParaRPr lang="ru-RU" dirty="0">
              <a:solidFill>
                <a:srgbClr val="0066FF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3626" y="3381562"/>
            <a:ext cx="6840538" cy="3505200"/>
          </a:xfrm>
        </p:spPr>
        <p:txBody>
          <a:bodyPr rtlCol="0">
            <a:normAutofit fontScale="70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700" b="1" dirty="0">
                <a:solidFill>
                  <a:srgbClr val="FF0000"/>
                </a:solidFill>
              </a:rPr>
              <a:t>организация режима дня;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700" dirty="0"/>
              <a:t>•</a:t>
            </a:r>
            <a:r>
              <a:rPr lang="ru-RU" sz="5700" b="1" dirty="0">
                <a:solidFill>
                  <a:srgbClr val="0070C0"/>
                </a:solidFill>
              </a:rPr>
              <a:t>контроль за выполнением домашних заданий; </a:t>
            </a:r>
            <a:endParaRPr lang="ru-RU" sz="5700" b="1" dirty="0" smtClean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700" dirty="0" smtClean="0"/>
              <a:t>• </a:t>
            </a:r>
            <a:r>
              <a:rPr lang="ru-RU" sz="5700" b="1" dirty="0">
                <a:solidFill>
                  <a:srgbClr val="00B050"/>
                </a:solidFill>
              </a:rPr>
              <a:t>приучение детей к самостоятельности</a:t>
            </a:r>
            <a:r>
              <a:rPr lang="ru-RU" dirty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7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6407150" cy="129577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Организация режима дня позволяет ребенку:</a:t>
            </a:r>
            <a:b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60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7377112" cy="40100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• </a:t>
            </a:r>
            <a:r>
              <a:rPr lang="ru-RU" sz="4400" b="1" dirty="0" smtClean="0">
                <a:solidFill>
                  <a:srgbClr val="C00000"/>
                </a:solidFill>
              </a:rPr>
              <a:t>легче справиться с учебной нагрузкой; </a:t>
            </a:r>
          </a:p>
          <a:p>
            <a:pPr algn="l" eaLnBrk="1" hangingPunct="1"/>
            <a:r>
              <a:rPr lang="ru-RU" sz="4400" b="1" dirty="0" smtClean="0">
                <a:solidFill>
                  <a:srgbClr val="00B050"/>
                </a:solidFill>
              </a:rPr>
              <a:t>• защищает нервную систему от переутомления, т.е. укрепляет здоровье.</a:t>
            </a:r>
          </a:p>
        </p:txBody>
      </p:sp>
    </p:spTree>
    <p:extLst>
      <p:ext uri="{BB962C8B-B14F-4D97-AF65-F5344CB8AC3E}">
        <p14:creationId xmlns:p14="http://schemas.microsoft.com/office/powerpoint/2010/main" val="72751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Пользователь\Рабочий стол\Новая папка (4)\Christmas-gifts-1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/>
            <a:r>
              <a:rPr lang="ru-RU" sz="7200" b="1" smtClean="0">
                <a:solidFill>
                  <a:srgbClr val="FF0000"/>
                </a:solidFill>
                <a:latin typeface="Monotype Corsiva" pitchFamily="66" charset="0"/>
              </a:rPr>
              <a:t>СКАЗКА НА НОВЫЙ ЛАД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8208912" cy="1974081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FF0000"/>
                </a:solidFill>
              </a:rPr>
              <a:t>Первая заповедь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66FF"/>
                </a:solidFill>
              </a:rPr>
              <a:t>Осознанно </a:t>
            </a:r>
            <a:r>
              <a:rPr lang="ru-RU" sz="6000" b="1" dirty="0">
                <a:solidFill>
                  <a:srgbClr val="0066FF"/>
                </a:solidFill>
              </a:rPr>
              <a:t>подходи к вопросам пополнения семейства. </a:t>
            </a:r>
            <a:br>
              <a:rPr lang="ru-RU" sz="6000" b="1" dirty="0">
                <a:solidFill>
                  <a:srgbClr val="0066FF"/>
                </a:solidFill>
              </a:rPr>
            </a:br>
            <a:endParaRPr lang="ru-RU" sz="60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1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920880" cy="237626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>
                <a:solidFill>
                  <a:srgbClr val="FF0000"/>
                </a:solidFill>
              </a:rPr>
              <a:t>Вторая заповедь: </a:t>
            </a: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66FF"/>
                </a:solidFill>
              </a:rPr>
              <a:t>Не </a:t>
            </a:r>
            <a:r>
              <a:rPr lang="ru-RU" sz="6000" b="1" dirty="0">
                <a:solidFill>
                  <a:srgbClr val="0066FF"/>
                </a:solidFill>
              </a:rPr>
              <a:t>оставляй маленьких детей без присмотра.</a:t>
            </a:r>
            <a:br>
              <a:rPr lang="ru-RU" sz="6000" b="1" dirty="0">
                <a:solidFill>
                  <a:srgbClr val="0066FF"/>
                </a:solidFill>
              </a:rPr>
            </a:br>
            <a:endParaRPr lang="ru-RU" sz="60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920880" cy="223224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>
                <a:solidFill>
                  <a:srgbClr val="FF0000"/>
                </a:solidFill>
              </a:rPr>
              <a:t>Третья заповедь: </a:t>
            </a: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66FF"/>
                </a:solidFill>
              </a:rPr>
              <a:t>Научите </a:t>
            </a:r>
            <a:r>
              <a:rPr lang="ru-RU" sz="6000" b="1" dirty="0">
                <a:solidFill>
                  <a:srgbClr val="0066FF"/>
                </a:solidFill>
              </a:rPr>
              <a:t>ребёнка общаться с окружающим миром.</a:t>
            </a:r>
            <a:br>
              <a:rPr lang="ru-RU" sz="6000" b="1" dirty="0">
                <a:solidFill>
                  <a:srgbClr val="0066FF"/>
                </a:solidFill>
              </a:rPr>
            </a:br>
            <a:endParaRPr lang="ru-RU" sz="60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6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300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«Лучший способ сделать детей хорошими — это сделать их счастливыми» Оскар Уайльд  </vt:lpstr>
      <vt:lpstr>Дети все разные.  Различны их способности, возможности и личностные качества. </vt:lpstr>
      <vt:lpstr>Помощь детям должна идти в трех направлениях:  </vt:lpstr>
      <vt:lpstr>Организация режима дня позволяет ребенку: </vt:lpstr>
      <vt:lpstr>СКАЗКА НА НОВЫЙ ЛАД</vt:lpstr>
      <vt:lpstr>Первая заповедь:  Осознанно подходи к вопросам пополнения семейства.  </vt:lpstr>
      <vt:lpstr>Вторая заповедь:  Не оставляй маленьких детей без присмотра. </vt:lpstr>
      <vt:lpstr>Третья заповедь:  Научите ребёнка общаться с окружающим миром. </vt:lpstr>
      <vt:lpstr>Заповедь четвёртая:   Научите ребёнка распознавать добро и зло, истинные  намерения людей. </vt:lpstr>
      <vt:lpstr>Заповедь пятая:   Научите ребёнка самостоятельно с честью и достоинством, без ущерба для жизни, выходить из сложных жизненных ситуаций. </vt:lpstr>
      <vt:lpstr>Памятка для родителей.</vt:lpstr>
      <vt:lpstr>2) Предпосылки сформированности учебной деятельности: ориентация на систему правил в работе, умение слушать, выполнять инструкцию взрослого, умение работать по образцу. </vt:lpstr>
      <vt:lpstr>3) Положительную мотивацию вашему ребёнку создадут: ваше спокойное и радостное отношение к школе, отсутствие завышенных требований к успехам ребёнка, оптимистичные рассказы о школе, отсутствие страха ребёнка перед возможной ошибкой, развитый познавательный интерес к окружающему миру. </vt:lpstr>
      <vt:lpstr>Результаты диагностических работ по математике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Home</cp:lastModifiedBy>
  <cp:revision>29</cp:revision>
  <cp:lastPrinted>2014-12-02T20:04:02Z</cp:lastPrinted>
  <dcterms:created xsi:type="dcterms:W3CDTF">2013-12-04T14:53:15Z</dcterms:created>
  <dcterms:modified xsi:type="dcterms:W3CDTF">2018-06-21T19:16:15Z</dcterms:modified>
</cp:coreProperties>
</file>