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315" r:id="rId12"/>
    <p:sldId id="31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№8</c:v>
                </c:pt>
              </c:strCache>
            </c:strRef>
          </c:tx>
          <c:explosion val="25"/>
          <c:cat>
            <c:numRef>
              <c:f>Лист1!$A$2:$A$5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6</c:v>
                </c:pt>
                <c:pt idx="2">
                  <c:v>10</c:v>
                </c:pt>
                <c:pt idx="3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№9</c:v>
                </c:pt>
              </c:strCache>
            </c:strRef>
          </c:tx>
          <c:explosion val="25"/>
          <c:cat>
            <c:numRef>
              <c:f>Лист1!$A$2:$A$5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8381250000000009"/>
          <c:y val="0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№1</c:v>
                </c:pt>
              </c:strCache>
            </c:strRef>
          </c:tx>
          <c:explosion val="21"/>
          <c:cat>
            <c:numRef>
              <c:f>Лист1!$A$2:$A$5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7</c:v>
                </c:pt>
                <c:pt idx="3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№2</a:t>
            </a:r>
            <a:endParaRPr lang="ru-RU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№2</c:v>
                </c:pt>
              </c:strCache>
            </c:strRef>
          </c:tx>
          <c:explosion val="25"/>
          <c:cat>
            <c:numRef>
              <c:f>Лист1!$A$2:$A$5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3</c:v>
                </c:pt>
                <c:pt idx="3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№3</c:v>
                </c:pt>
              </c:strCache>
            </c:strRef>
          </c:tx>
          <c:explosion val="25"/>
          <c:cat>
            <c:numRef>
              <c:f>Лист1!$A$2:$A$5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7</c:v>
                </c:pt>
                <c:pt idx="2">
                  <c:v>11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№4</c:v>
                </c:pt>
              </c:strCache>
            </c:strRef>
          </c:tx>
          <c:explosion val="25"/>
          <c:cat>
            <c:numRef>
              <c:f>Лист1!$A$2:$A$5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11</c:v>
                </c:pt>
                <c:pt idx="2">
                  <c:v>7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№5</c:v>
                </c:pt>
              </c:strCache>
            </c:strRef>
          </c:tx>
          <c:explosion val="25"/>
          <c:cat>
            <c:numRef>
              <c:f>Лист1!$A$2:$A$5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9</c:v>
                </c:pt>
                <c:pt idx="2">
                  <c:v>4</c:v>
                </c:pt>
                <c:pt idx="3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№6</c:v>
                </c:pt>
              </c:strCache>
            </c:strRef>
          </c:tx>
          <c:explosion val="25"/>
          <c:cat>
            <c:numRef>
              <c:f>Лист1!$A$2:$A$5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8</c:v>
                </c:pt>
                <c:pt idx="2">
                  <c:v>7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№7</c:v>
                </c:pt>
              </c:strCache>
            </c:strRef>
          </c:tx>
          <c:explosion val="25"/>
          <c:cat>
            <c:numRef>
              <c:f>Лист1!$A$2:$A$5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4</c:v>
                </c:pt>
                <c:pt idx="2">
                  <c:v>2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C4600-8B7F-46AF-98C5-23E28C7B88F1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80F9C-91B8-4B54-8B35-5487F9F8D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88F2F-1145-4617-BCDF-0633169EB10C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FAD48-4514-4B98-B652-A00E1B2EC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36480-B789-4315-8F1B-1BDDBBF77BA5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55EC9-AC43-48B2-A054-8F34203E13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416AA-B0E9-4FD9-9EBB-6AF32AB0FC73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1584E-CE77-4F72-83D8-5A327EE04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C12E4-27FB-4B4B-BDC4-DA19C4BB01AE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E83F9-68F6-4D0D-976A-8C6710341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A14EB-FAF9-463D-90F1-72646863C854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D4AC5-9C56-4FCB-A3C9-D2ED63654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C2E68-4030-4E4C-BDBC-49DE088B001E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5F7-785B-4292-91E2-F7324C969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8F1C7-62AF-4F5A-B983-D0D0D1A629D2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6E88C-C5D4-402E-A02B-7D8FBB427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C311A-107C-4E18-8426-578BD2910C82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5E0B5-014A-4347-BA60-A1A8A2CCC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19C46-6A45-4216-A16B-F2758CE7F6D0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1020F-9CBD-45DF-A936-8E42397E7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381F8-4A3A-42AD-AFAE-FD2B55C4F067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23B2D-CC24-4E3C-BA42-A20129746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60C2A3-94D3-47F4-B93A-06A9BAE20D4E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9B9AA9-711A-42B3-BA5E-41180078A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лок-схема: документ 7"/>
          <p:cNvSpPr/>
          <p:nvPr userDrawn="1"/>
        </p:nvSpPr>
        <p:spPr>
          <a:xfrm>
            <a:off x="179388" y="188913"/>
            <a:ext cx="8785225" cy="6669087"/>
          </a:xfrm>
          <a:prstGeom prst="flowChartDocumen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3" name="Рисунок 8" descr="10-1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388" y="188913"/>
            <a:ext cx="87852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589168158"/>
              </p:ext>
            </p:extLst>
          </p:nvPr>
        </p:nvGraphicFramePr>
        <p:xfrm>
          <a:off x="2771800" y="256490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 descr="G:\DCIM\Camera\IMG_20161223_135937.jpg"/>
          <p:cNvPicPr>
            <a:picLocks noChangeAspect="1" noChangeArrowheads="1"/>
          </p:cNvPicPr>
          <p:nvPr/>
        </p:nvPicPr>
        <p:blipFill>
          <a:blip r:embed="rId3" cstate="print"/>
          <a:srcRect t="63500" r="12935"/>
          <a:stretch>
            <a:fillRect/>
          </a:stretch>
        </p:blipFill>
        <p:spPr bwMode="auto">
          <a:xfrm>
            <a:off x="214282" y="285728"/>
            <a:ext cx="8501122" cy="20046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573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970100416"/>
              </p:ext>
            </p:extLst>
          </p:nvPr>
        </p:nvGraphicFramePr>
        <p:xfrm>
          <a:off x="2771800" y="256490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170" name="Picture 2" descr="G:\DCIM\Camera\IMG_20161223_135838.jpg"/>
          <p:cNvPicPr>
            <a:picLocks noChangeAspect="1" noChangeArrowheads="1"/>
          </p:cNvPicPr>
          <p:nvPr/>
        </p:nvPicPr>
        <p:blipFill>
          <a:blip r:embed="rId3" cstate="print"/>
          <a:srcRect t="51594"/>
          <a:stretch>
            <a:fillRect/>
          </a:stretch>
        </p:blipFill>
        <p:spPr bwMode="auto">
          <a:xfrm>
            <a:off x="357158" y="571480"/>
            <a:ext cx="6610766" cy="180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18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лекс\Desktop\грамоты\Моя страна Россия\SWScan00000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0"/>
            <a:ext cx="71438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352928" cy="353082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FF"/>
                </a:solidFill>
              </a:rPr>
              <a:t>К окончанию начальной школы ребёнок должен хотеть и уметь учиться.</a:t>
            </a:r>
            <a:br>
              <a:rPr lang="ru-RU" b="1" dirty="0">
                <a:solidFill>
                  <a:srgbClr val="0066FF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Берегите своих детей, заботьтесь о них, учите их жить в этом сложном мире!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00CC00"/>
                </a:solidFill>
              </a:rPr>
              <a:t>Желаю </a:t>
            </a:r>
            <a:r>
              <a:rPr lang="ru-RU" b="1" dirty="0">
                <a:solidFill>
                  <a:srgbClr val="00CC00"/>
                </a:solidFill>
              </a:rPr>
              <a:t>Вам всего доброго!</a:t>
            </a:r>
            <a:br>
              <a:rPr lang="ru-RU" b="1" dirty="0">
                <a:solidFill>
                  <a:srgbClr val="00CC00"/>
                </a:solidFill>
              </a:rPr>
            </a:br>
            <a:endParaRPr lang="ru-RU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75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225995332"/>
              </p:ext>
            </p:extLst>
          </p:nvPr>
        </p:nvGraphicFramePr>
        <p:xfrm>
          <a:off x="2771800" y="256490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3314" name="Picture 2" descr="G:\DCIM\Camera\IMG_20161223_135945.jpg"/>
          <p:cNvPicPr>
            <a:picLocks noChangeAspect="1" noChangeArrowheads="1"/>
          </p:cNvPicPr>
          <p:nvPr/>
        </p:nvPicPr>
        <p:blipFill>
          <a:blip r:embed="rId3" cstate="print"/>
          <a:srcRect t="7938" r="19632" b="8718"/>
          <a:stretch>
            <a:fillRect/>
          </a:stretch>
        </p:blipFill>
        <p:spPr bwMode="auto">
          <a:xfrm>
            <a:off x="285720" y="428604"/>
            <a:ext cx="5021071" cy="2928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573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252262"/>
              </p:ext>
            </p:extLst>
          </p:nvPr>
        </p:nvGraphicFramePr>
        <p:xfrm>
          <a:off x="251519" y="1844824"/>
          <a:ext cx="8424937" cy="48965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81"/>
                <a:gridCol w="4536504"/>
                <a:gridCol w="792088"/>
                <a:gridCol w="792088"/>
                <a:gridCol w="792088"/>
                <a:gridCol w="792088"/>
              </a:tblGrid>
              <a:tr h="110664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Диагностируемые учебные умения</a:t>
                      </a:r>
                      <a:endParaRPr lang="ru-RU" sz="110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5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Состояние фонематического восприятия, умение ориентироваться не на буквенный, а на звуковой состав слова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15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38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Умение проводить звуковой анализ слова с определением качества звуков в слове (гласные, твёрдые и мягкие согласные)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78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умение в слове найти заданный звук.         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78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Умение сопоставлять слова по звуковому составу    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78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Умение соотносить слово с его слогоударной схемой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061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Умение соотносить слово с его слогоударной  схемой; умение выполнять нестандартные  задание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5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Умение выбрать гласную букву для обозначения гласного звука после твёрдого или мягкого согласного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Результаты диагностических работ по обучению грамоте</a:t>
            </a:r>
            <a:endParaRPr lang="ru-RU" sz="4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734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466136383"/>
              </p:ext>
            </p:extLst>
          </p:nvPr>
        </p:nvGraphicFramePr>
        <p:xfrm>
          <a:off x="4286248" y="1785926"/>
          <a:ext cx="4595802" cy="3849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G:\DCIM\Camera\IMG_20161223_135734.jpg"/>
          <p:cNvPicPr>
            <a:picLocks noChangeAspect="1" noChangeArrowheads="1"/>
          </p:cNvPicPr>
          <p:nvPr/>
        </p:nvPicPr>
        <p:blipFill>
          <a:blip r:embed="rId3" cstate="print"/>
          <a:srcRect r="16489"/>
          <a:stretch>
            <a:fillRect/>
          </a:stretch>
        </p:blipFill>
        <p:spPr bwMode="auto">
          <a:xfrm>
            <a:off x="214282" y="2143116"/>
            <a:ext cx="4496202" cy="3028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766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197367697"/>
              </p:ext>
            </p:extLst>
          </p:nvPr>
        </p:nvGraphicFramePr>
        <p:xfrm>
          <a:off x="2771800" y="256490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 descr="G:\DCIM\Camera\IMG_20161223_135744.jpg"/>
          <p:cNvPicPr>
            <a:picLocks noChangeAspect="1" noChangeArrowheads="1"/>
          </p:cNvPicPr>
          <p:nvPr/>
        </p:nvPicPr>
        <p:blipFill>
          <a:blip r:embed="rId3" cstate="print"/>
          <a:srcRect l="58043" t="11906" b="16656"/>
          <a:stretch>
            <a:fillRect/>
          </a:stretch>
        </p:blipFill>
        <p:spPr bwMode="auto">
          <a:xfrm>
            <a:off x="571472" y="357166"/>
            <a:ext cx="3505709" cy="33575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229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008351230"/>
              </p:ext>
            </p:extLst>
          </p:nvPr>
        </p:nvGraphicFramePr>
        <p:xfrm>
          <a:off x="3286116" y="3286124"/>
          <a:ext cx="5510246" cy="3128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5" name="Picture 3" descr="G:\DCIM\Camera\IMG_20161223_135752.jpg"/>
          <p:cNvPicPr>
            <a:picLocks noChangeAspect="1" noChangeArrowheads="1"/>
          </p:cNvPicPr>
          <p:nvPr/>
        </p:nvPicPr>
        <p:blipFill>
          <a:blip r:embed="rId3" cstate="print"/>
          <a:srcRect t="15875" b="4749"/>
          <a:stretch>
            <a:fillRect/>
          </a:stretch>
        </p:blipFill>
        <p:spPr bwMode="auto">
          <a:xfrm>
            <a:off x="357158" y="357166"/>
            <a:ext cx="6560000" cy="2928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8547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894186475"/>
              </p:ext>
            </p:extLst>
          </p:nvPr>
        </p:nvGraphicFramePr>
        <p:xfrm>
          <a:off x="2771800" y="256490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098" name="Picture 2" descr="G:\DCIM\Camera\IMG_20161223_135800.jpg"/>
          <p:cNvPicPr>
            <a:picLocks noChangeAspect="1" noChangeArrowheads="1"/>
          </p:cNvPicPr>
          <p:nvPr/>
        </p:nvPicPr>
        <p:blipFill>
          <a:blip r:embed="rId3" cstate="print"/>
          <a:srcRect b="4749"/>
          <a:stretch>
            <a:fillRect/>
          </a:stretch>
        </p:blipFill>
        <p:spPr bwMode="auto">
          <a:xfrm>
            <a:off x="357157" y="357166"/>
            <a:ext cx="5066667" cy="27146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57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95064557"/>
              </p:ext>
            </p:extLst>
          </p:nvPr>
        </p:nvGraphicFramePr>
        <p:xfrm>
          <a:off x="2771800" y="256490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122" name="Picture 2" descr="G:\DCIM\Camera\IMG_20161223_1358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5207036" cy="2928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120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904670805"/>
              </p:ext>
            </p:extLst>
          </p:nvPr>
        </p:nvGraphicFramePr>
        <p:xfrm>
          <a:off x="2771800" y="256490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146" name="Picture 2" descr="G:\DCIM\Camera\IMG_20161223_1358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9" y="357166"/>
            <a:ext cx="4699033" cy="2643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355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157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 окончанию начальной школы ребёнок должен хотеть и уметь учиться. Берегите своих детей, заботьтесь о них, учите их жить в этом сложном мире!  Желаю Вам всего доброго!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Home</cp:lastModifiedBy>
  <cp:revision>31</cp:revision>
  <cp:lastPrinted>2014-12-02T20:04:02Z</cp:lastPrinted>
  <dcterms:created xsi:type="dcterms:W3CDTF">2013-12-04T14:53:15Z</dcterms:created>
  <dcterms:modified xsi:type="dcterms:W3CDTF">2018-06-21T19:11:04Z</dcterms:modified>
</cp:coreProperties>
</file>