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0" r:id="rId2"/>
    <p:sldId id="273" r:id="rId3"/>
    <p:sldId id="303" r:id="rId4"/>
    <p:sldId id="307" r:id="rId5"/>
    <p:sldId id="302" r:id="rId6"/>
    <p:sldId id="301" r:id="rId7"/>
    <p:sldId id="304" r:id="rId8"/>
    <p:sldId id="305" r:id="rId9"/>
    <p:sldId id="306" r:id="rId10"/>
    <p:sldId id="308" r:id="rId11"/>
    <p:sldId id="275" r:id="rId12"/>
    <p:sldId id="310" r:id="rId13"/>
    <p:sldId id="311" r:id="rId14"/>
    <p:sldId id="312" r:id="rId15"/>
    <p:sldId id="309" r:id="rId16"/>
    <p:sldId id="31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DDBC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73" autoAdjust="0"/>
    <p:restoredTop sz="94660"/>
  </p:normalViewPr>
  <p:slideViewPr>
    <p:cSldViewPr>
      <p:cViewPr>
        <p:scale>
          <a:sx n="60" d="100"/>
          <a:sy n="60" d="100"/>
        </p:scale>
        <p:origin x="-84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</c:v>
                </c:pt>
              </c:strCache>
            </c:strRef>
          </c:tx>
          <c:explosion val="25"/>
          <c:cat>
            <c:strRef>
              <c:f>Лист1!$A$2:$A$4</c:f>
              <c:strCache>
                <c:ptCount val="3"/>
                <c:pt idx="0">
                  <c:v>конкурсы</c:v>
                </c:pt>
                <c:pt idx="1">
                  <c:v>участники</c:v>
                </c:pt>
                <c:pt idx="2">
                  <c:v>победители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54</c:v>
                </c:pt>
                <c:pt idx="1">
                  <c:v>282</c:v>
                </c:pt>
                <c:pt idx="2">
                  <c:v>207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высокий 4</c:v>
                </c:pt>
                <c:pt idx="1">
                  <c:v>повышенный 4</c:v>
                </c:pt>
                <c:pt idx="2">
                  <c:v>базовый 11</c:v>
                </c:pt>
                <c:pt idx="3">
                  <c:v>низкий 8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4</c:v>
                </c:pt>
                <c:pt idx="2">
                  <c:v>11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высокий 1</c:v>
                </c:pt>
                <c:pt idx="1">
                  <c:v>повышенный 10</c:v>
                </c:pt>
                <c:pt idx="2">
                  <c:v>базовый 10 </c:v>
                </c:pt>
                <c:pt idx="3">
                  <c:v>низкий 6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10</c:v>
                </c:pt>
                <c:pt idx="2">
                  <c:v>10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высокий 5</c:v>
                </c:pt>
                <c:pt idx="1">
                  <c:v>повышенный 4</c:v>
                </c:pt>
                <c:pt idx="2">
                  <c:v>базовый 10</c:v>
                </c:pt>
                <c:pt idx="3">
                  <c:v>низкий 9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4</c:v>
                </c:pt>
                <c:pt idx="2">
                  <c:v>10</c:v>
                </c:pt>
                <c:pt idx="3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русский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высокий </c:v>
                </c:pt>
                <c:pt idx="1">
                  <c:v>повышенный</c:v>
                </c:pt>
                <c:pt idx="2">
                  <c:v>базовый</c:v>
                </c:pt>
                <c:pt idx="3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4</c:v>
                </c:pt>
                <c:pt idx="2">
                  <c:v>11</c:v>
                </c:pt>
                <c:pt idx="3">
                  <c:v>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математика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высокий </c:v>
                </c:pt>
                <c:pt idx="1">
                  <c:v>повышенный</c:v>
                </c:pt>
                <c:pt idx="2">
                  <c:v>базовый</c:v>
                </c:pt>
                <c:pt idx="3">
                  <c:v>низкий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</c:v>
                </c:pt>
                <c:pt idx="1">
                  <c:v>10</c:v>
                </c:pt>
                <c:pt idx="2">
                  <c:v>10</c:v>
                </c:pt>
                <c:pt idx="3">
                  <c:v>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чтение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высокий </c:v>
                </c:pt>
                <c:pt idx="1">
                  <c:v>повышенный</c:v>
                </c:pt>
                <c:pt idx="2">
                  <c:v>базовый</c:v>
                </c:pt>
                <c:pt idx="3">
                  <c:v>низкий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5</c:v>
                </c:pt>
                <c:pt idx="1">
                  <c:v>4</c:v>
                </c:pt>
                <c:pt idx="2">
                  <c:v>10</c:v>
                </c:pt>
                <c:pt idx="3">
                  <c:v>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265728"/>
        <c:axId val="52267264"/>
      </c:lineChart>
      <c:catAx>
        <c:axId val="52265728"/>
        <c:scaling>
          <c:orientation val="minMax"/>
        </c:scaling>
        <c:delete val="0"/>
        <c:axPos val="b"/>
        <c:majorTickMark val="out"/>
        <c:minorTickMark val="none"/>
        <c:tickLblPos val="nextTo"/>
        <c:crossAx val="52267264"/>
        <c:crosses val="autoZero"/>
        <c:auto val="1"/>
        <c:lblAlgn val="ctr"/>
        <c:lblOffset val="100"/>
        <c:noMultiLvlLbl val="0"/>
      </c:catAx>
      <c:valAx>
        <c:axId val="522672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22657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высокий 4</c:v>
                </c:pt>
                <c:pt idx="1">
                  <c:v>повышенный 14</c:v>
                </c:pt>
                <c:pt idx="2">
                  <c:v>базовый 13</c:v>
                </c:pt>
                <c:pt idx="3">
                  <c:v>низкий 0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14</c:v>
                </c:pt>
                <c:pt idx="2">
                  <c:v>13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русский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высокий </c:v>
                </c:pt>
                <c:pt idx="1">
                  <c:v>повышенный</c:v>
                </c:pt>
                <c:pt idx="2">
                  <c:v>базовый</c:v>
                </c:pt>
                <c:pt idx="3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4</c:v>
                </c:pt>
                <c:pt idx="2">
                  <c:v>11</c:v>
                </c:pt>
                <c:pt idx="3">
                  <c:v>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математика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высокий </c:v>
                </c:pt>
                <c:pt idx="1">
                  <c:v>повышенный</c:v>
                </c:pt>
                <c:pt idx="2">
                  <c:v>базовый</c:v>
                </c:pt>
                <c:pt idx="3">
                  <c:v>низкий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</c:v>
                </c:pt>
                <c:pt idx="1">
                  <c:v>10</c:v>
                </c:pt>
                <c:pt idx="2">
                  <c:v>10</c:v>
                </c:pt>
                <c:pt idx="3">
                  <c:v>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чтение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высокий </c:v>
                </c:pt>
                <c:pt idx="1">
                  <c:v>повышенный</c:v>
                </c:pt>
                <c:pt idx="2">
                  <c:v>базовый</c:v>
                </c:pt>
                <c:pt idx="3">
                  <c:v>низкий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5</c:v>
                </c:pt>
                <c:pt idx="1">
                  <c:v>4</c:v>
                </c:pt>
                <c:pt idx="2">
                  <c:v>10</c:v>
                </c:pt>
                <c:pt idx="3">
                  <c:v>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8681984"/>
        <c:axId val="58691968"/>
      </c:lineChart>
      <c:catAx>
        <c:axId val="58681984"/>
        <c:scaling>
          <c:orientation val="minMax"/>
        </c:scaling>
        <c:delete val="0"/>
        <c:axPos val="b"/>
        <c:majorTickMark val="out"/>
        <c:minorTickMark val="none"/>
        <c:tickLblPos val="nextTo"/>
        <c:crossAx val="58691968"/>
        <c:crosses val="autoZero"/>
        <c:auto val="1"/>
        <c:lblAlgn val="ctr"/>
        <c:lblOffset val="100"/>
        <c:noMultiLvlLbl val="0"/>
      </c:catAx>
      <c:valAx>
        <c:axId val="586919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86819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53D6F0-E5FC-4CDF-BE96-AA06E8895773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952595-522C-4226-AF11-F7AA7AA8B1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533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52595-522C-4226-AF11-F7AA7AA8B10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0479-E8C1-4A2B-83B9-8700ABEC870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83DD-BFA6-498E-B135-5D6454FDB6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0479-E8C1-4A2B-83B9-8700ABEC870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83DD-BFA6-498E-B135-5D6454FDB6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0479-E8C1-4A2B-83B9-8700ABEC870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83DD-BFA6-498E-B135-5D6454FDB6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0479-E8C1-4A2B-83B9-8700ABEC870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83DD-BFA6-498E-B135-5D6454FDB6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0479-E8C1-4A2B-83B9-8700ABEC870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83DD-BFA6-498E-B135-5D6454FDB6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0479-E8C1-4A2B-83B9-8700ABEC870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83DD-BFA6-498E-B135-5D6454FDB6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0479-E8C1-4A2B-83B9-8700ABEC870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83DD-BFA6-498E-B135-5D6454FDB6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0479-E8C1-4A2B-83B9-8700ABEC870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83DD-BFA6-498E-B135-5D6454FDB6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0479-E8C1-4A2B-83B9-8700ABEC870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83DD-BFA6-498E-B135-5D6454FDB6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0479-E8C1-4A2B-83B9-8700ABEC870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83DD-BFA6-498E-B135-5D6454FDB6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B0479-E8C1-4A2B-83B9-8700ABEC870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483DD-BFA6-498E-B135-5D6454FDB6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B0479-E8C1-4A2B-83B9-8700ABEC870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483DD-BFA6-498E-B135-5D6454FDB6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1739" y="1412776"/>
            <a:ext cx="684076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«Вот и стали мы на год взрослее…»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Итоговое родительское собрание 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1 класс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4" descr="https://apf.mail.ru/cgi-bin/readmsg/IMG_0803-21-05-17-01-18.JPG?id=14953657010000000968%3B0%3B13&amp;x-email=irina-270876%40mail.ru&amp;exif=1&amp;bs=6532&amp;bl=494362&amp;ct=image%2Fjpeg&amp;cn=IMG_0803%252d21%252d05%252d17%252d01%252d18.JPG&amp;cte=bina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apf.mail.ru/cgi-bin/readmsg/IMG_0803-21-05-17-01-18.JPG?id=14953657010000000968%3B0%3B13&amp;x-email=irina-270876%40mail.ru&amp;exif=1&amp;bs=6532&amp;bl=494362&amp;ct=image%2Fjpeg&amp;cn=IMG_0803%252d21%252d05%252d17%252d01%252d18.JPG&amp;cte=binar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Результаты итоговой диагностики техники чтения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899157133"/>
              </p:ext>
            </p:extLst>
          </p:nvPr>
        </p:nvGraphicFramePr>
        <p:xfrm>
          <a:off x="1259632" y="1412776"/>
          <a:ext cx="7296472" cy="5128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85078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15616" y="980728"/>
          <a:ext cx="7848872" cy="5301780"/>
        </p:xfrm>
        <a:graphic>
          <a:graphicData uri="http://schemas.openxmlformats.org/drawingml/2006/table">
            <a:tbl>
              <a:tblPr/>
              <a:tblGrid>
                <a:gridCol w="1444708"/>
                <a:gridCol w="1578707"/>
                <a:gridCol w="1578707"/>
                <a:gridCol w="1623375"/>
                <a:gridCol w="1623375"/>
              </a:tblGrid>
              <a:tr h="24099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latin typeface="Times New Roman"/>
                          <a:ea typeface="SimSun"/>
                          <a:cs typeface="Tahoma"/>
                        </a:rPr>
                        <a:t>Оценка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latin typeface="Times New Roman"/>
                          <a:ea typeface="SimSun"/>
                          <a:cs typeface="Tahoma"/>
                        </a:rPr>
                        <a:t>Учебные четверти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09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I четверть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II четверть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III четверть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IV четверть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</a:tr>
              <a:tr h="240990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latin typeface="Times New Roman"/>
                          <a:ea typeface="SimSun"/>
                          <a:cs typeface="Tahoma"/>
                        </a:rPr>
                        <a:t>Первый класс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09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«5»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" kern="50" dirty="0">
                        <a:latin typeface="Times New Roman"/>
                        <a:ea typeface="SimSun"/>
                        <a:cs typeface="Tahoma"/>
                      </a:endParaRP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больше 20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больше 35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больше 40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«4»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" kern="50">
                        <a:latin typeface="Times New Roman"/>
                        <a:ea typeface="SimSun"/>
                        <a:cs typeface="Tahoma"/>
                      </a:endParaRP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16–20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latin typeface="Times New Roman"/>
                          <a:ea typeface="SimSun"/>
                          <a:cs typeface="Tahoma"/>
                        </a:rPr>
                        <a:t>26–35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31–40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</a:tr>
              <a:tr h="2409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«3»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" kern="50">
                        <a:latin typeface="Times New Roman"/>
                        <a:ea typeface="SimSun"/>
                        <a:cs typeface="Tahoma"/>
                      </a:endParaRP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latin typeface="Times New Roman"/>
                          <a:ea typeface="SimSun"/>
                          <a:cs typeface="Tahoma"/>
                        </a:rPr>
                        <a:t>10–15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20–25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25–30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«2»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" kern="50">
                        <a:latin typeface="Times New Roman"/>
                        <a:ea typeface="SimSun"/>
                        <a:cs typeface="Tahoma"/>
                      </a:endParaRP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меньше 10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меньше 20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меньше 25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</a:tr>
              <a:tr h="240990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latin typeface="Times New Roman"/>
                          <a:ea typeface="SimSun"/>
                          <a:cs typeface="Tahoma"/>
                        </a:rPr>
                        <a:t>Второй класс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09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«5»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больше 45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больше 55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больше 65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больше 70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</a:tr>
              <a:tr h="2409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«4»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35–45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40–55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50–65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55–70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«3»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25–34 слова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25–39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35–49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40–54 слова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</a:tr>
              <a:tr h="2409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latin typeface="Times New Roman"/>
                          <a:ea typeface="SimSun"/>
                          <a:cs typeface="Tahoma"/>
                        </a:rPr>
                        <a:t>«2»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меньше 25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latin typeface="Times New Roman"/>
                          <a:ea typeface="SimSun"/>
                          <a:cs typeface="Tahoma"/>
                        </a:rPr>
                        <a:t>меньше 25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меньше 35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меньше 40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90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Третий класс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09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«5»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больше 70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больше 75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больше 85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больше 90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«4»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55–70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60–75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70–85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75–90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</a:tr>
              <a:tr h="2409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«3»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40–54 слова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45–59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55–69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60–74 слова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«2»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меньше 40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меньше 45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меньше 55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меньше 60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</a:tr>
              <a:tr h="240990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Четвертый класс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09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«5»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больше 90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больше 100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больше 110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больше 120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</a:tr>
              <a:tr h="2409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«4»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75–90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latin typeface="Times New Roman"/>
                          <a:ea typeface="SimSun"/>
                          <a:cs typeface="Tahoma"/>
                        </a:rPr>
                        <a:t>85–100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95–110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105–120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9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«3»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65–74 слова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70–84 слова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80–94 слова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90–104 слова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DDE"/>
                    </a:solidFill>
                  </a:tcPr>
                </a:tc>
              </a:tr>
              <a:tr h="2409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«2»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>
                          <a:latin typeface="Times New Roman"/>
                          <a:ea typeface="SimSun"/>
                          <a:cs typeface="Tahoma"/>
                        </a:rPr>
                        <a:t>меньше 65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latin typeface="Times New Roman"/>
                          <a:ea typeface="SimSun"/>
                          <a:cs typeface="Tahoma"/>
                        </a:rPr>
                        <a:t>меньше 70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latin typeface="Times New Roman"/>
                          <a:ea typeface="SimSun"/>
                          <a:cs typeface="Tahoma"/>
                        </a:rPr>
                        <a:t>меньше 80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50" dirty="0">
                          <a:latin typeface="Times New Roman"/>
                          <a:ea typeface="SimSun"/>
                          <a:cs typeface="Tahoma"/>
                        </a:rPr>
                        <a:t>меньше 90 слов</a:t>
                      </a:r>
                    </a:p>
                  </a:txBody>
                  <a:tcPr marL="15036" marR="15036" marT="15036" marB="15036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331640" y="-27384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Нормативы по проверке техники чтения (количество слов в минуту)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5616" y="6597352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451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/>
          <a:lstStyle/>
          <a:p>
            <a:r>
              <a:rPr lang="ru-RU" dirty="0" smtClean="0"/>
              <a:t>МОНИТОРИНГ ПО ЧТЕНИЮ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340768"/>
            <a:ext cx="7067128" cy="464137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Обязательная часть – 8 заданий</a:t>
            </a:r>
          </a:p>
          <a:p>
            <a:pPr marL="0" indent="0" algn="ctr">
              <a:buNone/>
            </a:pPr>
            <a:r>
              <a:rPr lang="ru-RU" dirty="0" smtClean="0"/>
              <a:t>     (9 баллов)</a:t>
            </a:r>
          </a:p>
          <a:p>
            <a:r>
              <a:rPr lang="ru-RU" dirty="0" smtClean="0"/>
              <a:t>Дополнительная часть – 2 задания </a:t>
            </a:r>
          </a:p>
          <a:p>
            <a:pPr marL="0" indent="0" algn="ctr">
              <a:buNone/>
            </a:pPr>
            <a:r>
              <a:rPr lang="ru-RU" dirty="0" smtClean="0"/>
              <a:t>  (4 балла)</a:t>
            </a:r>
          </a:p>
          <a:p>
            <a:pPr marL="0" indent="0" algn="ctr">
              <a:buNone/>
            </a:pPr>
            <a:r>
              <a:rPr lang="ru-RU" dirty="0" smtClean="0"/>
              <a:t>Итого-13 баллов</a:t>
            </a:r>
          </a:p>
          <a:p>
            <a:pPr marL="0" indent="0">
              <a:buNone/>
            </a:pPr>
            <a:r>
              <a:rPr lang="ru-RU" dirty="0" smtClean="0"/>
              <a:t>Работу выполнили на высоком уровне: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Дарья-13б.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Максим-12б.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Мария-12б.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607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/>
          <a:lstStyle/>
          <a:p>
            <a:r>
              <a:rPr lang="ru-RU" dirty="0" smtClean="0"/>
              <a:t>МОНИТОРИНГ ПО МАТЕМАТИКЕ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340768"/>
            <a:ext cx="7067128" cy="464137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Обязательная часть – 8 заданий</a:t>
            </a:r>
          </a:p>
          <a:p>
            <a:pPr marL="0" indent="0" algn="ctr">
              <a:buNone/>
            </a:pPr>
            <a:r>
              <a:rPr lang="ru-RU" dirty="0" smtClean="0"/>
              <a:t>     (9 баллов)</a:t>
            </a:r>
          </a:p>
          <a:p>
            <a:r>
              <a:rPr lang="ru-RU" dirty="0" smtClean="0"/>
              <a:t>Дополнительная часть – 3 задания </a:t>
            </a:r>
          </a:p>
          <a:p>
            <a:pPr marL="0" indent="0" algn="ctr">
              <a:buNone/>
            </a:pPr>
            <a:r>
              <a:rPr lang="ru-RU" dirty="0" smtClean="0"/>
              <a:t>  (6 баллов)</a:t>
            </a:r>
          </a:p>
          <a:p>
            <a:pPr marL="0" indent="0" algn="ctr">
              <a:buNone/>
            </a:pPr>
            <a:r>
              <a:rPr lang="ru-RU" dirty="0" smtClean="0"/>
              <a:t>Итого-15 баллов</a:t>
            </a:r>
          </a:p>
          <a:p>
            <a:pPr marL="0" indent="0">
              <a:buNone/>
            </a:pPr>
            <a:r>
              <a:rPr lang="ru-RU" dirty="0" smtClean="0"/>
              <a:t>Работу выполнили на высоком уровне: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Виктория-15б.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Елизавета-13б.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Алексей-13б.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Игнатий-13б.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152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МОНИТОРИНГ ПО РУССКОМУ ЯЗЫКУ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340768"/>
            <a:ext cx="7067128" cy="464137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Обязательная часть – 10 заданий</a:t>
            </a:r>
          </a:p>
          <a:p>
            <a:pPr marL="0" indent="0" algn="ctr">
              <a:buNone/>
            </a:pPr>
            <a:r>
              <a:rPr lang="ru-RU" dirty="0" smtClean="0"/>
              <a:t>     (14 баллов)</a:t>
            </a:r>
          </a:p>
          <a:p>
            <a:r>
              <a:rPr lang="ru-RU" dirty="0" smtClean="0"/>
              <a:t>Дополнительная часть – 3 задания </a:t>
            </a:r>
          </a:p>
          <a:p>
            <a:pPr marL="0" indent="0" algn="ctr">
              <a:buNone/>
            </a:pPr>
            <a:r>
              <a:rPr lang="ru-RU" dirty="0" smtClean="0"/>
              <a:t>  (5 баллов)</a:t>
            </a:r>
          </a:p>
          <a:p>
            <a:pPr marL="0" indent="0" algn="ctr">
              <a:buNone/>
            </a:pPr>
            <a:r>
              <a:rPr lang="ru-RU" dirty="0" smtClean="0"/>
              <a:t>Итого-19 баллов</a:t>
            </a:r>
          </a:p>
          <a:p>
            <a:pPr marL="0" indent="0">
              <a:buNone/>
            </a:pPr>
            <a:r>
              <a:rPr lang="ru-RU" dirty="0" smtClean="0"/>
              <a:t>Работу выполнили на высоком уровне: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Виктория-18б.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Елизавета-18б.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Дарья-18б.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Мария-18б.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9606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МОНИТОРИНГИ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715840492"/>
              </p:ext>
            </p:extLst>
          </p:nvPr>
        </p:nvGraphicFramePr>
        <p:xfrm>
          <a:off x="1524000" y="1397000"/>
          <a:ext cx="6864424" cy="4840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20875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448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7200" b="1" i="1" dirty="0" smtClean="0">
                <a:solidFill>
                  <a:srgbClr val="002060"/>
                </a:solidFill>
              </a:rPr>
              <a:t>Спасибо</a:t>
            </a:r>
            <a:br>
              <a:rPr lang="ru-RU" sz="7200" b="1" i="1" dirty="0" smtClean="0">
                <a:solidFill>
                  <a:srgbClr val="002060"/>
                </a:solidFill>
              </a:rPr>
            </a:br>
            <a:r>
              <a:rPr lang="ru-RU" sz="7200" b="1" i="1" dirty="0" smtClean="0">
                <a:solidFill>
                  <a:srgbClr val="002060"/>
                </a:solidFill>
              </a:rPr>
              <a:t> за сотрудничество!</a:t>
            </a:r>
            <a:endParaRPr lang="ru-RU" sz="72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57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404664"/>
            <a:ext cx="388843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Кружки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Хочу все знать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Моя первая экология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Фантазия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Логика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Безопасное колесо</a:t>
            </a:r>
          </a:p>
        </p:txBody>
      </p:sp>
      <p:pic>
        <p:nvPicPr>
          <p:cNvPr id="3075" name="Picture 3" descr="G:\DCIM\Camera\IMG_20170120_11584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9"/>
          <a:stretch/>
        </p:blipFill>
        <p:spPr bwMode="auto">
          <a:xfrm>
            <a:off x="5080639" y="404664"/>
            <a:ext cx="344965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DCIM\Camera\IMG_20170303_1150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212976"/>
            <a:ext cx="4110495" cy="231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45" y="0"/>
            <a:ext cx="8229600" cy="1143000"/>
          </a:xfrm>
        </p:spPr>
        <p:txBody>
          <a:bodyPr/>
          <a:lstStyle/>
          <a:p>
            <a:r>
              <a:rPr lang="ru-RU" dirty="0" smtClean="0"/>
              <a:t>Муниципальные выставки</a:t>
            </a:r>
            <a:endParaRPr lang="ru-RU" dirty="0"/>
          </a:p>
        </p:txBody>
      </p:sp>
      <p:pic>
        <p:nvPicPr>
          <p:cNvPr id="8" name="Picture 4" descr="G:\DCIM\Camera\IMG_20170425_0720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07" b="27740"/>
          <a:stretch/>
        </p:blipFill>
        <p:spPr bwMode="auto">
          <a:xfrm>
            <a:off x="5659291" y="4085690"/>
            <a:ext cx="1156834" cy="123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G:\DCIM\Camera\IMG_20170425_07214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9" r="17212"/>
          <a:stretch/>
        </p:blipFill>
        <p:spPr bwMode="auto">
          <a:xfrm>
            <a:off x="4178824" y="2564904"/>
            <a:ext cx="1214764" cy="1239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G:\DCIM\Camera\IMG_20170419_07212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8" t="-2958" r="10092" b="1"/>
          <a:stretch/>
        </p:blipFill>
        <p:spPr bwMode="auto">
          <a:xfrm>
            <a:off x="2406567" y="4077072"/>
            <a:ext cx="1424820" cy="124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G:\DCIM\Camera\IMG_20170419_07230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97" b="15041"/>
          <a:stretch/>
        </p:blipFill>
        <p:spPr bwMode="auto">
          <a:xfrm>
            <a:off x="2410456" y="1310784"/>
            <a:ext cx="1022944" cy="1254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G:\DCIM\Camera\IMG_20170414_15181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24" r="10231"/>
          <a:stretch/>
        </p:blipFill>
        <p:spPr bwMode="auto">
          <a:xfrm>
            <a:off x="6237708" y="1214626"/>
            <a:ext cx="1331797" cy="131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2528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6656" y="-167541"/>
            <a:ext cx="4186808" cy="1228998"/>
          </a:xfrm>
        </p:spPr>
        <p:txBody>
          <a:bodyPr/>
          <a:lstStyle/>
          <a:p>
            <a:r>
              <a:rPr lang="ru-RU" dirty="0" smtClean="0"/>
              <a:t>Праздники</a:t>
            </a:r>
            <a:endParaRPr lang="ru-RU" dirty="0"/>
          </a:p>
        </p:txBody>
      </p:sp>
      <p:pic>
        <p:nvPicPr>
          <p:cNvPr id="5122" name="Picture 2" descr="G:\DCIM\Camera\IMG_20161221_13001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7" r="12722"/>
          <a:stretch/>
        </p:blipFill>
        <p:spPr bwMode="auto">
          <a:xfrm rot="1118348">
            <a:off x="5115378" y="1108533"/>
            <a:ext cx="2945145" cy="2152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DCIM\Camera\IMG_20161221_1301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64745"/>
            <a:ext cx="2736304" cy="2411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:\DCIM\Camera\IMG_20170505_10475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504" y="3429000"/>
            <a:ext cx="4640158" cy="2610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750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/>
          </a:bodyPr>
          <a:lstStyle/>
          <a:p>
            <a:r>
              <a:rPr lang="ru-RU" dirty="0" smtClean="0"/>
              <a:t>КОНКУРСЫ-54 </a:t>
            </a:r>
            <a:br>
              <a:rPr lang="ru-RU" dirty="0" smtClean="0"/>
            </a:br>
            <a:r>
              <a:rPr lang="ru-RU" dirty="0" smtClean="0"/>
              <a:t>УЧАСТНИКИ – 282</a:t>
            </a:r>
            <a:br>
              <a:rPr lang="ru-RU" dirty="0" smtClean="0"/>
            </a:br>
            <a:r>
              <a:rPr lang="ru-RU" dirty="0" smtClean="0"/>
              <a:t>ПОБЕДИТЕЛИ- 207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382686533"/>
              </p:ext>
            </p:extLst>
          </p:nvPr>
        </p:nvGraphicFramePr>
        <p:xfrm>
          <a:off x="2051720" y="234888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99338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147248" cy="922114"/>
          </a:xfrm>
        </p:spPr>
        <p:txBody>
          <a:bodyPr>
            <a:noAutofit/>
          </a:bodyPr>
          <a:lstStyle/>
          <a:p>
            <a:r>
              <a:rPr lang="ru-RU" dirty="0" smtClean="0"/>
              <a:t>Результаты педагогической диагностики по русскому языку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38673648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5758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147248" cy="922114"/>
          </a:xfrm>
        </p:spPr>
        <p:txBody>
          <a:bodyPr>
            <a:noAutofit/>
          </a:bodyPr>
          <a:lstStyle/>
          <a:p>
            <a:r>
              <a:rPr lang="ru-RU" dirty="0" smtClean="0"/>
              <a:t>Результаты педагогической диагностики по математике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04400300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9928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147248" cy="922114"/>
          </a:xfrm>
        </p:spPr>
        <p:txBody>
          <a:bodyPr>
            <a:noAutofit/>
          </a:bodyPr>
          <a:lstStyle/>
          <a:p>
            <a:r>
              <a:rPr lang="ru-RU" dirty="0" smtClean="0"/>
              <a:t>Результаты педагогической диагностики по чтению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32457817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9928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Сравнительный анализ педагогической диагностики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798680259"/>
              </p:ext>
            </p:extLst>
          </p:nvPr>
        </p:nvGraphicFramePr>
        <p:xfrm>
          <a:off x="1524000" y="1397000"/>
          <a:ext cx="7224464" cy="5200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162845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1277</TotalTime>
  <Words>412</Words>
  <Application>Microsoft Office PowerPoint</Application>
  <PresentationFormat>Экран (4:3)</PresentationFormat>
  <Paragraphs>144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Муниципальные выставки</vt:lpstr>
      <vt:lpstr>Праздники</vt:lpstr>
      <vt:lpstr>КОНКУРСЫ-54  УЧАСТНИКИ – 282 ПОБЕДИТЕЛИ- 207</vt:lpstr>
      <vt:lpstr>Результаты педагогической диагностики по русскому языку</vt:lpstr>
      <vt:lpstr>Результаты педагогической диагностики по математике</vt:lpstr>
      <vt:lpstr>Результаты педагогической диагностики по чтению</vt:lpstr>
      <vt:lpstr>Сравнительный анализ педагогической диагностики</vt:lpstr>
      <vt:lpstr>Результаты итоговой диагностики техники чтения</vt:lpstr>
      <vt:lpstr>Презентация PowerPoint</vt:lpstr>
      <vt:lpstr>МОНИТОРИНГ ПО ЧТЕНИЮ</vt:lpstr>
      <vt:lpstr>МОНИТОРИНГ ПО МАТЕМАТИКЕ</vt:lpstr>
      <vt:lpstr>МОНИТОРИНГ ПО РУССКОМУ ЯЗЫКУ</vt:lpstr>
      <vt:lpstr>МОНИТОРИНГИ</vt:lpstr>
      <vt:lpstr>Спасибо  за сотрудничество!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Home</cp:lastModifiedBy>
  <cp:revision>41</cp:revision>
  <dcterms:created xsi:type="dcterms:W3CDTF">2014-05-10T21:37:33Z</dcterms:created>
  <dcterms:modified xsi:type="dcterms:W3CDTF">2018-06-21T19:35:47Z</dcterms:modified>
</cp:coreProperties>
</file>